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76" r:id="rId1"/>
    <p:sldMasterId id="2147484144" r:id="rId2"/>
  </p:sldMasterIdLst>
  <p:notesMasterIdLst>
    <p:notesMasterId r:id="rId71"/>
  </p:notesMasterIdLst>
  <p:sldIdLst>
    <p:sldId id="458" r:id="rId3"/>
    <p:sldId id="496" r:id="rId4"/>
    <p:sldId id="454" r:id="rId5"/>
    <p:sldId id="455" r:id="rId6"/>
    <p:sldId id="516" r:id="rId7"/>
    <p:sldId id="535" r:id="rId8"/>
    <p:sldId id="456" r:id="rId9"/>
    <p:sldId id="526" r:id="rId10"/>
    <p:sldId id="527" r:id="rId11"/>
    <p:sldId id="528" r:id="rId12"/>
    <p:sldId id="529" r:id="rId13"/>
    <p:sldId id="508" r:id="rId14"/>
    <p:sldId id="415" r:id="rId15"/>
    <p:sldId id="416" r:id="rId16"/>
    <p:sldId id="450" r:id="rId17"/>
    <p:sldId id="436" r:id="rId18"/>
    <p:sldId id="367" r:id="rId19"/>
    <p:sldId id="530" r:id="rId20"/>
    <p:sldId id="364" r:id="rId21"/>
    <p:sldId id="365" r:id="rId22"/>
    <p:sldId id="531" r:id="rId23"/>
    <p:sldId id="532" r:id="rId24"/>
    <p:sldId id="533" r:id="rId25"/>
    <p:sldId id="534" r:id="rId26"/>
    <p:sldId id="366" r:id="rId27"/>
    <p:sldId id="434" r:id="rId28"/>
    <p:sldId id="509" r:id="rId29"/>
    <p:sldId id="499" r:id="rId30"/>
    <p:sldId id="500" r:id="rId31"/>
    <p:sldId id="519" r:id="rId32"/>
    <p:sldId id="520" r:id="rId33"/>
    <p:sldId id="521" r:id="rId34"/>
    <p:sldId id="522" r:id="rId35"/>
    <p:sldId id="523" r:id="rId36"/>
    <p:sldId id="524" r:id="rId37"/>
    <p:sldId id="510" r:id="rId38"/>
    <p:sldId id="542" r:id="rId39"/>
    <p:sldId id="369" r:id="rId40"/>
    <p:sldId id="370" r:id="rId41"/>
    <p:sldId id="371" r:id="rId42"/>
    <p:sldId id="539" r:id="rId43"/>
    <p:sldId id="540" r:id="rId44"/>
    <p:sldId id="541" r:id="rId45"/>
    <p:sldId id="482" r:id="rId46"/>
    <p:sldId id="372" r:id="rId47"/>
    <p:sldId id="374" r:id="rId48"/>
    <p:sldId id="375" r:id="rId49"/>
    <p:sldId id="376" r:id="rId50"/>
    <p:sldId id="377" r:id="rId51"/>
    <p:sldId id="483" r:id="rId52"/>
    <p:sldId id="379" r:id="rId53"/>
    <p:sldId id="385" r:id="rId54"/>
    <p:sldId id="493" r:id="rId55"/>
    <p:sldId id="382" r:id="rId56"/>
    <p:sldId id="485" r:id="rId57"/>
    <p:sldId id="536" r:id="rId58"/>
    <p:sldId id="517" r:id="rId59"/>
    <p:sldId id="518" r:id="rId60"/>
    <p:sldId id="537" r:id="rId61"/>
    <p:sldId id="538" r:id="rId62"/>
    <p:sldId id="339" r:id="rId63"/>
    <p:sldId id="340" r:id="rId64"/>
    <p:sldId id="487" r:id="rId65"/>
    <p:sldId id="488" r:id="rId66"/>
    <p:sldId id="489" r:id="rId67"/>
    <p:sldId id="490" r:id="rId68"/>
    <p:sldId id="491" r:id="rId69"/>
    <p:sldId id="492" r:id="rId7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alina"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0000CC"/>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500" autoAdjust="0"/>
  </p:normalViewPr>
  <p:slideViewPr>
    <p:cSldViewPr>
      <p:cViewPr varScale="1">
        <p:scale>
          <a:sx n="87" d="100"/>
          <a:sy n="87" d="100"/>
        </p:scale>
        <p:origin x="-1358" y="-91"/>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59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58B7408A-C6ED-4778-991E-B19C76789F0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23555" name="Rectangle 3">
            <a:extLst>
              <a:ext uri="{FF2B5EF4-FFF2-40B4-BE49-F238E27FC236}">
                <a16:creationId xmlns:a16="http://schemas.microsoft.com/office/drawing/2014/main" xmlns="" id="{DB2FFBD3-2395-4705-A43A-BD850E505CBD}"/>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charset="-122"/>
              </a:defRPr>
            </a:lvl1pPr>
          </a:lstStyle>
          <a:p>
            <a:pPr>
              <a:defRPr/>
            </a:pPr>
            <a:endParaRPr lang="en-US" altLang="zh-CN"/>
          </a:p>
        </p:txBody>
      </p:sp>
      <p:sp>
        <p:nvSpPr>
          <p:cNvPr id="13316" name="Rectangle 4">
            <a:extLst>
              <a:ext uri="{FF2B5EF4-FFF2-40B4-BE49-F238E27FC236}">
                <a16:creationId xmlns:a16="http://schemas.microsoft.com/office/drawing/2014/main" xmlns="" id="{8694E8B4-7555-4683-AC9A-7ECC8CF7F9A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xmlns="" id="{5BEF8F04-FD09-4105-8CA6-B664FB0A9C9C}"/>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3558" name="Rectangle 6">
            <a:extLst>
              <a:ext uri="{FF2B5EF4-FFF2-40B4-BE49-F238E27FC236}">
                <a16:creationId xmlns:a16="http://schemas.microsoft.com/office/drawing/2014/main" xmlns="" id="{A27A235D-5FD4-4D83-A803-CB511E06592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23559" name="Rectangle 7">
            <a:extLst>
              <a:ext uri="{FF2B5EF4-FFF2-40B4-BE49-F238E27FC236}">
                <a16:creationId xmlns:a16="http://schemas.microsoft.com/office/drawing/2014/main" xmlns="" id="{1461F7D5-3BCC-412C-92D5-C1024C2C4199}"/>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BACB3B6A-0FAB-43A0-A893-8FF16438BDD9}" type="slidenum">
              <a:rPr lang="en-US" altLang="zh-CN"/>
              <a:pPr>
                <a:defRPr/>
              </a:pPr>
              <a:t>‹#›</a:t>
            </a:fld>
            <a:endParaRPr lang="en-US" altLang="zh-CN"/>
          </a:p>
        </p:txBody>
      </p:sp>
    </p:spTree>
    <p:extLst>
      <p:ext uri="{BB962C8B-B14F-4D97-AF65-F5344CB8AC3E}">
        <p14:creationId xmlns:p14="http://schemas.microsoft.com/office/powerpoint/2010/main" val="7623517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xmlns="" id="{4235ECA0-C727-4AEE-AA6A-EE5CE9286DC5}"/>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xmlns="" id="{1AD689DD-BC72-4EFB-A82A-BCB14AB360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5364" name="灯片编号占位符 3">
            <a:extLst>
              <a:ext uri="{FF2B5EF4-FFF2-40B4-BE49-F238E27FC236}">
                <a16:creationId xmlns:a16="http://schemas.microsoft.com/office/drawing/2014/main" xmlns="" id="{A9FFD789-A8B0-4DAB-B51E-5C5F9DC9F8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7C48EDDA-F25E-4957-A5D6-E2D74BBF735E}" type="slidenum">
              <a:rPr lang="en-US" altLang="zh-CN" smtClean="0">
                <a:latin typeface="Arial" panose="020B0604020202020204" pitchFamily="34" charset="0"/>
              </a:rPr>
              <a:pPr/>
              <a:t>1</a:t>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xmlns="" id="{F1F0F3C0-BBFD-4360-BBB7-B7B29D9C4241}"/>
              </a:ext>
            </a:extLst>
          </p:cNvPr>
          <p:cNvSpPr>
            <a:spLocks noGrp="1" noRot="1" noChangeAspect="1" noChangeArrowheads="1" noTextEdit="1"/>
          </p:cNvSpPr>
          <p:nvPr>
            <p:ph type="sldImg"/>
          </p:nvPr>
        </p:nvSpPr>
        <p:spPr>
          <a:ln/>
        </p:spPr>
      </p:sp>
      <p:sp>
        <p:nvSpPr>
          <p:cNvPr id="75779" name="备注占位符 2">
            <a:extLst>
              <a:ext uri="{FF2B5EF4-FFF2-40B4-BE49-F238E27FC236}">
                <a16:creationId xmlns:a16="http://schemas.microsoft.com/office/drawing/2014/main" xmlns="" id="{A11DD8B2-C7AC-4FD6-859B-F20510C938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75780" name="灯片编号占位符 3">
            <a:extLst>
              <a:ext uri="{FF2B5EF4-FFF2-40B4-BE49-F238E27FC236}">
                <a16:creationId xmlns:a16="http://schemas.microsoft.com/office/drawing/2014/main" xmlns="" id="{AEEA9DCF-A396-4F9E-9DA4-4B6C91B93F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ED4E90C2-0630-4562-88C2-F7C0E7F9F774}" type="slidenum">
              <a:rPr lang="en-US" altLang="zh-CN" smtClean="0">
                <a:latin typeface="Arial" panose="020B0604020202020204" pitchFamily="34" charset="0"/>
              </a:rPr>
              <a:pPr/>
              <a:t>52</a:t>
            </a:fld>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xmlns="" id="{84A69881-18FE-449D-8657-6C219589C2EF}"/>
              </a:ext>
            </a:extLst>
          </p:cNvPr>
          <p:cNvSpPr>
            <a:spLocks noGrp="1" noRot="1" noChangeAspect="1" noChangeArrowheads="1" noTextEdit="1"/>
          </p:cNvSpPr>
          <p:nvPr>
            <p:ph type="sldImg"/>
          </p:nvPr>
        </p:nvSpPr>
        <p:spPr>
          <a:ln/>
        </p:spPr>
      </p:sp>
      <p:sp>
        <p:nvSpPr>
          <p:cNvPr id="84995" name="备注占位符 2">
            <a:extLst>
              <a:ext uri="{FF2B5EF4-FFF2-40B4-BE49-F238E27FC236}">
                <a16:creationId xmlns:a16="http://schemas.microsoft.com/office/drawing/2014/main" xmlns="" id="{CE74BD0B-F662-4AAC-81CB-E05F80272F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84996" name="灯片编号占位符 3">
            <a:extLst>
              <a:ext uri="{FF2B5EF4-FFF2-40B4-BE49-F238E27FC236}">
                <a16:creationId xmlns:a16="http://schemas.microsoft.com/office/drawing/2014/main" xmlns="" id="{00542DF6-7BBE-4AAB-A676-00FACCB840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77F181D7-125C-4A81-9BA2-51BC3EFCA06B}" type="slidenum">
              <a:rPr lang="en-US" altLang="zh-CN" smtClean="0">
                <a:latin typeface="Arial" panose="020B0604020202020204" pitchFamily="34" charset="0"/>
              </a:rPr>
              <a:pPr/>
              <a:t>62</a:t>
            </a:fld>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xmlns="" id="{D404DD77-10D4-480F-A2A3-C5A9001B5278}"/>
              </a:ext>
            </a:extLst>
          </p:cNvPr>
          <p:cNvSpPr>
            <a:spLocks noGrp="1" noRot="1" noChangeAspect="1" noChangeArrowheads="1" noTextEdit="1"/>
          </p:cNvSpPr>
          <p:nvPr>
            <p:ph type="sldImg"/>
          </p:nvPr>
        </p:nvSpPr>
        <p:spPr>
          <a:ln/>
        </p:spPr>
      </p:sp>
      <p:sp>
        <p:nvSpPr>
          <p:cNvPr id="92163" name="备注占位符 2">
            <a:extLst>
              <a:ext uri="{FF2B5EF4-FFF2-40B4-BE49-F238E27FC236}">
                <a16:creationId xmlns:a16="http://schemas.microsoft.com/office/drawing/2014/main" xmlns="" id="{96F22AE2-6EF1-4569-9E81-A8B1D428D5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13,15,19,9,2,7,24,1;19</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92164" name="灯片编号占位符 3">
            <a:extLst>
              <a:ext uri="{FF2B5EF4-FFF2-40B4-BE49-F238E27FC236}">
                <a16:creationId xmlns:a16="http://schemas.microsoft.com/office/drawing/2014/main" xmlns="" id="{259B3EFB-C6AA-4A13-8A86-1E367BD899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F656068-F191-4977-BA2F-56FC21F2BF72}" type="slidenum">
              <a:rPr lang="en-US" altLang="zh-CN" smtClean="0">
                <a:latin typeface="Arial" panose="020B0604020202020204" pitchFamily="34" charset="0"/>
              </a:rPr>
              <a:pPr/>
              <a:t>68</a:t>
            </a:fld>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xmlns="" id="{449086D9-BBBD-49BF-A98D-8F3CFD22C974}"/>
              </a:ext>
            </a:extLst>
          </p:cNvPr>
          <p:cNvSpPr>
            <a:spLocks noGrp="1" noRot="1" noChangeAspect="1" noChangeArrowheads="1" noTextEdit="1"/>
          </p:cNvSpPr>
          <p:nvPr>
            <p:ph type="sldImg"/>
          </p:nvPr>
        </p:nvSpPr>
        <p:spPr>
          <a:ln/>
        </p:spPr>
      </p:sp>
      <p:sp>
        <p:nvSpPr>
          <p:cNvPr id="25603" name="备注占位符 2">
            <a:extLst>
              <a:ext uri="{FF2B5EF4-FFF2-40B4-BE49-F238E27FC236}">
                <a16:creationId xmlns:a16="http://schemas.microsoft.com/office/drawing/2014/main" xmlns="" id="{C28EF63D-901A-4442-9553-8E955B1573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ea typeface="宋体" panose="02010600030101010101" pitchFamily="2" charset="-122"/>
              </a:rPr>
              <a:t>现代生活中已经离不开密码学了。使用信用卡、电脑上网、电子邮件、网上购物、门禁系统等都需要密码技术。使用密码技术来保护我们的机密信息</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保护我们的隐私信息。由于私密信息被恶意利用而产生不良后果的事件时有发生</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故如何保护信息安全</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成为网络信息时代的重要研究课题。而“密码学”成为了保障信息安全的基本技术。</a:t>
            </a:r>
            <a:endParaRPr lang="en-US" altLang="zh-CN" dirty="0">
              <a:latin typeface="Arial" panose="020B0604020202020204" pitchFamily="34" charset="0"/>
              <a:ea typeface="宋体" panose="02010600030101010101" pitchFamily="2" charset="-122"/>
            </a:endParaRPr>
          </a:p>
          <a:p>
            <a:endParaRPr lang="zh-CN" altLang="en-US" dirty="0">
              <a:latin typeface="Arial" panose="020B0604020202020204" pitchFamily="34" charset="0"/>
              <a:ea typeface="宋体" panose="02010600030101010101" pitchFamily="2" charset="-122"/>
            </a:endParaRPr>
          </a:p>
        </p:txBody>
      </p:sp>
      <p:sp>
        <p:nvSpPr>
          <p:cNvPr id="25604" name="灯片编号占位符 3">
            <a:extLst>
              <a:ext uri="{FF2B5EF4-FFF2-40B4-BE49-F238E27FC236}">
                <a16:creationId xmlns:a16="http://schemas.microsoft.com/office/drawing/2014/main" xmlns="" id="{E1727045-9124-41F5-86BD-4C24B8D9DE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BC574793-0FC3-4C3F-8433-022976BD6605}" type="slidenum">
              <a:rPr lang="en-US" altLang="zh-CN" smtClean="0">
                <a:latin typeface="Arial" panose="020B0604020202020204" pitchFamily="34" charset="0"/>
              </a:rPr>
              <a:pPr/>
              <a:t>10</a:t>
            </a:fld>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xmlns="" id="{89C03575-E83C-4787-B9E9-CF22C39218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1D7A769-99F1-48E6-85B7-7DAED9DBC1FD}" type="slidenum">
              <a:rPr lang="zh-CN" altLang="en-US" smtClean="0">
                <a:solidFill>
                  <a:srgbClr val="000000"/>
                </a:solidFill>
                <a:latin typeface="Times New Roman" panose="02020603050405020304" pitchFamily="18" charset="0"/>
              </a:rPr>
              <a:pPr>
                <a:spcBef>
                  <a:spcPct val="0"/>
                </a:spcBef>
              </a:pPr>
              <a:t>15</a:t>
            </a:fld>
            <a:endParaRPr lang="en-US" altLang="zh-CN">
              <a:solidFill>
                <a:srgbClr val="000000"/>
              </a:solidFill>
              <a:latin typeface="Times New Roman" panose="02020603050405020304" pitchFamily="18" charset="0"/>
            </a:endParaRPr>
          </a:p>
        </p:txBody>
      </p:sp>
      <p:sp>
        <p:nvSpPr>
          <p:cNvPr id="31747" name="Rectangle 2">
            <a:extLst>
              <a:ext uri="{FF2B5EF4-FFF2-40B4-BE49-F238E27FC236}">
                <a16:creationId xmlns:a16="http://schemas.microsoft.com/office/drawing/2014/main" xmlns="" id="{40A57672-BB0F-4115-9904-16498A76811E}"/>
              </a:ext>
            </a:extLst>
          </p:cNvPr>
          <p:cNvSpPr>
            <a:spLocks noGrp="1" noRot="1" noChangeAspect="1" noChangeArrowheads="1" noTextEdit="1"/>
          </p:cNvSpPr>
          <p:nvPr>
            <p:ph type="sldImg"/>
          </p:nvPr>
        </p:nvSpPr>
        <p:spPr>
          <a:xfrm>
            <a:off x="3429000" y="2400300"/>
            <a:ext cx="0" cy="0"/>
          </a:xfrm>
          <a:solidFill>
            <a:srgbClr val="FFFFFF"/>
          </a:solidFill>
          <a:ln/>
        </p:spPr>
      </p:sp>
      <p:sp>
        <p:nvSpPr>
          <p:cNvPr id="31748" name="Rectangle 3">
            <a:extLst>
              <a:ext uri="{FF2B5EF4-FFF2-40B4-BE49-F238E27FC236}">
                <a16:creationId xmlns:a16="http://schemas.microsoft.com/office/drawing/2014/main" xmlns="" id="{BF56D868-D38C-41D6-84FB-3F117FB44CF6}"/>
              </a:ext>
            </a:extLst>
          </p:cNvPr>
          <p:cNvSpPr>
            <a:spLocks noGrp="1" noChangeArrowheads="1"/>
          </p:cNvSpPr>
          <p:nvPr>
            <p:ph type="body" idx="1"/>
          </p:nvPr>
        </p:nvSpPr>
        <p:spPr>
          <a:xfrm>
            <a:off x="914400" y="6262688"/>
            <a:ext cx="1403350" cy="274637"/>
          </a:xfrm>
          <a:solidFill>
            <a:srgbClr val="FFFFFF"/>
          </a:solidFill>
          <a:ln>
            <a:solidFill>
              <a:srgbClr val="000000"/>
            </a:solidFill>
          </a:ln>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xmlns="" id="{7289FB7C-D692-481F-8EF5-E9644B5266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4E3CA99-5686-4E25-9AB9-AE0D6AB66A03}" type="slidenum">
              <a:rPr lang="zh-CN" altLang="en-US" smtClean="0"/>
              <a:pPr>
                <a:spcBef>
                  <a:spcPct val="0"/>
                </a:spcBef>
              </a:pPr>
              <a:t>19</a:t>
            </a:fld>
            <a:endParaRPr lang="en-US" altLang="zh-CN"/>
          </a:p>
        </p:txBody>
      </p:sp>
      <p:sp>
        <p:nvSpPr>
          <p:cNvPr id="36867" name="Rectangle 2">
            <a:extLst>
              <a:ext uri="{FF2B5EF4-FFF2-40B4-BE49-F238E27FC236}">
                <a16:creationId xmlns:a16="http://schemas.microsoft.com/office/drawing/2014/main" xmlns="" id="{39F79C7F-7E60-4FBF-88C5-E70C0B0A3276}"/>
              </a:ext>
            </a:extLst>
          </p:cNvPr>
          <p:cNvSpPr>
            <a:spLocks noGrp="1" noRot="1" noChangeAspect="1" noChangeArrowheads="1" noTextEdit="1"/>
          </p:cNvSpPr>
          <p:nvPr>
            <p:ph type="sldImg"/>
          </p:nvPr>
        </p:nvSpPr>
        <p:spPr>
          <a:xfrm>
            <a:off x="3429000" y="2400300"/>
            <a:ext cx="0" cy="0"/>
          </a:xfrm>
          <a:solidFill>
            <a:srgbClr val="FFFFFF"/>
          </a:solidFill>
          <a:ln/>
        </p:spPr>
      </p:sp>
      <p:sp>
        <p:nvSpPr>
          <p:cNvPr id="36868" name="Rectangle 3">
            <a:extLst>
              <a:ext uri="{FF2B5EF4-FFF2-40B4-BE49-F238E27FC236}">
                <a16:creationId xmlns:a16="http://schemas.microsoft.com/office/drawing/2014/main" xmlns="" id="{819E89F2-81B0-42E3-B6D1-FEA6B236C952}"/>
              </a:ext>
            </a:extLst>
          </p:cNvPr>
          <p:cNvSpPr>
            <a:spLocks noGrp="1" noChangeArrowheads="1"/>
          </p:cNvSpPr>
          <p:nvPr>
            <p:ph type="body" idx="1"/>
          </p:nvPr>
        </p:nvSpPr>
        <p:spPr>
          <a:xfrm>
            <a:off x="914400" y="6262688"/>
            <a:ext cx="1403350" cy="274637"/>
          </a:xfrm>
          <a:solidFill>
            <a:srgbClr val="FFFFFF"/>
          </a:solidFill>
          <a:ln>
            <a:solidFill>
              <a:srgbClr val="000000"/>
            </a:solidFill>
          </a:ln>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xmlns="" id="{8CC51AEA-401D-4A50-9306-223DEE5CBB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795EAF4-563F-4668-A052-44112296E21B}" type="slidenum">
              <a:rPr lang="zh-CN" altLang="en-US" smtClean="0"/>
              <a:pPr>
                <a:spcBef>
                  <a:spcPct val="0"/>
                </a:spcBef>
              </a:pPr>
              <a:t>20</a:t>
            </a:fld>
            <a:endParaRPr lang="en-US" altLang="zh-CN"/>
          </a:p>
        </p:txBody>
      </p:sp>
      <p:sp>
        <p:nvSpPr>
          <p:cNvPr id="38915" name="Rectangle 2">
            <a:extLst>
              <a:ext uri="{FF2B5EF4-FFF2-40B4-BE49-F238E27FC236}">
                <a16:creationId xmlns:a16="http://schemas.microsoft.com/office/drawing/2014/main" xmlns="" id="{F27BDA13-F4B0-4D4C-9A59-880A622CD68D}"/>
              </a:ext>
            </a:extLst>
          </p:cNvPr>
          <p:cNvSpPr>
            <a:spLocks noGrp="1" noRot="1" noChangeAspect="1" noChangeArrowheads="1" noTextEdit="1"/>
          </p:cNvSpPr>
          <p:nvPr>
            <p:ph type="sldImg"/>
          </p:nvPr>
        </p:nvSpPr>
        <p:spPr>
          <a:xfrm>
            <a:off x="3429000" y="2400300"/>
            <a:ext cx="0" cy="0"/>
          </a:xfrm>
          <a:solidFill>
            <a:srgbClr val="FFFFFF"/>
          </a:solidFill>
          <a:ln/>
        </p:spPr>
      </p:sp>
      <p:sp>
        <p:nvSpPr>
          <p:cNvPr id="38916" name="Rectangle 3">
            <a:extLst>
              <a:ext uri="{FF2B5EF4-FFF2-40B4-BE49-F238E27FC236}">
                <a16:creationId xmlns:a16="http://schemas.microsoft.com/office/drawing/2014/main" xmlns="" id="{B8B202DE-466E-445E-AC39-35B8ADE01F3B}"/>
              </a:ext>
            </a:extLst>
          </p:cNvPr>
          <p:cNvSpPr>
            <a:spLocks noGrp="1" noChangeArrowheads="1"/>
          </p:cNvSpPr>
          <p:nvPr>
            <p:ph type="body" idx="1"/>
          </p:nvPr>
        </p:nvSpPr>
        <p:spPr>
          <a:xfrm>
            <a:off x="914400" y="6262688"/>
            <a:ext cx="1403350" cy="274637"/>
          </a:xfrm>
          <a:solidFill>
            <a:srgbClr val="FFFFFF"/>
          </a:solidFill>
          <a:ln>
            <a:solidFill>
              <a:srgbClr val="000000"/>
            </a:solidFill>
          </a:ln>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xmlns="" id="{9B8ACE9B-281E-4097-9B4E-2B3F6C13E4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E6CE2E9-9A55-4CF0-AD5E-00D0757C930B}" type="slidenum">
              <a:rPr lang="zh-CN" altLang="en-US" smtClean="0"/>
              <a:pPr>
                <a:spcBef>
                  <a:spcPct val="0"/>
                </a:spcBef>
              </a:pPr>
              <a:t>25</a:t>
            </a:fld>
            <a:endParaRPr lang="en-US" altLang="zh-CN"/>
          </a:p>
        </p:txBody>
      </p:sp>
      <p:sp>
        <p:nvSpPr>
          <p:cNvPr id="45059" name="Rectangle 2">
            <a:extLst>
              <a:ext uri="{FF2B5EF4-FFF2-40B4-BE49-F238E27FC236}">
                <a16:creationId xmlns:a16="http://schemas.microsoft.com/office/drawing/2014/main" xmlns="" id="{2FDAD23F-BC5F-4C3F-873E-1D691965A7A9}"/>
              </a:ext>
            </a:extLst>
          </p:cNvPr>
          <p:cNvSpPr>
            <a:spLocks noGrp="1" noRot="1" noChangeAspect="1" noChangeArrowheads="1" noTextEdit="1"/>
          </p:cNvSpPr>
          <p:nvPr>
            <p:ph type="sldImg"/>
          </p:nvPr>
        </p:nvSpPr>
        <p:spPr>
          <a:xfrm>
            <a:off x="3429000" y="2400300"/>
            <a:ext cx="0" cy="0"/>
          </a:xfrm>
          <a:solidFill>
            <a:srgbClr val="FFFFFF"/>
          </a:solidFill>
          <a:ln/>
        </p:spPr>
      </p:sp>
      <p:sp>
        <p:nvSpPr>
          <p:cNvPr id="45060" name="Rectangle 3">
            <a:extLst>
              <a:ext uri="{FF2B5EF4-FFF2-40B4-BE49-F238E27FC236}">
                <a16:creationId xmlns:a16="http://schemas.microsoft.com/office/drawing/2014/main" xmlns="" id="{548F3915-621E-453F-9F28-279EEE26EC25}"/>
              </a:ext>
            </a:extLst>
          </p:cNvPr>
          <p:cNvSpPr>
            <a:spLocks noGrp="1" noChangeArrowheads="1"/>
          </p:cNvSpPr>
          <p:nvPr>
            <p:ph type="body" idx="1"/>
          </p:nvPr>
        </p:nvSpPr>
        <p:spPr>
          <a:xfrm>
            <a:off x="914400" y="6262688"/>
            <a:ext cx="1403350" cy="274637"/>
          </a:xfrm>
          <a:solidFill>
            <a:srgbClr val="FFFFFF"/>
          </a:solidFill>
          <a:ln>
            <a:solidFill>
              <a:srgbClr val="000000"/>
            </a:solidFill>
          </a:ln>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xmlns="" id="{57EA2444-7105-42C2-BC59-0E080FCB2F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5568B1-B300-4991-9C29-099F9781018C}" type="slidenum">
              <a:rPr lang="en-US" altLang="zh-CN" smtClean="0"/>
              <a:pPr>
                <a:spcBef>
                  <a:spcPct val="0"/>
                </a:spcBef>
              </a:pPr>
              <a:t>26</a:t>
            </a:fld>
            <a:endParaRPr lang="en-US" altLang="zh-CN"/>
          </a:p>
        </p:txBody>
      </p:sp>
      <p:sp>
        <p:nvSpPr>
          <p:cNvPr id="47107" name="Rectangle 2">
            <a:extLst>
              <a:ext uri="{FF2B5EF4-FFF2-40B4-BE49-F238E27FC236}">
                <a16:creationId xmlns:a16="http://schemas.microsoft.com/office/drawing/2014/main" xmlns="" id="{29BC5617-766D-4F98-98BA-F1DE8C1661E6}"/>
              </a:ext>
            </a:extLst>
          </p:cNvPr>
          <p:cNvSpPr>
            <a:spLocks noGrp="1" noRot="1" noChangeAspect="1" noChangeArrowheads="1" noTextEdit="1"/>
          </p:cNvSpPr>
          <p:nvPr>
            <p:ph type="sldImg"/>
          </p:nvPr>
        </p:nvSpPr>
        <p:spPr>
          <a:xfrm>
            <a:off x="3429000" y="2400300"/>
            <a:ext cx="0" cy="0"/>
          </a:xfrm>
          <a:ln/>
        </p:spPr>
      </p:sp>
      <p:sp>
        <p:nvSpPr>
          <p:cNvPr id="47108" name="Rectangle 3">
            <a:extLst>
              <a:ext uri="{FF2B5EF4-FFF2-40B4-BE49-F238E27FC236}">
                <a16:creationId xmlns:a16="http://schemas.microsoft.com/office/drawing/2014/main" xmlns="" id="{AA905C7C-3185-4364-BB5E-1C715CB8338E}"/>
              </a:ext>
            </a:extLst>
          </p:cNvPr>
          <p:cNvSpPr>
            <a:spLocks noGrp="1" noChangeArrowheads="1"/>
          </p:cNvSpPr>
          <p:nvPr>
            <p:ph type="body" idx="1"/>
          </p:nvPr>
        </p:nvSpPr>
        <p:spPr>
          <a:xfrm>
            <a:off x="914400" y="6262688"/>
            <a:ext cx="14033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xmlns="" id="{A43E6F6B-6CDF-46DF-A5E4-9C9A623A1A5E}"/>
              </a:ext>
            </a:extLst>
          </p:cNvPr>
          <p:cNvSpPr>
            <a:spLocks noGrp="1" noRot="1" noChangeAspect="1" noChangeArrowheads="1" noTextEdit="1"/>
          </p:cNvSpPr>
          <p:nvPr>
            <p:ph type="sldImg"/>
          </p:nvPr>
        </p:nvSpPr>
        <p:spPr>
          <a:ln/>
        </p:spPr>
      </p:sp>
      <p:sp>
        <p:nvSpPr>
          <p:cNvPr id="63491" name="备注占位符 2">
            <a:extLst>
              <a:ext uri="{FF2B5EF4-FFF2-40B4-BE49-F238E27FC236}">
                <a16:creationId xmlns:a16="http://schemas.microsoft.com/office/drawing/2014/main" xmlns="" id="{03C52855-44EF-429E-B1EF-EEBCC8D49B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63492" name="灯片编号占位符 3">
            <a:extLst>
              <a:ext uri="{FF2B5EF4-FFF2-40B4-BE49-F238E27FC236}">
                <a16:creationId xmlns:a16="http://schemas.microsoft.com/office/drawing/2014/main" xmlns="" id="{A1D213CB-E79C-42E0-A0E8-D6B7DE1FBA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9E7320D4-906C-4406-A26E-18C63AF82D2A}" type="slidenum">
              <a:rPr lang="en-US" altLang="zh-CN" smtClean="0">
                <a:latin typeface="Arial" panose="020B0604020202020204" pitchFamily="34" charset="0"/>
              </a:rPr>
              <a:pPr/>
              <a:t>44</a:t>
            </a:fld>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xmlns="" id="{C4B99FC2-51E0-40A2-AC1C-130296D5F853}"/>
              </a:ext>
            </a:extLst>
          </p:cNvPr>
          <p:cNvSpPr>
            <a:spLocks noGrp="1" noRot="1" noChangeAspect="1" noChangeArrowheads="1" noTextEdit="1"/>
          </p:cNvSpPr>
          <p:nvPr>
            <p:ph type="sldImg"/>
          </p:nvPr>
        </p:nvSpPr>
        <p:spPr>
          <a:ln/>
        </p:spPr>
      </p:sp>
      <p:sp>
        <p:nvSpPr>
          <p:cNvPr id="71683" name="备注占位符 2">
            <a:extLst>
              <a:ext uri="{FF2B5EF4-FFF2-40B4-BE49-F238E27FC236}">
                <a16:creationId xmlns:a16="http://schemas.microsoft.com/office/drawing/2014/main" xmlns="" id="{49AFC5F2-3ED1-42C3-A0DF-2172F265EB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71684" name="灯片编号占位符 3">
            <a:extLst>
              <a:ext uri="{FF2B5EF4-FFF2-40B4-BE49-F238E27FC236}">
                <a16:creationId xmlns:a16="http://schemas.microsoft.com/office/drawing/2014/main" xmlns="" id="{54842E9B-7F6F-44B7-8731-22550FB5A1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BF751AD-6200-44E1-A208-1814165A36CD}" type="slidenum">
              <a:rPr lang="en-US" altLang="zh-CN" smtClean="0">
                <a:latin typeface="Arial" panose="020B0604020202020204" pitchFamily="34" charset="0"/>
              </a:rPr>
              <a:pPr/>
              <a:t>49</a:t>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xmlns="" id="{AADD843F-DB2B-4415-A8D7-BBF8EAF2FD31}"/>
              </a:ext>
            </a:extLst>
          </p:cNvPr>
          <p:cNvSpPr/>
          <p:nvPr userDrawn="1"/>
        </p:nvSpPr>
        <p:spPr>
          <a:xfrm>
            <a:off x="441325" y="407988"/>
            <a:ext cx="7845425" cy="608012"/>
          </a:xfrm>
          <a:prstGeom prst="parallelogram">
            <a:avLst>
              <a:gd name="adj" fmla="val 0"/>
            </a:avLst>
          </a:prstGeom>
          <a:pattFill prst="dkHorz">
            <a:fgClr>
              <a:schemeClr val="accent1">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sp>
        <p:nvSpPr>
          <p:cNvPr id="5" name="椭圆 4">
            <a:extLst>
              <a:ext uri="{FF2B5EF4-FFF2-40B4-BE49-F238E27FC236}">
                <a16:creationId xmlns:a16="http://schemas.microsoft.com/office/drawing/2014/main" xmlns="" id="{8F0CD771-8F5E-4784-A0EC-E4252BB798AD}"/>
              </a:ext>
            </a:extLst>
          </p:cNvPr>
          <p:cNvSpPr/>
          <p:nvPr userDrawn="1"/>
        </p:nvSpPr>
        <p:spPr>
          <a:xfrm>
            <a:off x="8086725" y="407988"/>
            <a:ext cx="395288" cy="5969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cxnSp>
        <p:nvCxnSpPr>
          <p:cNvPr id="6" name="直接连接符 5">
            <a:extLst>
              <a:ext uri="{FF2B5EF4-FFF2-40B4-BE49-F238E27FC236}">
                <a16:creationId xmlns:a16="http://schemas.microsoft.com/office/drawing/2014/main" xmlns="" id="{D7327F60-F8AA-4D94-91C2-A6651772BA6B}"/>
              </a:ext>
            </a:extLst>
          </p:cNvPr>
          <p:cNvCxnSpPr/>
          <p:nvPr userDrawn="1"/>
        </p:nvCxnSpPr>
        <p:spPr>
          <a:xfrm>
            <a:off x="441325" y="5988050"/>
            <a:ext cx="7845425" cy="19050"/>
          </a:xfrm>
          <a:prstGeom prst="line">
            <a:avLst/>
          </a:prstGeom>
          <a:ln w="38100">
            <a:solidFill>
              <a:schemeClr val="accent1">
                <a:lumMod val="60000"/>
                <a:lumOff val="40000"/>
              </a:schemeClr>
            </a:solidFill>
          </a:ln>
        </p:spPr>
        <p:style>
          <a:lnRef idx="1">
            <a:schemeClr val="accent5"/>
          </a:lnRef>
          <a:fillRef idx="0">
            <a:schemeClr val="accent5"/>
          </a:fillRef>
          <a:effectRef idx="0">
            <a:schemeClr val="accent5"/>
          </a:effectRef>
          <a:fontRef idx="minor">
            <a:schemeClr val="tx1"/>
          </a:fontRef>
        </p:style>
      </p:cxnSp>
      <p:pic>
        <p:nvPicPr>
          <p:cNvPr id="7" name="图片 11">
            <a:extLst>
              <a:ext uri="{FF2B5EF4-FFF2-40B4-BE49-F238E27FC236}">
                <a16:creationId xmlns:a16="http://schemas.microsoft.com/office/drawing/2014/main" xmlns="" id="{A5109EE7-F6AA-45EC-9733-DB56CE7CF19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2925" y="387350"/>
            <a:ext cx="6127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78037" y="1390651"/>
            <a:ext cx="7772400" cy="1780381"/>
          </a:xfrm>
        </p:spPr>
        <p:txBody>
          <a:bodyPr>
            <a:normAutofit/>
          </a:bodyPr>
          <a:lstStyle>
            <a:lvl1pPr algn="ctr">
              <a:defRPr sz="4800">
                <a:solidFill>
                  <a:schemeClr val="accent1">
                    <a:lumMod val="50000"/>
                  </a:schemeClr>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478037" y="3190876"/>
            <a:ext cx="7357863" cy="790574"/>
          </a:xfrm>
        </p:spPr>
        <p:txBody>
          <a:bodyPr anchor="ctr">
            <a:normAutofit/>
          </a:bodyPr>
          <a:lstStyle>
            <a:lvl1pPr marL="0" indent="0" algn="ctr">
              <a:buNone/>
              <a:defRPr sz="28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8" name="Date Placeholder 3">
            <a:extLst>
              <a:ext uri="{FF2B5EF4-FFF2-40B4-BE49-F238E27FC236}">
                <a16:creationId xmlns:a16="http://schemas.microsoft.com/office/drawing/2014/main" xmlns="" id="{0D59C950-C997-4634-A4DD-AC4AE2C54552}"/>
              </a:ext>
            </a:extLst>
          </p:cNvPr>
          <p:cNvSpPr>
            <a:spLocks noGrp="1"/>
          </p:cNvSpPr>
          <p:nvPr>
            <p:ph type="dt" sz="half" idx="10"/>
          </p:nvPr>
        </p:nvSpPr>
        <p:spPr>
          <a:xfrm>
            <a:off x="4381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3EA08769-A5B9-426F-A47D-380EAAD9B935}" type="datetime1">
              <a:rPr lang="zh-CN" altLang="en-US" smtClean="0"/>
              <a:t>2023/3/7</a:t>
            </a:fld>
            <a:endParaRPr lang="zh-CN" altLang="en-US" dirty="0"/>
          </a:p>
        </p:txBody>
      </p:sp>
      <p:sp>
        <p:nvSpPr>
          <p:cNvPr id="9" name="Slide Number Placeholder 5">
            <a:extLst>
              <a:ext uri="{FF2B5EF4-FFF2-40B4-BE49-F238E27FC236}">
                <a16:creationId xmlns:a16="http://schemas.microsoft.com/office/drawing/2014/main" xmlns="" id="{C8DDA023-D1D1-42DA-8EB0-6C41CFF0F1A7}"/>
              </a:ext>
            </a:extLst>
          </p:cNvPr>
          <p:cNvSpPr>
            <a:spLocks noGrp="1"/>
          </p:cNvSpPr>
          <p:nvPr>
            <p:ph type="sldNum" sz="quarter" idx="11"/>
          </p:nvPr>
        </p:nvSpPr>
        <p:spPr>
          <a:xfrm>
            <a:off x="6381750" y="6356350"/>
            <a:ext cx="2057400" cy="365125"/>
          </a:xfrm>
        </p:spPr>
        <p:txBody>
          <a:bodyPr/>
          <a:lstStyle>
            <a:lvl1pPr>
              <a:defRPr>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7F841FE3-EB0B-43C2-B64E-2F018249D0C5}" type="slidenum">
              <a:rPr lang="zh-CN" altLang="en-US" smtClean="0"/>
              <a:pPr>
                <a:defRPr/>
              </a:pPr>
              <a:t>‹#›</a:t>
            </a:fld>
            <a:r>
              <a:rPr lang="zh-CN" altLang="en-US" dirty="0"/>
              <a:t>页</a:t>
            </a:r>
          </a:p>
        </p:txBody>
      </p:sp>
      <p:sp>
        <p:nvSpPr>
          <p:cNvPr id="10" name="Footer Placeholder 4">
            <a:extLst>
              <a:ext uri="{FF2B5EF4-FFF2-40B4-BE49-F238E27FC236}">
                <a16:creationId xmlns:a16="http://schemas.microsoft.com/office/drawing/2014/main" xmlns="" id="{4A559254-E6F9-4092-9E93-62FCFA536355}"/>
              </a:ext>
            </a:extLst>
          </p:cNvPr>
          <p:cNvSpPr>
            <a:spLocks noGrp="1"/>
          </p:cNvSpPr>
          <p:nvPr>
            <p:ph type="ftr" sz="quarter" idx="12"/>
          </p:nvPr>
        </p:nvSpPr>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3813736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Footer Placeholder 4">
            <a:extLst>
              <a:ext uri="{FF2B5EF4-FFF2-40B4-BE49-F238E27FC236}">
                <a16:creationId xmlns:a16="http://schemas.microsoft.com/office/drawing/2014/main" xmlns="" id="{BB77C232-0006-4DF4-8DC7-6DD235A0BC9E}"/>
              </a:ext>
            </a:extLst>
          </p:cNvPr>
          <p:cNvSpPr>
            <a:spLocks noGrp="1"/>
          </p:cNvSpPr>
          <p:nvPr>
            <p:ph type="ftr" sz="quarter" idx="10"/>
          </p:nvPr>
        </p:nvSpPr>
        <p:spPr>
          <a:xfrm>
            <a:off x="2901950" y="6356350"/>
            <a:ext cx="3306763" cy="365125"/>
          </a:xfrm>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
        <p:nvSpPr>
          <p:cNvPr id="4" name="Date Placeholder 3">
            <a:extLst>
              <a:ext uri="{FF2B5EF4-FFF2-40B4-BE49-F238E27FC236}">
                <a16:creationId xmlns:a16="http://schemas.microsoft.com/office/drawing/2014/main" xmlns="" id="{CFF0B682-BCC8-496B-A97C-85EF3B8B09F9}"/>
              </a:ext>
            </a:extLst>
          </p:cNvPr>
          <p:cNvSpPr>
            <a:spLocks noGrp="1"/>
          </p:cNvSpPr>
          <p:nvPr>
            <p:ph type="dt" sz="half" idx="11"/>
          </p:nvPr>
        </p:nvSpPr>
        <p:spPr>
          <a:xfrm>
            <a:off x="4381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DD9C9FA9-A9DF-47D7-915D-9BACE3952E47}" type="datetime1">
              <a:rPr lang="zh-CN" altLang="en-US" smtClean="0"/>
              <a:t>2023/3/7</a:t>
            </a:fld>
            <a:endParaRPr lang="zh-CN" altLang="en-US" dirty="0"/>
          </a:p>
        </p:txBody>
      </p:sp>
      <p:sp>
        <p:nvSpPr>
          <p:cNvPr id="5" name="Slide Number Placeholder 5">
            <a:extLst>
              <a:ext uri="{FF2B5EF4-FFF2-40B4-BE49-F238E27FC236}">
                <a16:creationId xmlns:a16="http://schemas.microsoft.com/office/drawing/2014/main" xmlns="" id="{4EB785E2-9695-465B-90C4-3F83779A8A49}"/>
              </a:ext>
            </a:extLst>
          </p:cNvPr>
          <p:cNvSpPr>
            <a:spLocks noGrp="1"/>
          </p:cNvSpPr>
          <p:nvPr>
            <p:ph type="sldNum" sz="quarter" idx="12"/>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A7D66D0E-6C9A-46A2-B12A-4CEFC9DEF579}" type="slidenum">
              <a:rPr lang="zh-CN" altLang="en-US" smtClean="0"/>
              <a:pPr>
                <a:defRPr/>
              </a:pPr>
              <a:t>‹#›</a:t>
            </a:fld>
            <a:r>
              <a:rPr lang="zh-CN" altLang="en-US" dirty="0"/>
              <a:t>页</a:t>
            </a:r>
          </a:p>
        </p:txBody>
      </p:sp>
    </p:spTree>
    <p:extLst>
      <p:ext uri="{BB962C8B-B14F-4D97-AF65-F5344CB8AC3E}">
        <p14:creationId xmlns:p14="http://schemas.microsoft.com/office/powerpoint/2010/main" val="2546868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8703447F-00A4-4EC7-9BDD-CCFD5B635B26}"/>
              </a:ext>
            </a:extLst>
          </p:cNvPr>
          <p:cNvSpPr/>
          <p:nvPr userDrawn="1"/>
        </p:nvSpPr>
        <p:spPr>
          <a:xfrm>
            <a:off x="617538" y="407988"/>
            <a:ext cx="314325" cy="655637"/>
          </a:xfrm>
          <a:prstGeom prst="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cxnSp>
        <p:nvCxnSpPr>
          <p:cNvPr id="5" name="直接连接符 4">
            <a:extLst>
              <a:ext uri="{FF2B5EF4-FFF2-40B4-BE49-F238E27FC236}">
                <a16:creationId xmlns:a16="http://schemas.microsoft.com/office/drawing/2014/main" xmlns="" id="{7FD20DFB-64DA-45DA-803D-7792E64C0F6D}"/>
              </a:ext>
            </a:extLst>
          </p:cNvPr>
          <p:cNvCxnSpPr/>
          <p:nvPr userDrawn="1"/>
        </p:nvCxnSpPr>
        <p:spPr>
          <a:xfrm>
            <a:off x="1098550" y="1033463"/>
            <a:ext cx="677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9CF309FB-0B13-4D6E-AC5E-5C2B6564B9BB}"/>
              </a:ext>
            </a:extLst>
          </p:cNvPr>
          <p:cNvCxnSpPr/>
          <p:nvPr userDrawn="1"/>
        </p:nvCxnSpPr>
        <p:spPr>
          <a:xfrm>
            <a:off x="520700" y="6249988"/>
            <a:ext cx="808355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11">
            <a:extLst>
              <a:ext uri="{FF2B5EF4-FFF2-40B4-BE49-F238E27FC236}">
                <a16:creationId xmlns:a16="http://schemas.microsoft.com/office/drawing/2014/main" xmlns="" id="{296D038A-1D65-4027-8A8E-407DF8A78F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2925" y="387350"/>
            <a:ext cx="6127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title"/>
          </p:nvPr>
        </p:nvSpPr>
        <p:spPr>
          <a:xfrm>
            <a:off x="1098948" y="365126"/>
            <a:ext cx="6778228" cy="668337"/>
          </a:xfrm>
        </p:spPr>
        <p:txBody>
          <a:bodyPr>
            <a:normAutofit/>
          </a:bodyPr>
          <a:lstStyle>
            <a:lvl1pPr>
              <a:defRPr sz="3200">
                <a:solidFill>
                  <a:srgbClr val="0070C0"/>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17" name="Content Placeholder 2"/>
          <p:cNvSpPr>
            <a:spLocks noGrp="1"/>
          </p:cNvSpPr>
          <p:nvPr>
            <p:ph idx="1"/>
          </p:nvPr>
        </p:nvSpPr>
        <p:spPr>
          <a:xfrm>
            <a:off x="617935" y="1466056"/>
            <a:ext cx="7886700" cy="4579144"/>
          </a:xfrm>
        </p:spPr>
        <p:txBody>
          <a:bodyPr/>
          <a:lstStyle>
            <a:lvl1pPr>
              <a:defRPr sz="2400">
                <a:solidFill>
                  <a:schemeClr val="tx1"/>
                </a:solidFill>
                <a:latin typeface="华文中宋" panose="02010600040101010101" pitchFamily="2" charset="-122"/>
                <a:ea typeface="华文中宋" panose="02010600040101010101" pitchFamily="2" charset="-122"/>
              </a:defRPr>
            </a:lvl1pPr>
            <a:lvl2pPr>
              <a:defRPr sz="2000">
                <a:solidFill>
                  <a:schemeClr val="tx1"/>
                </a:solidFill>
                <a:latin typeface="华文中宋" panose="02010600040101010101" pitchFamily="2" charset="-122"/>
                <a:ea typeface="华文中宋" panose="02010600040101010101" pitchFamily="2" charset="-122"/>
              </a:defRPr>
            </a:lvl2pPr>
            <a:lvl3pPr>
              <a:defRPr sz="1800" b="1">
                <a:solidFill>
                  <a:schemeClr val="tx1"/>
                </a:solidFill>
              </a:defRPr>
            </a:lvl3pPr>
            <a:lvl4pPr>
              <a:defRPr sz="1600">
                <a:solidFill>
                  <a:schemeClr val="tx1"/>
                </a:solidFill>
              </a:defRPr>
            </a:lvl4pPr>
            <a:lvl5pPr>
              <a:defRPr sz="160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Date Placeholder 3">
            <a:extLst>
              <a:ext uri="{FF2B5EF4-FFF2-40B4-BE49-F238E27FC236}">
                <a16:creationId xmlns:a16="http://schemas.microsoft.com/office/drawing/2014/main" xmlns="" id="{2610801B-A4B6-451F-B8DE-2B644FD796E9}"/>
              </a:ext>
            </a:extLst>
          </p:cNvPr>
          <p:cNvSpPr>
            <a:spLocks noGrp="1"/>
          </p:cNvSpPr>
          <p:nvPr>
            <p:ph type="dt" sz="half" idx="10"/>
          </p:nvPr>
        </p:nvSpPr>
        <p:spPr>
          <a:xfrm>
            <a:off x="552450" y="6356350"/>
            <a:ext cx="2057400" cy="365125"/>
          </a:xfrm>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fld id="{17D01BA0-1407-445E-B2BA-7736040FA6E1}" type="datetime1">
              <a:rPr lang="zh-CN" altLang="en-US" smtClean="0"/>
              <a:t>2023/3/7</a:t>
            </a:fld>
            <a:endParaRPr lang="zh-CN" altLang="en-US" dirty="0"/>
          </a:p>
        </p:txBody>
      </p:sp>
      <p:sp>
        <p:nvSpPr>
          <p:cNvPr id="9" name="Slide Number Placeholder 5">
            <a:extLst>
              <a:ext uri="{FF2B5EF4-FFF2-40B4-BE49-F238E27FC236}">
                <a16:creationId xmlns:a16="http://schemas.microsoft.com/office/drawing/2014/main" xmlns="" id="{E79BEE57-541A-4BD6-9319-4A149D83B8BB}"/>
              </a:ext>
            </a:extLst>
          </p:cNvPr>
          <p:cNvSpPr>
            <a:spLocks noGrp="1"/>
          </p:cNvSpPr>
          <p:nvPr>
            <p:ph type="sldNum" sz="quarter" idx="11"/>
          </p:nvPr>
        </p:nvSpPr>
        <p:spPr>
          <a:xfrm>
            <a:off x="6381750" y="6356350"/>
            <a:ext cx="2057400" cy="365125"/>
          </a:xfrm>
        </p:spPr>
        <p:txBody>
          <a:bodyPr/>
          <a:lstStyle>
            <a:lvl1pPr>
              <a:defRPr>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F09CB9AF-C6E8-452A-868C-002F38429024}" type="slidenum">
              <a:rPr lang="zh-CN" altLang="en-US" smtClean="0"/>
              <a:pPr>
                <a:defRPr/>
              </a:pPr>
              <a:t>‹#›</a:t>
            </a:fld>
            <a:r>
              <a:rPr lang="zh-CN" altLang="en-US" dirty="0"/>
              <a:t>页</a:t>
            </a:r>
          </a:p>
        </p:txBody>
      </p:sp>
      <p:sp>
        <p:nvSpPr>
          <p:cNvPr id="10" name="Footer Placeholder 4">
            <a:extLst>
              <a:ext uri="{FF2B5EF4-FFF2-40B4-BE49-F238E27FC236}">
                <a16:creationId xmlns:a16="http://schemas.microsoft.com/office/drawing/2014/main" xmlns="" id="{38A492E1-29FB-4329-96FA-076F67DD6C87}"/>
              </a:ext>
            </a:extLst>
          </p:cNvPr>
          <p:cNvSpPr>
            <a:spLocks noGrp="1"/>
          </p:cNvSpPr>
          <p:nvPr>
            <p:ph type="ftr" sz="quarter" idx="12"/>
          </p:nvPr>
        </p:nvSpPr>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889352569"/>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5F97AE96-6ACE-40A3-B7D8-581AF9F7F8B6}"/>
              </a:ext>
            </a:extLst>
          </p:cNvPr>
          <p:cNvSpPr/>
          <p:nvPr userDrawn="1"/>
        </p:nvSpPr>
        <p:spPr>
          <a:xfrm>
            <a:off x="617538" y="407988"/>
            <a:ext cx="314325" cy="655637"/>
          </a:xfrm>
          <a:prstGeom prst="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cxnSp>
        <p:nvCxnSpPr>
          <p:cNvPr id="5" name="直接连接符 4">
            <a:extLst>
              <a:ext uri="{FF2B5EF4-FFF2-40B4-BE49-F238E27FC236}">
                <a16:creationId xmlns:a16="http://schemas.microsoft.com/office/drawing/2014/main" xmlns="" id="{CD36EB74-EEBF-442E-8921-1D063698CF3F}"/>
              </a:ext>
            </a:extLst>
          </p:cNvPr>
          <p:cNvCxnSpPr/>
          <p:nvPr userDrawn="1"/>
        </p:nvCxnSpPr>
        <p:spPr>
          <a:xfrm>
            <a:off x="1098550" y="1033463"/>
            <a:ext cx="677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598EBFB4-5EE6-4302-8492-5F0D77124BB5}"/>
              </a:ext>
            </a:extLst>
          </p:cNvPr>
          <p:cNvCxnSpPr/>
          <p:nvPr userDrawn="1"/>
        </p:nvCxnSpPr>
        <p:spPr>
          <a:xfrm>
            <a:off x="520700" y="6249988"/>
            <a:ext cx="808355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8948" y="365126"/>
            <a:ext cx="6778228" cy="668337"/>
          </a:xfrm>
        </p:spPr>
        <p:txBody>
          <a:bodyPr>
            <a:normAutofit/>
          </a:bodyPr>
          <a:lstStyle>
            <a:lvl1pPr>
              <a:defRPr sz="3200">
                <a:solidFill>
                  <a:srgbClr val="0070C0"/>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17935" y="1466056"/>
            <a:ext cx="7886700" cy="4579144"/>
          </a:xfrm>
        </p:spPr>
        <p:txBody>
          <a:bodyPr/>
          <a:lstStyle>
            <a:lvl1pPr>
              <a:defRPr sz="2400">
                <a:latin typeface="华文中宋" panose="02010600040101010101" pitchFamily="2" charset="-122"/>
                <a:ea typeface="华文中宋" panose="02010600040101010101" pitchFamily="2" charset="-122"/>
              </a:defRPr>
            </a:lvl1pPr>
            <a:lvl2pPr>
              <a:defRPr sz="2000">
                <a:solidFill>
                  <a:schemeClr val="tx1"/>
                </a:solidFill>
                <a:latin typeface="华文中宋" panose="02010600040101010101" pitchFamily="2" charset="-122"/>
                <a:ea typeface="华文中宋" panose="02010600040101010101" pitchFamily="2" charset="-122"/>
              </a:defRPr>
            </a:lvl2pPr>
            <a:lvl3pPr>
              <a:defRPr sz="1800" b="1"/>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3">
            <a:extLst>
              <a:ext uri="{FF2B5EF4-FFF2-40B4-BE49-F238E27FC236}">
                <a16:creationId xmlns:a16="http://schemas.microsoft.com/office/drawing/2014/main" xmlns="" id="{58E9505B-8CF2-44C3-9D6F-DF235E90B48B}"/>
              </a:ext>
            </a:extLst>
          </p:cNvPr>
          <p:cNvSpPr>
            <a:spLocks noGrp="1"/>
          </p:cNvSpPr>
          <p:nvPr>
            <p:ph type="dt" sz="half" idx="10"/>
          </p:nvPr>
        </p:nvSpPr>
        <p:spPr>
          <a:xfrm>
            <a:off x="5524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49E68DC4-3C10-444A-9D02-4DF4BE218FF2}" type="datetime1">
              <a:rPr lang="zh-CN" altLang="en-US" smtClean="0"/>
              <a:t>2023/3/7</a:t>
            </a:fld>
            <a:endParaRPr lang="zh-CN" altLang="en-US" dirty="0"/>
          </a:p>
        </p:txBody>
      </p:sp>
      <p:sp>
        <p:nvSpPr>
          <p:cNvPr id="8" name="Slide Number Placeholder 5">
            <a:extLst>
              <a:ext uri="{FF2B5EF4-FFF2-40B4-BE49-F238E27FC236}">
                <a16:creationId xmlns:a16="http://schemas.microsoft.com/office/drawing/2014/main" xmlns="" id="{FD5EC0A2-A106-4AE1-9977-4AC62FA26A9D}"/>
              </a:ext>
            </a:extLst>
          </p:cNvPr>
          <p:cNvSpPr>
            <a:spLocks noGrp="1"/>
          </p:cNvSpPr>
          <p:nvPr>
            <p:ph type="sldNum" sz="quarter" idx="11"/>
          </p:nvPr>
        </p:nvSpPr>
        <p:spPr>
          <a:xfrm>
            <a:off x="6381750" y="6356350"/>
            <a:ext cx="2057400" cy="365125"/>
          </a:xfrm>
        </p:spPr>
        <p:txBody>
          <a:bodyPr/>
          <a:lstStyle>
            <a:lvl1pPr>
              <a:defRPr>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BB7CDA03-49C8-4A43-B572-813F198E1FC2}" type="slidenum">
              <a:rPr lang="zh-CN" altLang="en-US" smtClean="0"/>
              <a:pPr>
                <a:defRPr/>
              </a:pPr>
              <a:t>‹#›</a:t>
            </a:fld>
            <a:r>
              <a:rPr lang="zh-CN" altLang="en-US" dirty="0"/>
              <a:t>页</a:t>
            </a:r>
          </a:p>
        </p:txBody>
      </p:sp>
      <p:sp>
        <p:nvSpPr>
          <p:cNvPr id="9" name="Footer Placeholder 4">
            <a:extLst>
              <a:ext uri="{FF2B5EF4-FFF2-40B4-BE49-F238E27FC236}">
                <a16:creationId xmlns:a16="http://schemas.microsoft.com/office/drawing/2014/main" xmlns="" id="{BA392310-808B-4957-8F9B-E3161640396C}"/>
              </a:ext>
            </a:extLst>
          </p:cNvPr>
          <p:cNvSpPr>
            <a:spLocks noGrp="1"/>
          </p:cNvSpPr>
          <p:nvPr>
            <p:ph type="ftr" sz="quarter" idx="12"/>
          </p:nvPr>
        </p:nvSpPr>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1615389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xmlns="" id="{53464019-CBAA-461D-8A88-D4184A30D0B1}"/>
              </a:ext>
            </a:extLst>
          </p:cNvPr>
          <p:cNvSpPr/>
          <p:nvPr userDrawn="1"/>
        </p:nvSpPr>
        <p:spPr>
          <a:xfrm>
            <a:off x="441325" y="407988"/>
            <a:ext cx="7845425" cy="608012"/>
          </a:xfrm>
          <a:prstGeom prst="parallelogram">
            <a:avLst>
              <a:gd name="adj" fmla="val 0"/>
            </a:avLst>
          </a:prstGeom>
          <a:pattFill prst="dkHorz">
            <a:fgClr>
              <a:schemeClr val="accent1">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sp>
        <p:nvSpPr>
          <p:cNvPr id="5" name="椭圆 4">
            <a:extLst>
              <a:ext uri="{FF2B5EF4-FFF2-40B4-BE49-F238E27FC236}">
                <a16:creationId xmlns:a16="http://schemas.microsoft.com/office/drawing/2014/main" xmlns="" id="{3C6C9F5B-93C3-497B-AF15-5E78F0FE46F6}"/>
              </a:ext>
            </a:extLst>
          </p:cNvPr>
          <p:cNvSpPr/>
          <p:nvPr userDrawn="1"/>
        </p:nvSpPr>
        <p:spPr>
          <a:xfrm>
            <a:off x="8086725" y="407988"/>
            <a:ext cx="395288" cy="5969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cxnSp>
        <p:nvCxnSpPr>
          <p:cNvPr id="6" name="直接连接符 5">
            <a:extLst>
              <a:ext uri="{FF2B5EF4-FFF2-40B4-BE49-F238E27FC236}">
                <a16:creationId xmlns:a16="http://schemas.microsoft.com/office/drawing/2014/main" xmlns="" id="{1EBEECFC-EC33-4AEB-AE4D-156F0C33D831}"/>
              </a:ext>
            </a:extLst>
          </p:cNvPr>
          <p:cNvCxnSpPr/>
          <p:nvPr userDrawn="1"/>
        </p:nvCxnSpPr>
        <p:spPr>
          <a:xfrm>
            <a:off x="441325" y="5988050"/>
            <a:ext cx="7845425" cy="19050"/>
          </a:xfrm>
          <a:prstGeom prst="line">
            <a:avLst/>
          </a:prstGeom>
          <a:ln w="38100">
            <a:solidFill>
              <a:schemeClr val="accent1">
                <a:lumMod val="60000"/>
                <a:lumOff val="40000"/>
              </a:schemeClr>
            </a:solidFill>
          </a:ln>
        </p:spPr>
        <p:style>
          <a:lnRef idx="1">
            <a:schemeClr val="accent5"/>
          </a:lnRef>
          <a:fillRef idx="0">
            <a:schemeClr val="accent5"/>
          </a:fillRef>
          <a:effectRef idx="0">
            <a:schemeClr val="accent5"/>
          </a:effectRef>
          <a:fontRef idx="minor">
            <a:schemeClr val="tx1"/>
          </a:fontRef>
        </p:style>
      </p:cxnSp>
      <p:pic>
        <p:nvPicPr>
          <p:cNvPr id="7" name="图片 11">
            <a:extLst>
              <a:ext uri="{FF2B5EF4-FFF2-40B4-BE49-F238E27FC236}">
                <a16:creationId xmlns:a16="http://schemas.microsoft.com/office/drawing/2014/main" xmlns="" id="{F63790A9-B397-420B-BE2E-F7D13B034B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2925" y="387350"/>
            <a:ext cx="6127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78037" y="1390651"/>
            <a:ext cx="7772400" cy="1780381"/>
          </a:xfrm>
        </p:spPr>
        <p:txBody>
          <a:bodyPr>
            <a:normAutofit/>
          </a:bodyPr>
          <a:lstStyle>
            <a:lvl1pPr algn="ctr">
              <a:defRPr sz="4800">
                <a:solidFill>
                  <a:schemeClr val="accent1">
                    <a:lumMod val="50000"/>
                  </a:schemeClr>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478037" y="3190876"/>
            <a:ext cx="7357863" cy="790574"/>
          </a:xfrm>
        </p:spPr>
        <p:txBody>
          <a:bodyPr anchor="ctr">
            <a:normAutofit/>
          </a:bodyPr>
          <a:lstStyle>
            <a:lvl1pPr marL="0" indent="0" algn="ctr">
              <a:buNone/>
              <a:defRPr sz="28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8" name="Date Placeholder 3">
            <a:extLst>
              <a:ext uri="{FF2B5EF4-FFF2-40B4-BE49-F238E27FC236}">
                <a16:creationId xmlns:a16="http://schemas.microsoft.com/office/drawing/2014/main" xmlns="" id="{9B623976-5F49-4124-9389-393E3A10F98C}"/>
              </a:ext>
            </a:extLst>
          </p:cNvPr>
          <p:cNvSpPr>
            <a:spLocks noGrp="1"/>
          </p:cNvSpPr>
          <p:nvPr>
            <p:ph type="dt" sz="half" idx="10"/>
          </p:nvPr>
        </p:nvSpPr>
        <p:spPr>
          <a:xfrm>
            <a:off x="4381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16010986-A315-4EB8-A3FE-00334D088EB6}" type="datetime1">
              <a:rPr lang="zh-CN" altLang="en-US" smtClean="0"/>
              <a:t>2023/3/7</a:t>
            </a:fld>
            <a:endParaRPr lang="zh-CN" altLang="en-US" dirty="0"/>
          </a:p>
        </p:txBody>
      </p:sp>
      <p:sp>
        <p:nvSpPr>
          <p:cNvPr id="9" name="Slide Number Placeholder 5">
            <a:extLst>
              <a:ext uri="{FF2B5EF4-FFF2-40B4-BE49-F238E27FC236}">
                <a16:creationId xmlns:a16="http://schemas.microsoft.com/office/drawing/2014/main" xmlns="" id="{58A015DA-F4D5-4D8C-8E70-AD3E47A57974}"/>
              </a:ext>
            </a:extLst>
          </p:cNvPr>
          <p:cNvSpPr>
            <a:spLocks noGrp="1"/>
          </p:cNvSpPr>
          <p:nvPr>
            <p:ph type="sldNum" sz="quarter" idx="11"/>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D65B8169-6CD4-4C60-BFF2-3AA31E804F22}" type="slidenum">
              <a:rPr lang="zh-CN" altLang="en-US" smtClean="0"/>
              <a:pPr>
                <a:defRPr/>
              </a:pPr>
              <a:t>‹#›</a:t>
            </a:fld>
            <a:r>
              <a:rPr lang="zh-CN" altLang="en-US" dirty="0"/>
              <a:t>页</a:t>
            </a:r>
          </a:p>
        </p:txBody>
      </p:sp>
      <p:sp>
        <p:nvSpPr>
          <p:cNvPr id="10" name="Footer Placeholder 4">
            <a:extLst>
              <a:ext uri="{FF2B5EF4-FFF2-40B4-BE49-F238E27FC236}">
                <a16:creationId xmlns:a16="http://schemas.microsoft.com/office/drawing/2014/main" xmlns="" id="{28130BAC-2655-412F-B359-955E5E77E3A4}"/>
              </a:ext>
            </a:extLst>
          </p:cNvPr>
          <p:cNvSpPr>
            <a:spLocks noGrp="1"/>
          </p:cNvSpPr>
          <p:nvPr>
            <p:ph type="ftr" sz="quarter" idx="12"/>
          </p:nvPr>
        </p:nvSpPr>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155728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ED80D736-53F7-4DB7-B95E-C1B237835764}"/>
              </a:ext>
            </a:extLst>
          </p:cNvPr>
          <p:cNvSpPr/>
          <p:nvPr userDrawn="1"/>
        </p:nvSpPr>
        <p:spPr>
          <a:xfrm>
            <a:off x="617538" y="407988"/>
            <a:ext cx="314325" cy="655637"/>
          </a:xfrm>
          <a:prstGeom prst="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cxnSp>
        <p:nvCxnSpPr>
          <p:cNvPr id="5" name="直接连接符 4">
            <a:extLst>
              <a:ext uri="{FF2B5EF4-FFF2-40B4-BE49-F238E27FC236}">
                <a16:creationId xmlns:a16="http://schemas.microsoft.com/office/drawing/2014/main" xmlns="" id="{6038841E-385C-4A2A-A91E-1181CCC2BC60}"/>
              </a:ext>
            </a:extLst>
          </p:cNvPr>
          <p:cNvCxnSpPr/>
          <p:nvPr userDrawn="1"/>
        </p:nvCxnSpPr>
        <p:spPr>
          <a:xfrm>
            <a:off x="1098550" y="1033463"/>
            <a:ext cx="677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E02C3EAC-EBA9-4EBC-B36D-5B2C233BAD6C}"/>
              </a:ext>
            </a:extLst>
          </p:cNvPr>
          <p:cNvCxnSpPr/>
          <p:nvPr userDrawn="1"/>
        </p:nvCxnSpPr>
        <p:spPr>
          <a:xfrm>
            <a:off x="520700" y="6249988"/>
            <a:ext cx="808355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11">
            <a:extLst>
              <a:ext uri="{FF2B5EF4-FFF2-40B4-BE49-F238E27FC236}">
                <a16:creationId xmlns:a16="http://schemas.microsoft.com/office/drawing/2014/main" xmlns="" id="{F36EAB31-E089-4BE6-9AED-7CA77804B3C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2925" y="387350"/>
            <a:ext cx="6127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title"/>
          </p:nvPr>
        </p:nvSpPr>
        <p:spPr>
          <a:xfrm>
            <a:off x="1098948" y="365126"/>
            <a:ext cx="6778228" cy="668337"/>
          </a:xfrm>
        </p:spPr>
        <p:txBody>
          <a:bodyPr>
            <a:normAutofit/>
          </a:bodyPr>
          <a:lstStyle>
            <a:lvl1pPr>
              <a:defRPr sz="3200">
                <a:solidFill>
                  <a:srgbClr val="0070C0"/>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17" name="Content Placeholder 2"/>
          <p:cNvSpPr>
            <a:spLocks noGrp="1"/>
          </p:cNvSpPr>
          <p:nvPr>
            <p:ph idx="1"/>
          </p:nvPr>
        </p:nvSpPr>
        <p:spPr>
          <a:xfrm>
            <a:off x="617935" y="1466056"/>
            <a:ext cx="7886700" cy="4579144"/>
          </a:xfrm>
        </p:spPr>
        <p:txBody>
          <a:bodyPr/>
          <a:lstStyle>
            <a:lvl1pPr>
              <a:defRPr sz="2400">
                <a:solidFill>
                  <a:schemeClr val="tx1"/>
                </a:solidFill>
                <a:latin typeface="华文中宋" panose="02010600040101010101" pitchFamily="2" charset="-122"/>
                <a:ea typeface="华文中宋" panose="02010600040101010101" pitchFamily="2" charset="-122"/>
              </a:defRPr>
            </a:lvl1pPr>
            <a:lvl2pPr>
              <a:defRPr sz="2000">
                <a:solidFill>
                  <a:schemeClr val="tx1"/>
                </a:solidFill>
                <a:latin typeface="华文中宋" panose="02010600040101010101" pitchFamily="2" charset="-122"/>
                <a:ea typeface="华文中宋" panose="02010600040101010101" pitchFamily="2" charset="-122"/>
              </a:defRPr>
            </a:lvl2pPr>
            <a:lvl3pPr>
              <a:defRPr sz="1800" b="1">
                <a:solidFill>
                  <a:schemeClr val="tx1"/>
                </a:solidFill>
              </a:defRPr>
            </a:lvl3pPr>
            <a:lvl4pPr>
              <a:defRPr sz="1600">
                <a:solidFill>
                  <a:schemeClr val="tx1"/>
                </a:solidFill>
              </a:defRPr>
            </a:lvl4pPr>
            <a:lvl5pPr>
              <a:defRPr sz="160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Date Placeholder 3">
            <a:extLst>
              <a:ext uri="{FF2B5EF4-FFF2-40B4-BE49-F238E27FC236}">
                <a16:creationId xmlns:a16="http://schemas.microsoft.com/office/drawing/2014/main" xmlns="" id="{4017BF64-02B1-4B67-AD9A-3F2F4FAC5354}"/>
              </a:ext>
            </a:extLst>
          </p:cNvPr>
          <p:cNvSpPr>
            <a:spLocks noGrp="1"/>
          </p:cNvSpPr>
          <p:nvPr>
            <p:ph type="dt" sz="half" idx="10"/>
          </p:nvPr>
        </p:nvSpPr>
        <p:spPr>
          <a:xfrm>
            <a:off x="552450" y="6356350"/>
            <a:ext cx="2057400" cy="365125"/>
          </a:xfrm>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fld id="{90468A7E-9611-40F7-B3C9-CFA93E07A657}" type="datetime1">
              <a:rPr lang="zh-CN" altLang="en-US" smtClean="0"/>
              <a:t>2023/3/7</a:t>
            </a:fld>
            <a:endParaRPr lang="zh-CN" altLang="en-US" dirty="0"/>
          </a:p>
        </p:txBody>
      </p:sp>
      <p:sp>
        <p:nvSpPr>
          <p:cNvPr id="9" name="Slide Number Placeholder 5">
            <a:extLst>
              <a:ext uri="{FF2B5EF4-FFF2-40B4-BE49-F238E27FC236}">
                <a16:creationId xmlns:a16="http://schemas.microsoft.com/office/drawing/2014/main" xmlns="" id="{FF5FF671-DBC9-4E66-8583-C4A1C33F6E88}"/>
              </a:ext>
            </a:extLst>
          </p:cNvPr>
          <p:cNvSpPr>
            <a:spLocks noGrp="1"/>
          </p:cNvSpPr>
          <p:nvPr>
            <p:ph type="sldNum" sz="quarter" idx="11"/>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EDB72620-CDA2-4E8E-B6FB-8800961DC9B9}" type="slidenum">
              <a:rPr lang="zh-CN" altLang="en-US" smtClean="0"/>
              <a:pPr>
                <a:defRPr/>
              </a:pPr>
              <a:t>‹#›</a:t>
            </a:fld>
            <a:r>
              <a:rPr lang="zh-CN" altLang="en-US" dirty="0"/>
              <a:t>页</a:t>
            </a:r>
          </a:p>
        </p:txBody>
      </p:sp>
      <p:sp>
        <p:nvSpPr>
          <p:cNvPr id="10" name="Footer Placeholder 4">
            <a:extLst>
              <a:ext uri="{FF2B5EF4-FFF2-40B4-BE49-F238E27FC236}">
                <a16:creationId xmlns:a16="http://schemas.microsoft.com/office/drawing/2014/main" xmlns="" id="{C461A06A-1F60-4461-A05A-7D7C668FB1EF}"/>
              </a:ext>
            </a:extLst>
          </p:cNvPr>
          <p:cNvSpPr>
            <a:spLocks noGrp="1"/>
          </p:cNvSpPr>
          <p:nvPr>
            <p:ph type="ftr" sz="quarter" idx="12"/>
          </p:nvPr>
        </p:nvSpPr>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873441860"/>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68CF4CF3-B626-40DE-B6F7-548C4F2851B8}"/>
              </a:ext>
            </a:extLst>
          </p:cNvPr>
          <p:cNvSpPr/>
          <p:nvPr userDrawn="1"/>
        </p:nvSpPr>
        <p:spPr>
          <a:xfrm>
            <a:off x="617538" y="407988"/>
            <a:ext cx="314325" cy="655637"/>
          </a:xfrm>
          <a:prstGeom prst="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华文中宋" panose="02010600040101010101" pitchFamily="2" charset="-122"/>
            </a:endParaRPr>
          </a:p>
        </p:txBody>
      </p:sp>
      <p:cxnSp>
        <p:nvCxnSpPr>
          <p:cNvPr id="5" name="直接连接符 4">
            <a:extLst>
              <a:ext uri="{FF2B5EF4-FFF2-40B4-BE49-F238E27FC236}">
                <a16:creationId xmlns:a16="http://schemas.microsoft.com/office/drawing/2014/main" xmlns="" id="{5F6533BD-4685-49E1-94E1-96FD7090A552}"/>
              </a:ext>
            </a:extLst>
          </p:cNvPr>
          <p:cNvCxnSpPr/>
          <p:nvPr userDrawn="1"/>
        </p:nvCxnSpPr>
        <p:spPr>
          <a:xfrm>
            <a:off x="1098550" y="1033463"/>
            <a:ext cx="677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FF937662-F155-4E50-B596-F9E83FD5694C}"/>
              </a:ext>
            </a:extLst>
          </p:cNvPr>
          <p:cNvCxnSpPr/>
          <p:nvPr userDrawn="1"/>
        </p:nvCxnSpPr>
        <p:spPr>
          <a:xfrm>
            <a:off x="520700" y="6249988"/>
            <a:ext cx="808355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8948" y="365126"/>
            <a:ext cx="6778228" cy="668337"/>
          </a:xfrm>
        </p:spPr>
        <p:txBody>
          <a:bodyPr>
            <a:normAutofit/>
          </a:bodyPr>
          <a:lstStyle>
            <a:lvl1pPr>
              <a:defRPr sz="3200">
                <a:solidFill>
                  <a:srgbClr val="0070C0"/>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17935" y="1466056"/>
            <a:ext cx="7886700" cy="4579144"/>
          </a:xfrm>
        </p:spPr>
        <p:txBody>
          <a:bodyPr/>
          <a:lstStyle>
            <a:lvl1pPr>
              <a:defRPr sz="2400">
                <a:latin typeface="华文中宋" panose="02010600040101010101" pitchFamily="2" charset="-122"/>
                <a:ea typeface="华文中宋" panose="02010600040101010101" pitchFamily="2" charset="-122"/>
              </a:defRPr>
            </a:lvl1pPr>
            <a:lvl2pPr>
              <a:defRPr sz="2000">
                <a:solidFill>
                  <a:schemeClr val="tx1"/>
                </a:solidFill>
                <a:latin typeface="华文中宋" panose="02010600040101010101" pitchFamily="2" charset="-122"/>
                <a:ea typeface="华文中宋" panose="02010600040101010101" pitchFamily="2" charset="-122"/>
              </a:defRPr>
            </a:lvl2pPr>
            <a:lvl3pPr>
              <a:defRPr sz="1800" b="1"/>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3">
            <a:extLst>
              <a:ext uri="{FF2B5EF4-FFF2-40B4-BE49-F238E27FC236}">
                <a16:creationId xmlns:a16="http://schemas.microsoft.com/office/drawing/2014/main" xmlns="" id="{09F75F19-FF10-4434-8D54-CDFD7E0F838F}"/>
              </a:ext>
            </a:extLst>
          </p:cNvPr>
          <p:cNvSpPr>
            <a:spLocks noGrp="1"/>
          </p:cNvSpPr>
          <p:nvPr>
            <p:ph type="dt" sz="half" idx="10"/>
          </p:nvPr>
        </p:nvSpPr>
        <p:spPr>
          <a:xfrm>
            <a:off x="5524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9C915468-5F34-45E2-B112-A8F7A58E609E}" type="datetime1">
              <a:rPr lang="zh-CN" altLang="en-US" smtClean="0"/>
              <a:t>2023/3/7</a:t>
            </a:fld>
            <a:endParaRPr lang="zh-CN" altLang="en-US" dirty="0"/>
          </a:p>
        </p:txBody>
      </p:sp>
      <p:sp>
        <p:nvSpPr>
          <p:cNvPr id="8" name="Slide Number Placeholder 5">
            <a:extLst>
              <a:ext uri="{FF2B5EF4-FFF2-40B4-BE49-F238E27FC236}">
                <a16:creationId xmlns:a16="http://schemas.microsoft.com/office/drawing/2014/main" xmlns="" id="{F11DA433-10D4-4174-97AF-B6B630130571}"/>
              </a:ext>
            </a:extLst>
          </p:cNvPr>
          <p:cNvSpPr>
            <a:spLocks noGrp="1"/>
          </p:cNvSpPr>
          <p:nvPr>
            <p:ph type="sldNum" sz="quarter" idx="11"/>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F8D51640-050A-4B0B-BE0E-49658ABDFE1F}" type="slidenum">
              <a:rPr lang="zh-CN" altLang="en-US" smtClean="0"/>
              <a:pPr>
                <a:defRPr/>
              </a:pPr>
              <a:t>‹#›</a:t>
            </a:fld>
            <a:r>
              <a:rPr lang="zh-CN" altLang="en-US" dirty="0"/>
              <a:t>页</a:t>
            </a:r>
          </a:p>
        </p:txBody>
      </p:sp>
      <p:sp>
        <p:nvSpPr>
          <p:cNvPr id="9" name="Footer Placeholder 4">
            <a:extLst>
              <a:ext uri="{FF2B5EF4-FFF2-40B4-BE49-F238E27FC236}">
                <a16:creationId xmlns:a16="http://schemas.microsoft.com/office/drawing/2014/main" xmlns="" id="{8851AC50-7075-4A0F-B60D-9B7C2256BE53}"/>
              </a:ext>
            </a:extLst>
          </p:cNvPr>
          <p:cNvSpPr>
            <a:spLocks noGrp="1"/>
          </p:cNvSpPr>
          <p:nvPr>
            <p:ph type="ftr" sz="quarter" idx="12"/>
          </p:nvPr>
        </p:nvSpPr>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Tree>
    <p:extLst>
      <p:ext uri="{BB962C8B-B14F-4D97-AF65-F5344CB8AC3E}">
        <p14:creationId xmlns:p14="http://schemas.microsoft.com/office/powerpoint/2010/main" val="2989893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4038600" cy="4530725"/>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Footer Placeholder 4">
            <a:extLst>
              <a:ext uri="{FF2B5EF4-FFF2-40B4-BE49-F238E27FC236}">
                <a16:creationId xmlns:a16="http://schemas.microsoft.com/office/drawing/2014/main" xmlns="" id="{B9915940-451C-40E4-B7AB-345CF4A2C09B}"/>
              </a:ext>
            </a:extLst>
          </p:cNvPr>
          <p:cNvSpPr>
            <a:spLocks noGrp="1"/>
          </p:cNvSpPr>
          <p:nvPr>
            <p:ph type="ftr" sz="quarter" idx="10"/>
          </p:nvPr>
        </p:nvSpPr>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
        <p:nvSpPr>
          <p:cNvPr id="6" name="Date Placeholder 3">
            <a:extLst>
              <a:ext uri="{FF2B5EF4-FFF2-40B4-BE49-F238E27FC236}">
                <a16:creationId xmlns:a16="http://schemas.microsoft.com/office/drawing/2014/main" xmlns="" id="{F77B0973-9098-4A3B-9D66-681F5BA42708}"/>
              </a:ext>
            </a:extLst>
          </p:cNvPr>
          <p:cNvSpPr>
            <a:spLocks noGrp="1"/>
          </p:cNvSpPr>
          <p:nvPr>
            <p:ph type="dt" sz="half" idx="11"/>
          </p:nvPr>
        </p:nvSpPr>
        <p:spPr>
          <a:xfrm>
            <a:off x="4381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11A19842-9BC0-464B-B979-4DC7C80F6EFD}" type="datetime1">
              <a:rPr lang="zh-CN" altLang="en-US" smtClean="0"/>
              <a:t>2023/3/7</a:t>
            </a:fld>
            <a:endParaRPr lang="zh-CN" altLang="en-US" dirty="0"/>
          </a:p>
        </p:txBody>
      </p:sp>
      <p:sp>
        <p:nvSpPr>
          <p:cNvPr id="7" name="Slide Number Placeholder 5">
            <a:extLst>
              <a:ext uri="{FF2B5EF4-FFF2-40B4-BE49-F238E27FC236}">
                <a16:creationId xmlns:a16="http://schemas.microsoft.com/office/drawing/2014/main" xmlns="" id="{53795644-7A73-4315-9294-C8ABB354DCB0}"/>
              </a:ext>
            </a:extLst>
          </p:cNvPr>
          <p:cNvSpPr>
            <a:spLocks noGrp="1"/>
          </p:cNvSpPr>
          <p:nvPr>
            <p:ph type="sldNum" sz="quarter" idx="12"/>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3A9198F7-F175-4C01-BF0B-24AD353BD466}" type="slidenum">
              <a:rPr lang="zh-CN" altLang="en-US" smtClean="0"/>
              <a:pPr>
                <a:defRPr/>
              </a:pPr>
              <a:t>‹#›</a:t>
            </a:fld>
            <a:r>
              <a:rPr lang="zh-CN" altLang="en-US" dirty="0"/>
              <a:t>页</a:t>
            </a:r>
          </a:p>
        </p:txBody>
      </p:sp>
    </p:spTree>
    <p:extLst>
      <p:ext uri="{BB962C8B-B14F-4D97-AF65-F5344CB8AC3E}">
        <p14:creationId xmlns:p14="http://schemas.microsoft.com/office/powerpoint/2010/main" val="1063065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4038600" cy="453072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Footer Placeholder 4">
            <a:extLst>
              <a:ext uri="{FF2B5EF4-FFF2-40B4-BE49-F238E27FC236}">
                <a16:creationId xmlns:a16="http://schemas.microsoft.com/office/drawing/2014/main" xmlns="" id="{934E1129-5F9D-48E0-84EB-30E4BB795729}"/>
              </a:ext>
            </a:extLst>
          </p:cNvPr>
          <p:cNvSpPr>
            <a:spLocks noGrp="1"/>
          </p:cNvSpPr>
          <p:nvPr>
            <p:ph type="ftr" sz="quarter" idx="10"/>
          </p:nvPr>
        </p:nvSpPr>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
        <p:nvSpPr>
          <p:cNvPr id="6" name="Date Placeholder 3">
            <a:extLst>
              <a:ext uri="{FF2B5EF4-FFF2-40B4-BE49-F238E27FC236}">
                <a16:creationId xmlns:a16="http://schemas.microsoft.com/office/drawing/2014/main" xmlns="" id="{FF607E92-8701-4A23-9F0C-A11F6CB06608}"/>
              </a:ext>
            </a:extLst>
          </p:cNvPr>
          <p:cNvSpPr>
            <a:spLocks noGrp="1"/>
          </p:cNvSpPr>
          <p:nvPr>
            <p:ph type="dt" sz="half" idx="11"/>
          </p:nvPr>
        </p:nvSpPr>
        <p:spPr>
          <a:xfrm>
            <a:off x="4381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EEA2C8E7-E212-4950-AA6E-138D4BDDF644}" type="datetime1">
              <a:rPr lang="zh-CN" altLang="en-US" smtClean="0"/>
              <a:t>2023/3/7</a:t>
            </a:fld>
            <a:endParaRPr lang="zh-CN" altLang="en-US" dirty="0"/>
          </a:p>
        </p:txBody>
      </p:sp>
      <p:sp>
        <p:nvSpPr>
          <p:cNvPr id="7" name="Slide Number Placeholder 5">
            <a:extLst>
              <a:ext uri="{FF2B5EF4-FFF2-40B4-BE49-F238E27FC236}">
                <a16:creationId xmlns:a16="http://schemas.microsoft.com/office/drawing/2014/main" xmlns="" id="{97BB3B83-0ADC-4FE2-944B-BC9F15383F74}"/>
              </a:ext>
            </a:extLst>
          </p:cNvPr>
          <p:cNvSpPr>
            <a:spLocks noGrp="1"/>
          </p:cNvSpPr>
          <p:nvPr>
            <p:ph type="sldNum" sz="quarter" idx="12"/>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43057544-A96A-4F41-A09A-695F81292C15}" type="slidenum">
              <a:rPr lang="zh-CN" altLang="en-US" smtClean="0"/>
              <a:pPr>
                <a:defRPr/>
              </a:pPr>
              <a:t>‹#›</a:t>
            </a:fld>
            <a:r>
              <a:rPr lang="zh-CN" altLang="en-US" dirty="0"/>
              <a:t>页</a:t>
            </a:r>
          </a:p>
        </p:txBody>
      </p:sp>
    </p:spTree>
    <p:extLst>
      <p:ext uri="{BB962C8B-B14F-4D97-AF65-F5344CB8AC3E}">
        <p14:creationId xmlns:p14="http://schemas.microsoft.com/office/powerpoint/2010/main" val="288205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62C703C4-538A-4604-AE05-7B64646B4C0B}"/>
              </a:ext>
            </a:extLst>
          </p:cNvPr>
          <p:cNvSpPr>
            <a:spLocks noGrp="1"/>
          </p:cNvSpPr>
          <p:nvPr>
            <p:ph type="ftr" sz="quarter" idx="10"/>
          </p:nvPr>
        </p:nvSpPr>
        <p:spPr/>
        <p:txBody>
          <a:bodyPr/>
          <a:lstStyle>
            <a:lvl1pPr eaLnBrk="0" fontAlgn="base" hangingPunct="0">
              <a:spcBef>
                <a:spcPct val="0"/>
              </a:spcBef>
              <a:spcAft>
                <a:spcPct val="0"/>
              </a:spcAft>
              <a:defRPr>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
        <p:nvSpPr>
          <p:cNvPr id="3" name="Date Placeholder 3">
            <a:extLst>
              <a:ext uri="{FF2B5EF4-FFF2-40B4-BE49-F238E27FC236}">
                <a16:creationId xmlns:a16="http://schemas.microsoft.com/office/drawing/2014/main" xmlns="" id="{377CDF11-742D-4A84-83B4-D31A6D212E0B}"/>
              </a:ext>
            </a:extLst>
          </p:cNvPr>
          <p:cNvSpPr>
            <a:spLocks noGrp="1"/>
          </p:cNvSpPr>
          <p:nvPr>
            <p:ph type="dt" sz="half" idx="11"/>
          </p:nvPr>
        </p:nvSpPr>
        <p:spPr>
          <a:xfrm>
            <a:off x="4381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fld id="{722CE032-FEA8-46ED-A10F-46954FD286AE}" type="datetime1">
              <a:rPr lang="zh-CN" altLang="en-US" smtClean="0"/>
              <a:t>2023/3/7</a:t>
            </a:fld>
            <a:endParaRPr lang="zh-CN" altLang="en-US" dirty="0"/>
          </a:p>
        </p:txBody>
      </p:sp>
      <p:sp>
        <p:nvSpPr>
          <p:cNvPr id="4" name="Slide Number Placeholder 5">
            <a:extLst>
              <a:ext uri="{FF2B5EF4-FFF2-40B4-BE49-F238E27FC236}">
                <a16:creationId xmlns:a16="http://schemas.microsoft.com/office/drawing/2014/main" xmlns="" id="{E1A9DDB2-25A3-4056-8D47-F0C5625DCB87}"/>
              </a:ext>
            </a:extLst>
          </p:cNvPr>
          <p:cNvSpPr>
            <a:spLocks noGrp="1"/>
          </p:cNvSpPr>
          <p:nvPr>
            <p:ph type="sldNum" sz="quarter" idx="12"/>
          </p:nvPr>
        </p:nvSpPr>
        <p:spPr>
          <a:xfrm>
            <a:off x="6381750" y="6356350"/>
            <a:ext cx="2057400" cy="365125"/>
          </a:xfrm>
        </p:spPr>
        <p:txBody>
          <a:bodyPr/>
          <a:lstStyle>
            <a:lvl1pPr>
              <a:defRPr>
                <a:latin typeface="Times New Roman" panose="02020603050405020304" pitchFamily="18" charset="0"/>
                <a:cs typeface="Times New Roman" panose="02020603050405020304" pitchFamily="18" charset="0"/>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42D31E36-09BD-447D-8832-F1B14986B301}" type="slidenum">
              <a:rPr lang="zh-CN" altLang="en-US" smtClean="0"/>
              <a:pPr>
                <a:defRPr/>
              </a:pPr>
              <a:t>‹#›</a:t>
            </a:fld>
            <a:r>
              <a:rPr lang="zh-CN" altLang="en-US" dirty="0"/>
              <a:t>页</a:t>
            </a:r>
          </a:p>
        </p:txBody>
      </p:sp>
    </p:spTree>
    <p:extLst>
      <p:ext uri="{BB962C8B-B14F-4D97-AF65-F5344CB8AC3E}">
        <p14:creationId xmlns:p14="http://schemas.microsoft.com/office/powerpoint/2010/main" val="19284209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xmlns="" id="{1FA694BB-E081-4630-8A1A-1EAF82D4EB84}"/>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xmlns="" id="{17AF511E-9416-4F48-8F9D-FA3E238675D5}"/>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xmlns="" id="{C345924A-22ED-42F8-89EF-8B5CA5EED69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prstClr val="black">
                    <a:tint val="75000"/>
                  </a:prstClr>
                </a:solidFill>
                <a:latin typeface="+mn-lt"/>
                <a:ea typeface="华文中宋" panose="02010600040101010101" pitchFamily="2" charset="-122"/>
              </a:defRPr>
            </a:lvl1pPr>
          </a:lstStyle>
          <a:p>
            <a:pPr>
              <a:defRPr/>
            </a:pPr>
            <a:fld id="{80CC6B3D-8AB9-46F6-AC3B-2FA711EF706B}" type="datetime1">
              <a:rPr lang="zh-CN" altLang="en-US" smtClean="0"/>
              <a:t>2023/3/7</a:t>
            </a:fld>
            <a:endParaRPr lang="zh-CN" altLang="en-US" dirty="0"/>
          </a:p>
        </p:txBody>
      </p:sp>
      <p:sp>
        <p:nvSpPr>
          <p:cNvPr id="6" name="Slide Number Placeholder 5">
            <a:extLst>
              <a:ext uri="{FF2B5EF4-FFF2-40B4-BE49-F238E27FC236}">
                <a16:creationId xmlns:a16="http://schemas.microsoft.com/office/drawing/2014/main" xmlns="" id="{7E9E23AD-30E8-4F26-A961-2ADBEDACEFEC}"/>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Times New Roman" panose="02020603050405020304" pitchFamily="18" charset="0"/>
                <a:ea typeface="华文中宋" panose="02010600040101010101" pitchFamily="2" charset="-122"/>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EADD19DB-A173-47A6-BDC9-5B730E7939C0}" type="slidenum">
              <a:rPr lang="zh-CN" altLang="en-US" smtClean="0"/>
              <a:pPr>
                <a:defRPr/>
              </a:pPr>
              <a:t>‹#›</a:t>
            </a:fld>
            <a:r>
              <a:rPr lang="zh-CN" altLang="en-US" dirty="0"/>
              <a:t>页</a:t>
            </a:r>
          </a:p>
        </p:txBody>
      </p:sp>
      <p:pic>
        <p:nvPicPr>
          <p:cNvPr id="1030" name="图片 8">
            <a:extLst>
              <a:ext uri="{FF2B5EF4-FFF2-40B4-BE49-F238E27FC236}">
                <a16:creationId xmlns:a16="http://schemas.microsoft.com/office/drawing/2014/main" xmlns="" id="{8354BF29-D02C-49BC-8943-3AE48CC4904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162925" y="387350"/>
            <a:ext cx="6127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a:extLst>
              <a:ext uri="{FF2B5EF4-FFF2-40B4-BE49-F238E27FC236}">
                <a16:creationId xmlns:a16="http://schemas.microsoft.com/office/drawing/2014/main" xmlns="" id="{0F60B27B-7204-40E3-A8EB-E06040A404CD}"/>
              </a:ext>
            </a:extLst>
          </p:cNvPr>
          <p:cNvSpPr>
            <a:spLocks noGrp="1"/>
          </p:cNvSpPr>
          <p:nvPr>
            <p:ph type="ftr" sz="quarter" idx="3"/>
          </p:nvPr>
        </p:nvSpPr>
        <p:spPr>
          <a:xfrm>
            <a:off x="2895600" y="6356350"/>
            <a:ext cx="3313113" cy="365125"/>
          </a:xfrm>
          <a:prstGeom prst="rect">
            <a:avLst/>
          </a:prstGeom>
        </p:spPr>
        <p:txBody>
          <a:bodyPr/>
          <a:lstStyle>
            <a:lvl1pPr eaLnBrk="0" fontAlgn="base" hangingPunct="0">
              <a:spcBef>
                <a:spcPct val="0"/>
              </a:spcBef>
              <a:spcAft>
                <a:spcPct val="0"/>
              </a:spcAft>
              <a:defRPr sz="1200">
                <a:solidFill>
                  <a:prstClr val="black">
                    <a:tint val="75000"/>
                  </a:prstClr>
                </a:solidFill>
                <a:latin typeface="+mn-lt"/>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dirty="0"/>
          </a:p>
        </p:txBody>
      </p:sp>
    </p:spTree>
  </p:cSld>
  <p:clrMap bg1="lt1" tx1="dk1" bg2="lt2" tx2="dk2" accent1="accent1" accent2="accent2" accent3="accent3" accent4="accent4" accent5="accent5" accent6="accent6" hlink="hlink" folHlink="folHlink"/>
  <p:sldLayoutIdLst>
    <p:sldLayoutId id="2147484662" r:id="rId1"/>
    <p:sldLayoutId id="2147484663" r:id="rId2"/>
    <p:sldLayoutId id="2147484664" r:id="rId3"/>
  </p:sldLayoutIdLst>
  <p:hf sldNum="0" hdr="0"/>
  <p:txStyles>
    <p:titleStyle>
      <a:lvl1pPr algn="l" rtl="0" eaLnBrk="0" fontAlgn="base" hangingPunct="0">
        <a:lnSpc>
          <a:spcPct val="90000"/>
        </a:lnSpc>
        <a:spcBef>
          <a:spcPct val="0"/>
        </a:spcBef>
        <a:spcAft>
          <a:spcPct val="0"/>
        </a:spcAft>
        <a:defRPr sz="4400" kern="1200">
          <a:solidFill>
            <a:schemeClr val="tx1"/>
          </a:solidFill>
          <a:latin typeface="+mn-lt"/>
          <a:ea typeface="华文中宋" panose="0201060004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Times New Roman" panose="02020603050405020304" pitchFamily="18" charset="0"/>
          <a:ea typeface="华文中宋" panose="02010600040101010101" pitchFamily="2" charset="-122"/>
        </a:defRPr>
      </a:lvl2pPr>
      <a:lvl3pPr algn="l" rtl="0" eaLnBrk="0" fontAlgn="base" hangingPunct="0">
        <a:lnSpc>
          <a:spcPct val="90000"/>
        </a:lnSpc>
        <a:spcBef>
          <a:spcPct val="0"/>
        </a:spcBef>
        <a:spcAft>
          <a:spcPct val="0"/>
        </a:spcAft>
        <a:defRPr sz="4400">
          <a:solidFill>
            <a:schemeClr val="tx1"/>
          </a:solidFill>
          <a:latin typeface="Times New Roman" panose="02020603050405020304" pitchFamily="18" charset="0"/>
          <a:ea typeface="华文中宋" panose="02010600040101010101" pitchFamily="2" charset="-122"/>
        </a:defRPr>
      </a:lvl3pPr>
      <a:lvl4pPr algn="l" rtl="0" eaLnBrk="0" fontAlgn="base" hangingPunct="0">
        <a:lnSpc>
          <a:spcPct val="90000"/>
        </a:lnSpc>
        <a:spcBef>
          <a:spcPct val="0"/>
        </a:spcBef>
        <a:spcAft>
          <a:spcPct val="0"/>
        </a:spcAft>
        <a:defRPr sz="4400">
          <a:solidFill>
            <a:schemeClr val="tx1"/>
          </a:solidFill>
          <a:latin typeface="Times New Roman" panose="02020603050405020304" pitchFamily="18" charset="0"/>
          <a:ea typeface="华文中宋" panose="02010600040101010101" pitchFamily="2" charset="-122"/>
        </a:defRPr>
      </a:lvl4pPr>
      <a:lvl5pPr algn="l" rtl="0" eaLnBrk="0" fontAlgn="base" hangingPunct="0">
        <a:lnSpc>
          <a:spcPct val="90000"/>
        </a:lnSpc>
        <a:spcBef>
          <a:spcPct val="0"/>
        </a:spcBef>
        <a:spcAft>
          <a:spcPct val="0"/>
        </a:spcAft>
        <a:defRPr sz="4400">
          <a:solidFill>
            <a:schemeClr val="tx1"/>
          </a:solidFill>
          <a:latin typeface="Times New Roman" panose="02020603050405020304" pitchFamily="18" charset="0"/>
          <a:ea typeface="华文中宋" panose="0201060004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华文中宋" panose="0201060004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华文中宋" panose="020106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华文中宋" panose="0201060004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华文中宋" panose="0201060004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xmlns="" id="{8AAA19B3-ECFC-4636-8229-75523C8C2300}"/>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2051" name="Text Placeholder 2">
            <a:extLst>
              <a:ext uri="{FF2B5EF4-FFF2-40B4-BE49-F238E27FC236}">
                <a16:creationId xmlns:a16="http://schemas.microsoft.com/office/drawing/2014/main" xmlns="" id="{C8D13C61-609B-4A96-B27D-DFD738568643}"/>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xmlns="" id="{20803BE4-9562-4E06-8919-322DE83836AD}"/>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prstClr val="black">
                    <a:tint val="75000"/>
                  </a:prstClr>
                </a:solidFill>
                <a:latin typeface="+mn-lt"/>
                <a:ea typeface="华文中宋" panose="02010600040101010101" pitchFamily="2" charset="-122"/>
              </a:defRPr>
            </a:lvl1pPr>
          </a:lstStyle>
          <a:p>
            <a:pPr>
              <a:defRPr/>
            </a:pPr>
            <a:fld id="{24EA507C-C715-4EBC-95F3-D94DC62211AC}" type="datetime1">
              <a:rPr lang="zh-CN" altLang="en-US" smtClean="0"/>
              <a:t>2023/3/7</a:t>
            </a:fld>
            <a:endParaRPr lang="zh-CN" altLang="en-US" dirty="0"/>
          </a:p>
        </p:txBody>
      </p:sp>
      <p:sp>
        <p:nvSpPr>
          <p:cNvPr id="6" name="Slide Number Placeholder 5">
            <a:extLst>
              <a:ext uri="{FF2B5EF4-FFF2-40B4-BE49-F238E27FC236}">
                <a16:creationId xmlns:a16="http://schemas.microsoft.com/office/drawing/2014/main" xmlns="" id="{FB88A74B-2286-4A5A-AC59-8438A44A4C16}"/>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ea typeface="华文中宋" panose="02010600040101010101" pitchFamily="2" charset="-122"/>
              </a:defRPr>
            </a:lvl1pPr>
          </a:lstStyle>
          <a:p>
            <a:pPr>
              <a:defRPr/>
            </a:pPr>
            <a:r>
              <a:rPr lang="zh-CN" altLang="en-US" dirty="0"/>
              <a:t>共 </a:t>
            </a:r>
            <a:r>
              <a:rPr lang="en-US" altLang="zh-CN" dirty="0"/>
              <a:t>67 </a:t>
            </a:r>
            <a:r>
              <a:rPr lang="zh-CN" altLang="en-US" dirty="0"/>
              <a:t>页</a:t>
            </a:r>
            <a:r>
              <a:rPr lang="en-US" altLang="zh-CN" dirty="0"/>
              <a:t>/</a:t>
            </a:r>
            <a:r>
              <a:rPr lang="zh-CN" altLang="en-US" dirty="0"/>
              <a:t>第</a:t>
            </a:r>
            <a:fld id="{C740DF28-796C-47E5-B428-3C4ECB4D7F34}" type="slidenum">
              <a:rPr lang="zh-CN" altLang="en-US" smtClean="0"/>
              <a:pPr>
                <a:defRPr/>
              </a:pPr>
              <a:t>‹#›</a:t>
            </a:fld>
            <a:r>
              <a:rPr lang="zh-CN" altLang="en-US" dirty="0"/>
              <a:t>页</a:t>
            </a:r>
          </a:p>
        </p:txBody>
      </p:sp>
      <p:pic>
        <p:nvPicPr>
          <p:cNvPr id="2054" name="图片 8">
            <a:extLst>
              <a:ext uri="{FF2B5EF4-FFF2-40B4-BE49-F238E27FC236}">
                <a16:creationId xmlns:a16="http://schemas.microsoft.com/office/drawing/2014/main" xmlns="" id="{A18D7374-E0F0-4C67-9D8E-871E60221F2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62925" y="387350"/>
            <a:ext cx="6127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4">
            <a:extLst>
              <a:ext uri="{FF2B5EF4-FFF2-40B4-BE49-F238E27FC236}">
                <a16:creationId xmlns:a16="http://schemas.microsoft.com/office/drawing/2014/main" xmlns="" id="{C95DF65E-95DA-45A4-A9AE-3DC39840D322}"/>
              </a:ext>
            </a:extLst>
          </p:cNvPr>
          <p:cNvSpPr>
            <a:spLocks noGrp="1"/>
          </p:cNvSpPr>
          <p:nvPr>
            <p:ph type="ftr" sz="quarter" idx="3"/>
          </p:nvPr>
        </p:nvSpPr>
        <p:spPr>
          <a:xfrm>
            <a:off x="2895600" y="6356350"/>
            <a:ext cx="3313113" cy="365125"/>
          </a:xfrm>
          <a:prstGeom prst="rect">
            <a:avLst/>
          </a:prstGeom>
        </p:spPr>
        <p:txBody>
          <a:bodyPr/>
          <a:lstStyle>
            <a:lvl1pPr eaLnBrk="0" fontAlgn="base" hangingPunct="0">
              <a:spcBef>
                <a:spcPct val="0"/>
              </a:spcBef>
              <a:spcAft>
                <a:spcPct val="0"/>
              </a:spcAft>
              <a:defRPr sz="1200">
                <a:solidFill>
                  <a:prstClr val="black">
                    <a:tint val="75000"/>
                  </a:prstClr>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defRPr/>
            </a:pPr>
            <a:r>
              <a:rPr lang="zh-CN" altLang="en-US" smtClean="0"/>
              <a:t>电子科技大学 汪小芬</a:t>
            </a:r>
            <a:endParaRPr lang="zh-CN" altLang="en-US"/>
          </a:p>
        </p:txBody>
      </p:sp>
    </p:spTree>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Lst>
  <p:hf sldNum="0" hdr="0"/>
  <p:txStyles>
    <p:titleStyle>
      <a:lvl1pPr algn="l" rtl="0" eaLnBrk="0" fontAlgn="base" hangingPunct="0">
        <a:lnSpc>
          <a:spcPct val="90000"/>
        </a:lnSpc>
        <a:spcBef>
          <a:spcPct val="0"/>
        </a:spcBef>
        <a:spcAft>
          <a:spcPct val="0"/>
        </a:spcAft>
        <a:defRPr sz="4400" kern="1200">
          <a:solidFill>
            <a:schemeClr val="tx1"/>
          </a:solidFill>
          <a:latin typeface="+mj-lt"/>
          <a:ea typeface="华文中宋" panose="0201060004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华文中宋" panose="0201060004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华文中宋" panose="0201060004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华文中宋" panose="020106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华文中宋" panose="0201060004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华文中宋" panose="0201060004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4.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6.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3.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5.wmf"/><Relationship Id="rId5" Type="http://schemas.openxmlformats.org/officeDocument/2006/relationships/oleObject" Target="../embeddings/oleObject9.bin"/><Relationship Id="rId4" Type="http://schemas.openxmlformats.org/officeDocument/2006/relationships/image" Target="../media/image14.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16.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325AF12-B83C-44A8-88DB-6B7760377F1C}"/>
              </a:ext>
            </a:extLst>
          </p:cNvPr>
          <p:cNvSpPr>
            <a:spLocks noGrp="1"/>
          </p:cNvSpPr>
          <p:nvPr>
            <p:ph type="ctrTitle"/>
          </p:nvPr>
        </p:nvSpPr>
        <p:spPr>
          <a:xfrm>
            <a:off x="685800" y="1390650"/>
            <a:ext cx="7772400" cy="1781175"/>
          </a:xfrm>
        </p:spPr>
        <p:txBody>
          <a:bodyPr rtlCol="0"/>
          <a:lstStyle/>
          <a:p>
            <a:pPr eaLnBrk="1" fontAlgn="auto" hangingPunct="1">
              <a:spcAft>
                <a:spcPts val="0"/>
              </a:spcAft>
              <a:defRPr/>
            </a:pPr>
            <a:r>
              <a:rPr lang="zh-CN" altLang="en-US"/>
              <a:t>密码学</a:t>
            </a:r>
            <a:endParaRPr lang="zh-CN" altLang="en-US" dirty="0"/>
          </a:p>
        </p:txBody>
      </p:sp>
      <p:sp>
        <p:nvSpPr>
          <p:cNvPr id="14339" name="副标题 2">
            <a:extLst>
              <a:ext uri="{FF2B5EF4-FFF2-40B4-BE49-F238E27FC236}">
                <a16:creationId xmlns:a16="http://schemas.microsoft.com/office/drawing/2014/main" xmlns="" id="{34B692D0-343E-40AD-8247-CEE614C2F3E4}"/>
              </a:ext>
            </a:extLst>
          </p:cNvPr>
          <p:cNvSpPr>
            <a:spLocks noGrp="1"/>
          </p:cNvSpPr>
          <p:nvPr>
            <p:ph type="subTitle" idx="1"/>
          </p:nvPr>
        </p:nvSpPr>
        <p:spPr>
          <a:xfrm>
            <a:off x="871538" y="3048000"/>
            <a:ext cx="7358062" cy="790575"/>
          </a:xfrm>
        </p:spPr>
        <p:txBody>
          <a:bodyPr/>
          <a:lstStyle/>
          <a:p>
            <a:r>
              <a:rPr lang="zh-CN" altLang="en-US" sz="3600"/>
              <a:t>第二章 古典密码</a:t>
            </a:r>
          </a:p>
        </p:txBody>
      </p:sp>
      <p:sp>
        <p:nvSpPr>
          <p:cNvPr id="14340" name="副标题 2">
            <a:extLst>
              <a:ext uri="{FF2B5EF4-FFF2-40B4-BE49-F238E27FC236}">
                <a16:creationId xmlns:a16="http://schemas.microsoft.com/office/drawing/2014/main" xmlns="" id="{E1991DC8-28AE-4412-A4EB-379BB890C644}"/>
              </a:ext>
            </a:extLst>
          </p:cNvPr>
          <p:cNvSpPr txBox="1">
            <a:spLocks/>
          </p:cNvSpPr>
          <p:nvPr/>
        </p:nvSpPr>
        <p:spPr bwMode="auto">
          <a:xfrm>
            <a:off x="679450" y="4368800"/>
            <a:ext cx="777240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buFont typeface="Arial" panose="020B0604020202020204" pitchFamily="34" charset="0"/>
              <a:buNone/>
            </a:pPr>
            <a:r>
              <a:rPr lang="zh-CN" altLang="en-US" dirty="0">
                <a:solidFill>
                  <a:srgbClr val="000000"/>
                </a:solidFill>
                <a:latin typeface="华文中宋" panose="02010600040101010101" pitchFamily="2" charset="-122"/>
              </a:rPr>
              <a:t>汪小芬</a:t>
            </a:r>
            <a:endParaRPr lang="en-US" altLang="zh-CN" dirty="0">
              <a:solidFill>
                <a:srgbClr val="000000"/>
              </a:solidFill>
              <a:latin typeface="华文中宋" panose="02010600040101010101" pitchFamily="2" charset="-122"/>
            </a:endParaRPr>
          </a:p>
          <a:p>
            <a:pPr algn="ctr">
              <a:buFont typeface="Arial" panose="020B0604020202020204" pitchFamily="34" charset="0"/>
              <a:buNone/>
            </a:pPr>
            <a:r>
              <a:rPr lang="zh-CN" altLang="en-US" dirty="0">
                <a:solidFill>
                  <a:srgbClr val="000000"/>
                </a:solidFill>
                <a:latin typeface="华文中宋" panose="02010600040101010101" pitchFamily="2" charset="-122"/>
              </a:rPr>
              <a:t>计算机科学与工程学院</a:t>
            </a:r>
            <a:endParaRPr lang="en-US" altLang="zh-CN" dirty="0">
              <a:solidFill>
                <a:srgbClr val="000000"/>
              </a:solidFill>
              <a:latin typeface="华文中宋" panose="02010600040101010101" pitchFamily="2" charset="-122"/>
            </a:endParaRPr>
          </a:p>
          <a:p>
            <a:pPr algn="ctr">
              <a:buFont typeface="Arial" panose="020B0604020202020204" pitchFamily="34" charset="0"/>
              <a:buNone/>
            </a:pPr>
            <a:r>
              <a:rPr lang="en-US" altLang="zh-CN">
                <a:ea typeface="楷体" panose="02010609060101010101" pitchFamily="49" charset="-122"/>
              </a:rPr>
              <a:t>xfwang</a:t>
            </a:r>
            <a:r>
              <a:rPr lang="en-US" altLang="zh-CN" smtClean="0">
                <a:ea typeface="楷体" panose="02010609060101010101" pitchFamily="49" charset="-122"/>
              </a:rPr>
              <a:t>@uestc.edu.cn</a:t>
            </a:r>
            <a:endParaRPr lang="zh-CN" altLang="en-US" dirty="0">
              <a:solidFill>
                <a:srgbClr val="000000"/>
              </a:solidFill>
              <a:latin typeface="华文中宋" panose="0201060004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xmlns="" id="{EDB123AE-9FD2-458A-B169-E1F418150571}"/>
              </a:ext>
            </a:extLst>
          </p:cNvPr>
          <p:cNvSpPr>
            <a:spLocks noGrp="1"/>
          </p:cNvSpPr>
          <p:nvPr>
            <p:ph type="title"/>
          </p:nvPr>
        </p:nvSpPr>
        <p:spPr>
          <a:xfrm>
            <a:off x="1098550" y="365125"/>
            <a:ext cx="6778625" cy="668338"/>
          </a:xfrm>
        </p:spPr>
        <p:txBody>
          <a:bodyPr/>
          <a:lstStyle/>
          <a:p>
            <a:r>
              <a:rPr lang="zh-CN" altLang="en-US"/>
              <a:t>密码学的应用</a:t>
            </a:r>
          </a:p>
        </p:txBody>
      </p:sp>
      <p:sp>
        <p:nvSpPr>
          <p:cNvPr id="7" name="内容占位符 1">
            <a:extLst>
              <a:ext uri="{FF2B5EF4-FFF2-40B4-BE49-F238E27FC236}">
                <a16:creationId xmlns:a16="http://schemas.microsoft.com/office/drawing/2014/main" xmlns="" id="{377BBDEE-51F6-43C6-97D8-6B74BCF4C1ED}"/>
              </a:ext>
            </a:extLst>
          </p:cNvPr>
          <p:cNvSpPr txBox="1">
            <a:spLocks noChangeArrowheads="1"/>
          </p:cNvSpPr>
          <p:nvPr/>
        </p:nvSpPr>
        <p:spPr bwMode="auto">
          <a:xfrm>
            <a:off x="1590675" y="5707063"/>
            <a:ext cx="5670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50000"/>
              </a:lnSpc>
              <a:spcBef>
                <a:spcPct val="0"/>
              </a:spcBef>
              <a:buFont typeface="Arial" panose="020B0604020202020204" pitchFamily="34" charset="0"/>
              <a:buNone/>
            </a:pPr>
            <a:r>
              <a:rPr lang="en-US" altLang="zh-CN" sz="2400"/>
              <a:t>“</a:t>
            </a:r>
            <a:r>
              <a:rPr lang="zh-CN" altLang="en-US" sz="2400"/>
              <a:t>密码技术</a:t>
            </a:r>
            <a:r>
              <a:rPr lang="en-US" altLang="zh-CN" sz="2400"/>
              <a:t>”</a:t>
            </a:r>
            <a:r>
              <a:rPr lang="zh-CN" altLang="en-US" sz="2400"/>
              <a:t>是保障信息安全的基本技术</a:t>
            </a:r>
            <a:endParaRPr lang="zh-CN" altLang="en-US" sz="2400">
              <a:ea typeface="微软雅黑" panose="020B0503020204020204" pitchFamily="34" charset="-122"/>
            </a:endParaRPr>
          </a:p>
        </p:txBody>
      </p:sp>
      <p:sp>
        <p:nvSpPr>
          <p:cNvPr id="8" name="内容占位符 1">
            <a:extLst>
              <a:ext uri="{FF2B5EF4-FFF2-40B4-BE49-F238E27FC236}">
                <a16:creationId xmlns:a16="http://schemas.microsoft.com/office/drawing/2014/main" xmlns="" id="{5ADB7CEA-A128-4A76-8A6F-9A0B4459B2A1}"/>
              </a:ext>
            </a:extLst>
          </p:cNvPr>
          <p:cNvSpPr txBox="1">
            <a:spLocks noChangeArrowheads="1"/>
          </p:cNvSpPr>
          <p:nvPr/>
        </p:nvSpPr>
        <p:spPr bwMode="auto">
          <a:xfrm>
            <a:off x="990600" y="1141413"/>
            <a:ext cx="56705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eaLnBrk="1" hangingPunct="1">
              <a:lnSpc>
                <a:spcPct val="150000"/>
              </a:lnSpc>
              <a:spcBef>
                <a:spcPct val="0"/>
              </a:spcBef>
              <a:buFont typeface="Wingdings" panose="05000000000000000000" pitchFamily="2" charset="2"/>
              <a:buNone/>
            </a:pPr>
            <a:r>
              <a:rPr lang="zh-CN" altLang="en-US">
                <a:solidFill>
                  <a:srgbClr val="262626"/>
                </a:solidFill>
                <a:latin typeface="Comic Sans MS" panose="030F0702030302020204" pitchFamily="66" charset="0"/>
              </a:rPr>
              <a:t>现代密码在社会中的广泛应用</a:t>
            </a:r>
          </a:p>
        </p:txBody>
      </p:sp>
      <p:graphicFrame>
        <p:nvGraphicFramePr>
          <p:cNvPr id="9" name="对象 11">
            <a:extLst>
              <a:ext uri="{FF2B5EF4-FFF2-40B4-BE49-F238E27FC236}">
                <a16:creationId xmlns:a16="http://schemas.microsoft.com/office/drawing/2014/main" xmlns="" id="{4C663486-9E4A-4DAE-A620-BA39A03FF495}"/>
              </a:ext>
            </a:extLst>
          </p:cNvPr>
          <p:cNvGraphicFramePr>
            <a:graphicFrameLocks noChangeAspect="1"/>
          </p:cNvGraphicFramePr>
          <p:nvPr/>
        </p:nvGraphicFramePr>
        <p:xfrm>
          <a:off x="1528763" y="1893888"/>
          <a:ext cx="5794375" cy="3873500"/>
        </p:xfrm>
        <a:graphic>
          <a:graphicData uri="http://schemas.openxmlformats.org/presentationml/2006/ole">
            <mc:AlternateContent xmlns:mc="http://schemas.openxmlformats.org/markup-compatibility/2006">
              <mc:Choice xmlns:v="urn:schemas-microsoft-com:vml" Requires="v">
                <p:oleObj spid="_x0000_s24628" name="Visio" r:id="rId4" imgW="6111151" imgH="4084530" progId="Visio.Drawing.11">
                  <p:embed/>
                </p:oleObj>
              </mc:Choice>
              <mc:Fallback>
                <p:oleObj name="Visio" r:id="rId4" imgW="6111151" imgH="4084530" progId="Visio.Drawing.11">
                  <p:embed/>
                  <p:pic>
                    <p:nvPicPr>
                      <p:cNvPr id="0" name="对象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763" y="1893888"/>
                        <a:ext cx="5794375"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C96E0088-258F-47D6-AE3D-D0215095C54F}"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xmlns="" id="{1CCFCDAE-17AA-4C75-9DB7-1075DAD0B358}"/>
              </a:ext>
            </a:extLst>
          </p:cNvPr>
          <p:cNvSpPr>
            <a:spLocks noGrp="1"/>
          </p:cNvSpPr>
          <p:nvPr>
            <p:ph type="title"/>
          </p:nvPr>
        </p:nvSpPr>
        <p:spPr>
          <a:xfrm>
            <a:off x="1098550" y="365125"/>
            <a:ext cx="6778625" cy="668338"/>
          </a:xfrm>
        </p:spPr>
        <p:txBody>
          <a:bodyPr/>
          <a:lstStyle/>
          <a:p>
            <a:r>
              <a:rPr lang="zh-CN" altLang="en-US"/>
              <a:t>密码学的地位</a:t>
            </a:r>
          </a:p>
        </p:txBody>
      </p:sp>
      <p:pic>
        <p:nvPicPr>
          <p:cNvPr id="26627" name="图片 6">
            <a:extLst>
              <a:ext uri="{FF2B5EF4-FFF2-40B4-BE49-F238E27FC236}">
                <a16:creationId xmlns:a16="http://schemas.microsoft.com/office/drawing/2014/main" xmlns="" id="{F7459AB3-5D36-47C9-9828-A4EBA6DD7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8" y="1392238"/>
            <a:ext cx="8632825"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95D29AB1-9D1C-4987-81E9-421BB40F7AD5}" type="datetime1">
              <a:rPr lang="zh-CN" altLang="en-US" smtClean="0"/>
              <a:t>2023/3/7</a:t>
            </a:fld>
            <a:endParaRPr lang="zh-CN" altLang="en-US" dirty="0"/>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xmlns="" id="{098741A2-CAA5-4ABD-AC29-A5752BE3816A}"/>
              </a:ext>
            </a:extLst>
          </p:cNvPr>
          <p:cNvSpPr>
            <a:spLocks noGrp="1"/>
          </p:cNvSpPr>
          <p:nvPr>
            <p:ph type="title"/>
          </p:nvPr>
        </p:nvSpPr>
        <p:spPr>
          <a:xfrm>
            <a:off x="1098550" y="365125"/>
            <a:ext cx="6778625" cy="668338"/>
          </a:xfrm>
        </p:spPr>
        <p:txBody>
          <a:bodyPr/>
          <a:lstStyle/>
          <a:p>
            <a:r>
              <a:rPr lang="zh-CN" altLang="en-US"/>
              <a:t>第二章 古典密码</a:t>
            </a:r>
          </a:p>
        </p:txBody>
      </p:sp>
      <p:sp>
        <p:nvSpPr>
          <p:cNvPr id="5" name="空心弧 4">
            <a:extLst>
              <a:ext uri="{FF2B5EF4-FFF2-40B4-BE49-F238E27FC236}">
                <a16:creationId xmlns:a16="http://schemas.microsoft.com/office/drawing/2014/main" xmlns="" id="{1D9177BC-3FCF-44D1-BD53-EC200A3D0D95}"/>
              </a:ext>
            </a:extLst>
          </p:cNvPr>
          <p:cNvSpPr/>
          <p:nvPr/>
        </p:nvSpPr>
        <p:spPr bwMode="auto">
          <a:xfrm>
            <a:off x="-2954338" y="793750"/>
            <a:ext cx="5472113" cy="5473700"/>
          </a:xfrm>
          <a:prstGeom prst="blockArc">
            <a:avLst>
              <a:gd name="adj1" fmla="val 18439391"/>
              <a:gd name="adj2" fmla="val 3251710"/>
              <a:gd name="adj3" fmla="val 0"/>
            </a:avLst>
          </a:prstGeom>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5">
            <a:extLst>
              <a:ext uri="{FF2B5EF4-FFF2-40B4-BE49-F238E27FC236}">
                <a16:creationId xmlns:a16="http://schemas.microsoft.com/office/drawing/2014/main" xmlns="" id="{1ADED117-CD65-4B57-AD26-2F1DF6E1919E}"/>
              </a:ext>
            </a:extLst>
          </p:cNvPr>
          <p:cNvSpPr/>
          <p:nvPr/>
        </p:nvSpPr>
        <p:spPr bwMode="auto">
          <a:xfrm>
            <a:off x="2057400" y="1600200"/>
            <a:ext cx="5864225"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密码学研究内容、地位及作用</a:t>
            </a:r>
            <a:endParaRPr lang="zh-CN" altLang="en-US" sz="2800" dirty="0">
              <a:ea typeface="华文中宋" panose="02010600040101010101" pitchFamily="2" charset="-122"/>
            </a:endParaRPr>
          </a:p>
        </p:txBody>
      </p:sp>
      <p:sp>
        <p:nvSpPr>
          <p:cNvPr id="7" name="椭圆 6">
            <a:extLst>
              <a:ext uri="{FF2B5EF4-FFF2-40B4-BE49-F238E27FC236}">
                <a16:creationId xmlns:a16="http://schemas.microsoft.com/office/drawing/2014/main" xmlns="" id="{6FBA3D79-D7E8-4154-8D7D-861ED237E8E6}"/>
              </a:ext>
            </a:extLst>
          </p:cNvPr>
          <p:cNvSpPr/>
          <p:nvPr/>
        </p:nvSpPr>
        <p:spPr bwMode="auto">
          <a:xfrm>
            <a:off x="1549400" y="14986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defRPr/>
            </a:pPr>
            <a:endParaRPr lang="zh-CN" altLang="en-US"/>
          </a:p>
        </p:txBody>
      </p:sp>
      <p:sp>
        <p:nvSpPr>
          <p:cNvPr id="8" name="任意多边形 7">
            <a:extLst>
              <a:ext uri="{FF2B5EF4-FFF2-40B4-BE49-F238E27FC236}">
                <a16:creationId xmlns:a16="http://schemas.microsoft.com/office/drawing/2014/main" xmlns="" id="{07229B68-6E07-47E6-B3DC-4F63461ED51D}"/>
              </a:ext>
            </a:extLst>
          </p:cNvPr>
          <p:cNvSpPr/>
          <p:nvPr/>
        </p:nvSpPr>
        <p:spPr bwMode="auto">
          <a:xfrm>
            <a:off x="2379663" y="3759200"/>
            <a:ext cx="5541962" cy="812800"/>
          </a:xfrm>
          <a:custGeom>
            <a:avLst/>
            <a:gdLst>
              <a:gd name="connsiteX0" fmla="*/ 0 w 5493347"/>
              <a:gd name="connsiteY0" fmla="*/ 0 h 812800"/>
              <a:gd name="connsiteX1" fmla="*/ 5493347 w 5493347"/>
              <a:gd name="connsiteY1" fmla="*/ 0 h 812800"/>
              <a:gd name="connsiteX2" fmla="*/ 5493347 w 5493347"/>
              <a:gd name="connsiteY2" fmla="*/ 812800 h 812800"/>
              <a:gd name="connsiteX3" fmla="*/ 0 w 5493347"/>
              <a:gd name="connsiteY3" fmla="*/ 812800 h 812800"/>
              <a:gd name="connsiteX4" fmla="*/ 0 w 5493347"/>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347" h="812800">
                <a:moveTo>
                  <a:pt x="0" y="0"/>
                </a:moveTo>
                <a:lnTo>
                  <a:pt x="5493347" y="0"/>
                </a:lnTo>
                <a:lnTo>
                  <a:pt x="5493347"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密码学起源及发展历程</a:t>
            </a:r>
            <a:endParaRPr lang="zh-CN" altLang="en-US" sz="2800" dirty="0">
              <a:ea typeface="华文中宋" panose="02010600040101010101" pitchFamily="2" charset="-122"/>
            </a:endParaRPr>
          </a:p>
        </p:txBody>
      </p:sp>
      <p:sp>
        <p:nvSpPr>
          <p:cNvPr id="9" name="椭圆 8">
            <a:extLst>
              <a:ext uri="{FF2B5EF4-FFF2-40B4-BE49-F238E27FC236}">
                <a16:creationId xmlns:a16="http://schemas.microsoft.com/office/drawing/2014/main" xmlns="" id="{EFD4B92D-A1C4-4BFC-A53E-794CD6C49862}"/>
              </a:ext>
            </a:extLst>
          </p:cNvPr>
          <p:cNvSpPr/>
          <p:nvPr/>
        </p:nvSpPr>
        <p:spPr bwMode="auto">
          <a:xfrm>
            <a:off x="1871663" y="36576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任意多边形 9">
            <a:extLst>
              <a:ext uri="{FF2B5EF4-FFF2-40B4-BE49-F238E27FC236}">
                <a16:creationId xmlns:a16="http://schemas.microsoft.com/office/drawing/2014/main" xmlns="" id="{E53FF117-40C4-482E-9B5B-0B7300D61169}"/>
              </a:ext>
            </a:extLst>
          </p:cNvPr>
          <p:cNvSpPr/>
          <p:nvPr/>
        </p:nvSpPr>
        <p:spPr bwMode="auto">
          <a:xfrm>
            <a:off x="2082800" y="4851400"/>
            <a:ext cx="5838825"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古典密码</a:t>
            </a:r>
            <a:endParaRPr lang="zh-CN" altLang="en-US" sz="2800" dirty="0">
              <a:ea typeface="华文中宋" panose="02010600040101010101" pitchFamily="2" charset="-122"/>
            </a:endParaRPr>
          </a:p>
        </p:txBody>
      </p:sp>
      <p:sp>
        <p:nvSpPr>
          <p:cNvPr id="11" name="椭圆 10">
            <a:extLst>
              <a:ext uri="{FF2B5EF4-FFF2-40B4-BE49-F238E27FC236}">
                <a16:creationId xmlns:a16="http://schemas.microsoft.com/office/drawing/2014/main" xmlns="" id="{D999B729-C1B2-4E0E-A503-670E6033FFF9}"/>
              </a:ext>
            </a:extLst>
          </p:cNvPr>
          <p:cNvSpPr/>
          <p:nvPr/>
        </p:nvSpPr>
        <p:spPr bwMode="auto">
          <a:xfrm>
            <a:off x="1576388" y="47498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defRPr/>
            </a:pPr>
            <a:endParaRPr lang="zh-CN" altLang="en-US"/>
          </a:p>
        </p:txBody>
      </p:sp>
      <p:sp>
        <p:nvSpPr>
          <p:cNvPr id="15" name="任意多边形 14">
            <a:extLst>
              <a:ext uri="{FF2B5EF4-FFF2-40B4-BE49-F238E27FC236}">
                <a16:creationId xmlns:a16="http://schemas.microsoft.com/office/drawing/2014/main" xmlns="" id="{93155F1B-6D81-4883-A976-413557924518}"/>
              </a:ext>
            </a:extLst>
          </p:cNvPr>
          <p:cNvSpPr/>
          <p:nvPr/>
        </p:nvSpPr>
        <p:spPr>
          <a:xfrm>
            <a:off x="2413000" y="2667000"/>
            <a:ext cx="5508625"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ea typeface="华文中宋" panose="02010600040101010101" pitchFamily="2" charset="-122"/>
              </a:rPr>
              <a:t>密码学基本概念</a:t>
            </a:r>
          </a:p>
        </p:txBody>
      </p:sp>
      <p:sp>
        <p:nvSpPr>
          <p:cNvPr id="16" name="椭圆 15">
            <a:extLst>
              <a:ext uri="{FF2B5EF4-FFF2-40B4-BE49-F238E27FC236}">
                <a16:creationId xmlns:a16="http://schemas.microsoft.com/office/drawing/2014/main" xmlns="" id="{869A7287-9360-4391-A49C-60F905C7F0DB}"/>
              </a:ext>
            </a:extLst>
          </p:cNvPr>
          <p:cNvSpPr/>
          <p:nvPr/>
        </p:nvSpPr>
        <p:spPr>
          <a:xfrm>
            <a:off x="1905000" y="25654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12" name="日期占位符 11"/>
          <p:cNvSpPr>
            <a:spLocks noGrp="1"/>
          </p:cNvSpPr>
          <p:nvPr>
            <p:ph type="dt" sz="half" idx="10"/>
          </p:nvPr>
        </p:nvSpPr>
        <p:spPr/>
        <p:txBody>
          <a:bodyPr/>
          <a:lstStyle/>
          <a:p>
            <a:pPr>
              <a:defRPr/>
            </a:pPr>
            <a:fld id="{80C6A638-E55C-45D7-9665-C5DDECF20E68}"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nodeType="clickEffect">
                                  <p:stCondLst>
                                    <p:cond delay="0"/>
                                  </p:stCondLst>
                                  <p:childTnLst>
                                    <p:animClr clrSpc="rgb" dir="cw">
                                      <p:cBhvr>
                                        <p:cTn id="6" dur="2000" fill="hold"/>
                                        <p:tgtEl>
                                          <p:spTgt spid="16"/>
                                        </p:tgtEl>
                                        <p:attrNameLst>
                                          <p:attrName>fillcolor</p:attrName>
                                        </p:attrNameLst>
                                      </p:cBhvr>
                                      <p:to>
                                        <a:schemeClr val="accent2"/>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chemeClr val="accent2"/>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xmlns="" id="{3E8CB2FD-81A4-4FCF-9B0A-F30DF428F725}"/>
              </a:ext>
            </a:extLst>
          </p:cNvPr>
          <p:cNvSpPr>
            <a:spLocks noGrp="1"/>
          </p:cNvSpPr>
          <p:nvPr>
            <p:ph type="title"/>
          </p:nvPr>
        </p:nvSpPr>
        <p:spPr>
          <a:xfrm>
            <a:off x="1098550" y="365125"/>
            <a:ext cx="6778625" cy="668338"/>
          </a:xfrm>
        </p:spPr>
        <p:txBody>
          <a:bodyPr/>
          <a:lstStyle/>
          <a:p>
            <a:pPr eaLnBrk="1" hangingPunct="1"/>
            <a:r>
              <a:rPr lang="zh-CN" altLang="en-US" dirty="0"/>
              <a:t>密码算法</a:t>
            </a:r>
            <a:r>
              <a:rPr lang="en-US" altLang="zh-CN" dirty="0"/>
              <a:t>(</a:t>
            </a:r>
            <a:r>
              <a:rPr lang="zh-CN" altLang="en-US" dirty="0"/>
              <a:t>密码体制</a:t>
            </a:r>
            <a:r>
              <a:rPr lang="en-US" altLang="zh-CN" dirty="0"/>
              <a:t>)</a:t>
            </a:r>
            <a:endParaRPr lang="zh-CN" altLang="en-US" dirty="0"/>
          </a:p>
        </p:txBody>
      </p:sp>
      <p:sp>
        <p:nvSpPr>
          <p:cNvPr id="15363" name="Rectangle 3">
            <a:extLst>
              <a:ext uri="{FF2B5EF4-FFF2-40B4-BE49-F238E27FC236}">
                <a16:creationId xmlns:a16="http://schemas.microsoft.com/office/drawing/2014/main" xmlns="" id="{3A3764DB-CB84-49FD-A548-3624ECE09413}"/>
              </a:ext>
            </a:extLst>
          </p:cNvPr>
          <p:cNvSpPr>
            <a:spLocks noGrp="1"/>
          </p:cNvSpPr>
          <p:nvPr>
            <p:ph idx="1"/>
          </p:nvPr>
        </p:nvSpPr>
        <p:spPr>
          <a:xfrm>
            <a:off x="617538" y="1465263"/>
            <a:ext cx="7886700" cy="4579937"/>
          </a:xfrm>
        </p:spPr>
        <p:txBody>
          <a:bodyPr/>
          <a:lstStyle/>
          <a:p>
            <a:pPr marL="0" indent="0" eaLnBrk="1" hangingPunct="1">
              <a:lnSpc>
                <a:spcPct val="100000"/>
              </a:lnSpc>
              <a:buFont typeface="Arial" panose="020B0604020202020204" pitchFamily="34" charset="0"/>
              <a:buNone/>
            </a:pPr>
            <a:r>
              <a:rPr lang="zh-CN" altLang="en-US" sz="2800" dirty="0">
                <a:latin typeface="Times New Roman" panose="02020603050405020304" pitchFamily="18" charset="0"/>
              </a:rPr>
              <a:t>一个密码体制由五部分构成</a:t>
            </a:r>
          </a:p>
          <a:p>
            <a:pPr marL="914400" lvl="3" indent="-457200" eaLnBrk="1" hangingPunct="1">
              <a:lnSpc>
                <a:spcPct val="110000"/>
              </a:lnSpc>
              <a:spcBef>
                <a:spcPct val="0"/>
              </a:spcBef>
              <a:buClr>
                <a:schemeClr val="tx1"/>
              </a:buClr>
              <a:buSzPct val="70000"/>
              <a:buFont typeface="Times New Roman" panose="02020603050405020304" pitchFamily="18" charset="0"/>
              <a:buChar char="─"/>
            </a:pPr>
            <a:r>
              <a:rPr lang="zh-CN" altLang="en-US" sz="2800" dirty="0">
                <a:solidFill>
                  <a:srgbClr val="000000"/>
                </a:solidFill>
              </a:rPr>
              <a:t>明文空间</a:t>
            </a:r>
            <a:r>
              <a:rPr lang="en-US" altLang="zh-CN" sz="2800" b="1" i="1" dirty="0">
                <a:solidFill>
                  <a:srgbClr val="FF0000"/>
                </a:solidFill>
                <a:latin typeface="Euclid" panose="02020503060505020303" pitchFamily="18" charset="0"/>
              </a:rPr>
              <a:t>M</a:t>
            </a:r>
            <a:r>
              <a:rPr lang="en-US" altLang="zh-CN" sz="2800" dirty="0">
                <a:solidFill>
                  <a:srgbClr val="000000"/>
                </a:solidFill>
              </a:rPr>
              <a:t> — </a:t>
            </a:r>
            <a:r>
              <a:rPr lang="zh-CN" altLang="en-US" sz="2800" dirty="0">
                <a:solidFill>
                  <a:srgbClr val="000000"/>
                </a:solidFill>
              </a:rPr>
              <a:t>要加密的明文的集合</a:t>
            </a:r>
            <a:endParaRPr lang="en-US" altLang="zh-CN" sz="2800" dirty="0">
              <a:solidFill>
                <a:srgbClr val="000000"/>
              </a:solidFill>
            </a:endParaRPr>
          </a:p>
          <a:p>
            <a:pPr marL="914400" lvl="3" indent="-457200" eaLnBrk="1" hangingPunct="1">
              <a:lnSpc>
                <a:spcPct val="110000"/>
              </a:lnSpc>
              <a:spcBef>
                <a:spcPct val="0"/>
              </a:spcBef>
              <a:buClr>
                <a:schemeClr val="tx1"/>
              </a:buClr>
              <a:buSzPct val="70000"/>
              <a:buFont typeface="Times New Roman" panose="02020603050405020304" pitchFamily="18" charset="0"/>
              <a:buChar char="─"/>
            </a:pPr>
            <a:r>
              <a:rPr lang="zh-CN" altLang="en-US" sz="2800" dirty="0"/>
              <a:t>密文空间</a:t>
            </a:r>
            <a:r>
              <a:rPr lang="en-US" altLang="zh-CN" sz="2800" b="1" i="1" dirty="0">
                <a:solidFill>
                  <a:srgbClr val="FF0000"/>
                </a:solidFill>
                <a:latin typeface="Euclid" panose="02020503060505020303" pitchFamily="18" charset="0"/>
              </a:rPr>
              <a:t>C</a:t>
            </a:r>
            <a:r>
              <a:rPr lang="en-US" altLang="zh-CN" sz="2800" dirty="0"/>
              <a:t> — </a:t>
            </a:r>
            <a:r>
              <a:rPr lang="zh-CN" altLang="en-US" sz="2800" dirty="0"/>
              <a:t>加密后的密文的集合</a:t>
            </a:r>
            <a:endParaRPr lang="en-US" altLang="zh-CN" sz="2800" dirty="0"/>
          </a:p>
          <a:p>
            <a:pPr marL="914400" lvl="3" indent="-457200" eaLnBrk="1" hangingPunct="1">
              <a:lnSpc>
                <a:spcPct val="110000"/>
              </a:lnSpc>
              <a:spcBef>
                <a:spcPct val="0"/>
              </a:spcBef>
              <a:buClr>
                <a:schemeClr val="tx1"/>
              </a:buClr>
              <a:buSzPct val="70000"/>
              <a:buFont typeface="Times New Roman" panose="02020603050405020304" pitchFamily="18" charset="0"/>
              <a:buChar char="─"/>
            </a:pPr>
            <a:r>
              <a:rPr lang="zh-CN" altLang="en-US" sz="2800" dirty="0"/>
              <a:t>密钥空间 </a:t>
            </a:r>
            <a:r>
              <a:rPr lang="en-US" altLang="zh-CN" sz="2800" b="1" i="1" dirty="0">
                <a:solidFill>
                  <a:srgbClr val="FF0000"/>
                </a:solidFill>
                <a:latin typeface="Euclid" panose="02020503060505020303" pitchFamily="18" charset="0"/>
              </a:rPr>
              <a:t>K</a:t>
            </a:r>
            <a:r>
              <a:rPr lang="en-US" altLang="zh-CN" sz="2800" dirty="0"/>
              <a:t> — </a:t>
            </a:r>
            <a:r>
              <a:rPr lang="zh-CN" altLang="en-US" sz="2800" dirty="0"/>
              <a:t>全体密钥的集合</a:t>
            </a:r>
            <a:endParaRPr lang="en-US" altLang="zh-CN" sz="2800" dirty="0"/>
          </a:p>
          <a:p>
            <a:pPr marL="914400" lvl="3" indent="-457200" eaLnBrk="1" hangingPunct="1">
              <a:lnSpc>
                <a:spcPct val="110000"/>
              </a:lnSpc>
              <a:spcBef>
                <a:spcPct val="0"/>
              </a:spcBef>
              <a:buClr>
                <a:schemeClr val="tx1"/>
              </a:buClr>
              <a:buSzPct val="70000"/>
              <a:buFont typeface="Times New Roman" panose="02020603050405020304" pitchFamily="18" charset="0"/>
              <a:buChar char="─"/>
            </a:pPr>
            <a:r>
              <a:rPr lang="zh-CN" altLang="en-US" sz="2800" dirty="0"/>
              <a:t>加密变换 </a:t>
            </a:r>
            <a:r>
              <a:rPr lang="en-US" altLang="zh-CN" sz="2800" dirty="0"/>
              <a:t>(</a:t>
            </a:r>
            <a:r>
              <a:rPr lang="zh-CN" altLang="en-US" sz="2800" dirty="0"/>
              <a:t>算法</a:t>
            </a:r>
            <a:r>
              <a:rPr lang="en-US" altLang="zh-CN" sz="2800" dirty="0"/>
              <a:t>)</a:t>
            </a:r>
            <a:r>
              <a:rPr lang="en-US" altLang="zh-CN" sz="2800" b="1" i="1" dirty="0">
                <a:solidFill>
                  <a:srgbClr val="FF0000"/>
                </a:solidFill>
                <a:latin typeface="Euclid" panose="02020503060505020303" pitchFamily="18" charset="0"/>
              </a:rPr>
              <a:t>E</a:t>
            </a:r>
            <a:r>
              <a:rPr lang="en-US" altLang="zh-CN" sz="2800" dirty="0"/>
              <a:t>: </a:t>
            </a:r>
            <a:r>
              <a:rPr lang="zh-CN" altLang="zh-CN" sz="2800" dirty="0"/>
              <a:t>由加密密钥控制的加密变换的集合</a:t>
            </a:r>
            <a:r>
              <a:rPr lang="en-US" altLang="zh-CN" sz="2800" dirty="0"/>
              <a:t>, </a:t>
            </a:r>
            <a:r>
              <a:rPr lang="en-US" altLang="zh-CN" sz="2800" b="1" i="1" dirty="0">
                <a:solidFill>
                  <a:srgbClr val="FF0000"/>
                </a:solidFill>
                <a:latin typeface="Euclid" panose="02020503060505020303" pitchFamily="18" charset="0"/>
              </a:rPr>
              <a:t>c</a:t>
            </a:r>
            <a:r>
              <a:rPr lang="en-US" altLang="zh-CN" sz="2800" b="1" dirty="0">
                <a:solidFill>
                  <a:srgbClr val="FF0000"/>
                </a:solidFill>
                <a:latin typeface="Euclid" panose="02020503060505020303" pitchFamily="18" charset="0"/>
              </a:rPr>
              <a:t> = </a:t>
            </a:r>
            <a:r>
              <a:rPr lang="en-US" altLang="zh-CN" sz="2800" b="1" i="1" dirty="0">
                <a:solidFill>
                  <a:srgbClr val="FF0000"/>
                </a:solidFill>
                <a:latin typeface="Euclid" panose="02020503060505020303" pitchFamily="18" charset="0"/>
              </a:rPr>
              <a:t>E</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k</a:t>
            </a:r>
            <a:r>
              <a:rPr lang="en-US" altLang="zh-CN" sz="2800" b="1" dirty="0">
                <a:solidFill>
                  <a:srgbClr val="FF0000"/>
                </a:solidFill>
                <a:latin typeface="Euclid" panose="02020503060505020303" pitchFamily="18" charset="0"/>
              </a:rPr>
              <a:t>, </a:t>
            </a:r>
            <a:r>
              <a:rPr lang="en-US" altLang="zh-CN" sz="2800" b="1" i="1" dirty="0">
                <a:solidFill>
                  <a:srgbClr val="FF0000"/>
                </a:solidFill>
                <a:latin typeface="Euclid" panose="02020503060505020303" pitchFamily="18" charset="0"/>
              </a:rPr>
              <a:t>m</a:t>
            </a:r>
            <a:r>
              <a:rPr lang="en-US" altLang="zh-CN" sz="2800" b="1" dirty="0">
                <a:solidFill>
                  <a:srgbClr val="FF0000"/>
                </a:solidFill>
                <a:latin typeface="Euclid" panose="02020503060505020303" pitchFamily="18" charset="0"/>
              </a:rPr>
              <a:t>) </a:t>
            </a:r>
            <a:r>
              <a:rPr lang="zh-CN" altLang="en-US" sz="2800" dirty="0">
                <a:solidFill>
                  <a:srgbClr val="FF0000"/>
                </a:solidFill>
              </a:rPr>
              <a:t>或 </a:t>
            </a:r>
            <a:r>
              <a:rPr lang="en-US" altLang="zh-CN" sz="2800" b="1" i="1" dirty="0">
                <a:solidFill>
                  <a:srgbClr val="FF0000"/>
                </a:solidFill>
                <a:latin typeface="Euclid" panose="02020503060505020303" pitchFamily="18" charset="0"/>
              </a:rPr>
              <a:t>c</a:t>
            </a:r>
            <a:r>
              <a:rPr lang="en-US" altLang="zh-CN" sz="2800" b="1" dirty="0">
                <a:solidFill>
                  <a:srgbClr val="FF0000"/>
                </a:solidFill>
                <a:latin typeface="Euclid" panose="02020503060505020303" pitchFamily="18" charset="0"/>
              </a:rPr>
              <a:t> = </a:t>
            </a:r>
            <a:r>
              <a:rPr lang="en-US" altLang="zh-CN" sz="2800" b="1" i="1" dirty="0" err="1">
                <a:solidFill>
                  <a:srgbClr val="FF0000"/>
                </a:solidFill>
                <a:latin typeface="Euclid" panose="02020503060505020303" pitchFamily="18" charset="0"/>
              </a:rPr>
              <a:t>E</a:t>
            </a:r>
            <a:r>
              <a:rPr lang="en-US" altLang="zh-CN" sz="2800" b="1" i="1" baseline="-25000" dirty="0" err="1">
                <a:solidFill>
                  <a:srgbClr val="FF0000"/>
                </a:solidFill>
                <a:latin typeface="Euclid" panose="02020503060505020303" pitchFamily="18" charset="0"/>
              </a:rPr>
              <a:t>k</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m</a:t>
            </a:r>
            <a:r>
              <a:rPr lang="en-US" altLang="zh-CN" sz="2800" b="1" dirty="0">
                <a:solidFill>
                  <a:srgbClr val="FF0000"/>
                </a:solidFill>
                <a:latin typeface="Euclid" panose="02020503060505020303" pitchFamily="18" charset="0"/>
              </a:rPr>
              <a:t>)</a:t>
            </a:r>
          </a:p>
          <a:p>
            <a:pPr marL="914400" lvl="3" indent="-457200" eaLnBrk="1" hangingPunct="1">
              <a:lnSpc>
                <a:spcPct val="110000"/>
              </a:lnSpc>
              <a:spcBef>
                <a:spcPct val="0"/>
              </a:spcBef>
              <a:buClr>
                <a:schemeClr val="tx1"/>
              </a:buClr>
              <a:buSzPct val="70000"/>
              <a:buFont typeface="Times New Roman" panose="02020603050405020304" pitchFamily="18" charset="0"/>
              <a:buChar char="─"/>
            </a:pPr>
            <a:r>
              <a:rPr lang="zh-CN" altLang="en-US" sz="2800" dirty="0"/>
              <a:t>解密变换 </a:t>
            </a:r>
            <a:r>
              <a:rPr lang="en-US" altLang="zh-CN" sz="2800" dirty="0"/>
              <a:t>(</a:t>
            </a:r>
            <a:r>
              <a:rPr lang="zh-CN" altLang="en-US" sz="2800" dirty="0"/>
              <a:t>算法</a:t>
            </a:r>
            <a:r>
              <a:rPr lang="en-US" altLang="zh-CN" sz="2800" dirty="0"/>
              <a:t>)</a:t>
            </a:r>
            <a:r>
              <a:rPr lang="en-US" altLang="zh-CN" sz="2800" b="1" i="1" dirty="0">
                <a:solidFill>
                  <a:srgbClr val="FF0000"/>
                </a:solidFill>
                <a:latin typeface="Euclid" panose="02020503060505020303" pitchFamily="18" charset="0"/>
              </a:rPr>
              <a:t>D</a:t>
            </a:r>
            <a:r>
              <a:rPr lang="en-US" altLang="zh-CN" sz="2800" dirty="0"/>
              <a:t>: </a:t>
            </a:r>
            <a:r>
              <a:rPr lang="zh-CN" altLang="zh-CN" sz="2800" dirty="0"/>
              <a:t>由解密密钥控制的解密变换的集合</a:t>
            </a:r>
            <a:r>
              <a:rPr lang="en-US" altLang="zh-CN" sz="2800" b="1" i="1" dirty="0">
                <a:solidFill>
                  <a:srgbClr val="FF0000"/>
                </a:solidFill>
                <a:latin typeface="Euclid" panose="02020503060505020303" pitchFamily="18" charset="0"/>
              </a:rPr>
              <a:t>M</a:t>
            </a:r>
            <a:r>
              <a:rPr lang="en-US" altLang="zh-CN" sz="2800" b="1" dirty="0">
                <a:solidFill>
                  <a:srgbClr val="FF0000"/>
                </a:solidFill>
                <a:latin typeface="Euclid" panose="02020503060505020303" pitchFamily="18" charset="0"/>
              </a:rPr>
              <a:t> = </a:t>
            </a:r>
            <a:r>
              <a:rPr lang="en-US" altLang="zh-CN" sz="2800" b="1" i="1" dirty="0">
                <a:solidFill>
                  <a:srgbClr val="FF0000"/>
                </a:solidFill>
                <a:latin typeface="Euclid" panose="02020503060505020303" pitchFamily="18" charset="0"/>
              </a:rPr>
              <a:t>D</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k</a:t>
            </a:r>
            <a:r>
              <a:rPr lang="en-US" altLang="zh-CN" sz="2800" b="1" dirty="0">
                <a:solidFill>
                  <a:srgbClr val="FF0000"/>
                </a:solidFill>
                <a:latin typeface="Euclid" panose="02020503060505020303" pitchFamily="18" charset="0"/>
              </a:rPr>
              <a:t>, </a:t>
            </a:r>
            <a:r>
              <a:rPr lang="en-US" altLang="zh-CN" sz="2800" b="1" i="1" dirty="0">
                <a:solidFill>
                  <a:srgbClr val="FF0000"/>
                </a:solidFill>
                <a:latin typeface="Euclid" panose="02020503060505020303" pitchFamily="18" charset="0"/>
              </a:rPr>
              <a:t>c</a:t>
            </a:r>
            <a:r>
              <a:rPr lang="en-US" altLang="zh-CN" sz="2800" b="1" dirty="0">
                <a:solidFill>
                  <a:srgbClr val="FF0000"/>
                </a:solidFill>
                <a:latin typeface="Euclid" panose="02020503060505020303" pitchFamily="18" charset="0"/>
              </a:rPr>
              <a:t>) </a:t>
            </a:r>
            <a:r>
              <a:rPr lang="zh-CN" altLang="en-US" sz="2800" dirty="0">
                <a:solidFill>
                  <a:srgbClr val="FF0000"/>
                </a:solidFill>
              </a:rPr>
              <a:t>或 </a:t>
            </a:r>
            <a:r>
              <a:rPr lang="en-US" altLang="zh-CN" sz="2800" b="1" i="1" dirty="0">
                <a:solidFill>
                  <a:srgbClr val="FF0000"/>
                </a:solidFill>
                <a:latin typeface="Euclid" panose="02020503060505020303" pitchFamily="18" charset="0"/>
              </a:rPr>
              <a:t>M</a:t>
            </a:r>
            <a:r>
              <a:rPr lang="en-US" altLang="zh-CN" sz="2800" b="1" dirty="0">
                <a:solidFill>
                  <a:srgbClr val="FF0000"/>
                </a:solidFill>
                <a:latin typeface="Euclid" panose="02020503060505020303" pitchFamily="18" charset="0"/>
              </a:rPr>
              <a:t> = </a:t>
            </a:r>
            <a:r>
              <a:rPr lang="en-US" altLang="zh-CN" sz="2800" b="1" i="1" dirty="0">
                <a:solidFill>
                  <a:srgbClr val="FF0000"/>
                </a:solidFill>
                <a:latin typeface="Euclid" panose="02020503060505020303" pitchFamily="18" charset="0"/>
              </a:rPr>
              <a:t>D</a:t>
            </a:r>
            <a:r>
              <a:rPr lang="en-US" altLang="zh-CN" sz="2800" b="1" i="1" baseline="-25000" dirty="0">
                <a:solidFill>
                  <a:srgbClr val="FF0000"/>
                </a:solidFill>
                <a:latin typeface="Euclid" panose="02020503060505020303" pitchFamily="18" charset="0"/>
              </a:rPr>
              <a:t>k</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c</a:t>
            </a:r>
            <a:r>
              <a:rPr lang="en-US" altLang="zh-CN" sz="2800" b="1" dirty="0">
                <a:solidFill>
                  <a:srgbClr val="FF0000"/>
                </a:solidFill>
                <a:latin typeface="Euclid" panose="02020503060505020303" pitchFamily="18" charset="0"/>
              </a:rPr>
              <a:t>)</a:t>
            </a:r>
            <a:endParaRPr lang="zh-CN" altLang="en-US" sz="2800" b="1" dirty="0">
              <a:solidFill>
                <a:srgbClr val="FF0000"/>
              </a:solidFill>
              <a:latin typeface="Euclid" panose="02020503060505020303" pitchFamily="18" charset="0"/>
            </a:endParaRP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00B7EF41-EC8D-43FF-954C-8F0CC680A797}"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xmlns="" id="{3F5DDE6E-8FB2-4F18-B9EE-B5546277B9E0}"/>
              </a:ext>
            </a:extLst>
          </p:cNvPr>
          <p:cNvSpPr>
            <a:spLocks noGrp="1" noChangeArrowheads="1"/>
          </p:cNvSpPr>
          <p:nvPr>
            <p:ph type="title"/>
          </p:nvPr>
        </p:nvSpPr>
        <p:spPr>
          <a:xfrm>
            <a:off x="1098550" y="365125"/>
            <a:ext cx="6778625" cy="668338"/>
          </a:xfrm>
        </p:spPr>
        <p:txBody>
          <a:bodyPr/>
          <a:lstStyle/>
          <a:p>
            <a:pPr eaLnBrk="1" hangingPunct="1">
              <a:defRPr/>
            </a:pPr>
            <a:r>
              <a:rPr lang="zh-CN" altLang="en-US" dirty="0">
                <a:latin typeface="+mn-lt"/>
              </a:rPr>
              <a:t>密码算法 </a:t>
            </a:r>
            <a:r>
              <a:rPr lang="en-US" altLang="zh-CN" dirty="0">
                <a:latin typeface="+mn-lt"/>
              </a:rPr>
              <a:t>(</a:t>
            </a:r>
            <a:r>
              <a:rPr lang="zh-CN" altLang="en-US" dirty="0">
                <a:latin typeface="+mn-lt"/>
              </a:rPr>
              <a:t>续</a:t>
            </a:r>
            <a:r>
              <a:rPr lang="en-US" altLang="zh-CN" dirty="0">
                <a:latin typeface="+mn-lt"/>
              </a:rPr>
              <a:t>) </a:t>
            </a:r>
            <a:endParaRPr lang="zh-CN" altLang="en-US" dirty="0">
              <a:latin typeface="+mn-lt"/>
            </a:endParaRPr>
          </a:p>
        </p:txBody>
      </p:sp>
      <p:sp>
        <p:nvSpPr>
          <p:cNvPr id="14339" name="Rectangle 3">
            <a:extLst>
              <a:ext uri="{FF2B5EF4-FFF2-40B4-BE49-F238E27FC236}">
                <a16:creationId xmlns:a16="http://schemas.microsoft.com/office/drawing/2014/main" xmlns="" id="{74FDF42B-66A8-4186-9DBD-A30571FB985B}"/>
              </a:ext>
            </a:extLst>
          </p:cNvPr>
          <p:cNvSpPr>
            <a:spLocks noGrp="1"/>
          </p:cNvSpPr>
          <p:nvPr>
            <p:ph idx="1"/>
          </p:nvPr>
        </p:nvSpPr>
        <p:spPr>
          <a:xfrm>
            <a:off x="617538" y="1143000"/>
            <a:ext cx="7886700" cy="4902200"/>
          </a:xfrm>
        </p:spPr>
        <p:txBody>
          <a:bodyPr/>
          <a:lstStyle/>
          <a:p>
            <a:pPr eaLnBrk="1" hangingPunct="1">
              <a:lnSpc>
                <a:spcPct val="140000"/>
              </a:lnSpc>
              <a:spcBef>
                <a:spcPct val="0"/>
              </a:spcBef>
              <a:buFont typeface="Wingdings" panose="05000000000000000000" pitchFamily="2" charset="2"/>
              <a:buChar char="Ø"/>
            </a:pPr>
            <a:r>
              <a:rPr lang="zh-CN" altLang="en-US" sz="2800" dirty="0">
                <a:latin typeface="Times New Roman" panose="02020603050405020304" pitchFamily="18" charset="0"/>
              </a:rPr>
              <a:t>密码算法需求</a:t>
            </a:r>
            <a:r>
              <a:rPr lang="en-US" altLang="zh-CN" sz="2800" dirty="0">
                <a:latin typeface="Times New Roman" panose="02020603050405020304" pitchFamily="18" charset="0"/>
              </a:rPr>
              <a:t> </a:t>
            </a:r>
            <a:endParaRPr lang="zh-CN" altLang="en-US" sz="2800" dirty="0">
              <a:latin typeface="Times New Roman" panose="02020603050405020304" pitchFamily="18" charset="0"/>
            </a:endParaRPr>
          </a:p>
          <a:p>
            <a:pPr marL="687600" lvl="3" indent="-230400" eaLnBrk="1" hangingPunct="1">
              <a:lnSpc>
                <a:spcPct val="140000"/>
              </a:lnSpc>
              <a:spcBef>
                <a:spcPct val="0"/>
              </a:spcBef>
              <a:buClr>
                <a:schemeClr val="tx1"/>
              </a:buClr>
              <a:buSzPct val="70000"/>
              <a:buFont typeface="Times New Roman" panose="02020603050405020304" pitchFamily="18" charset="0"/>
              <a:buChar char="─"/>
            </a:pPr>
            <a:r>
              <a:rPr lang="zh-CN" altLang="en-US" sz="2800" dirty="0">
                <a:solidFill>
                  <a:srgbClr val="000000"/>
                </a:solidFill>
              </a:rPr>
              <a:t>需求</a:t>
            </a:r>
            <a:r>
              <a:rPr lang="en-US" altLang="zh-CN" sz="2800" dirty="0">
                <a:solidFill>
                  <a:srgbClr val="000000"/>
                </a:solidFill>
              </a:rPr>
              <a:t>1: </a:t>
            </a:r>
            <a:r>
              <a:rPr lang="zh-CN" altLang="en-US" sz="2800" dirty="0">
                <a:solidFill>
                  <a:srgbClr val="FF0000"/>
                </a:solidFill>
              </a:rPr>
              <a:t>可逆</a:t>
            </a:r>
            <a:r>
              <a:rPr lang="en-US" altLang="zh-CN" sz="2800" dirty="0">
                <a:solidFill>
                  <a:srgbClr val="000000"/>
                </a:solidFill>
              </a:rPr>
              <a:t>—</a:t>
            </a:r>
            <a:r>
              <a:rPr lang="zh-CN" altLang="en-US" sz="2800" dirty="0">
                <a:solidFill>
                  <a:srgbClr val="000000"/>
                </a:solidFill>
              </a:rPr>
              <a:t>算法的使用者可以求得逆函数</a:t>
            </a:r>
          </a:p>
          <a:p>
            <a:pPr marL="687600" lvl="3" indent="-230400" eaLnBrk="1" hangingPunct="1">
              <a:lnSpc>
                <a:spcPct val="140000"/>
              </a:lnSpc>
              <a:spcBef>
                <a:spcPct val="0"/>
              </a:spcBef>
              <a:buClr>
                <a:schemeClr val="tx1"/>
              </a:buClr>
              <a:buSzPct val="70000"/>
              <a:buFont typeface="Times New Roman" panose="02020603050405020304" pitchFamily="18" charset="0"/>
              <a:buChar char="─"/>
            </a:pPr>
            <a:r>
              <a:rPr lang="zh-CN" altLang="en-US" sz="2800" dirty="0">
                <a:solidFill>
                  <a:srgbClr val="000000"/>
                </a:solidFill>
              </a:rPr>
              <a:t>需求</a:t>
            </a:r>
            <a:r>
              <a:rPr lang="en-US" altLang="zh-CN" sz="2800" dirty="0">
                <a:solidFill>
                  <a:srgbClr val="000000"/>
                </a:solidFill>
              </a:rPr>
              <a:t>2: </a:t>
            </a:r>
            <a:r>
              <a:rPr lang="zh-CN" altLang="en-US" sz="2800" dirty="0">
                <a:solidFill>
                  <a:srgbClr val="FF0000"/>
                </a:solidFill>
              </a:rPr>
              <a:t>不可逆</a:t>
            </a:r>
            <a:r>
              <a:rPr lang="en-US" altLang="zh-CN" sz="2800" dirty="0">
                <a:solidFill>
                  <a:srgbClr val="000000"/>
                </a:solidFill>
              </a:rPr>
              <a:t>—</a:t>
            </a:r>
            <a:r>
              <a:rPr lang="zh-CN" altLang="en-US" sz="2800" dirty="0">
                <a:solidFill>
                  <a:srgbClr val="000000"/>
                </a:solidFill>
              </a:rPr>
              <a:t>敌手无法将密文恢复成明文</a:t>
            </a:r>
          </a:p>
          <a:p>
            <a:pPr marL="687600" lvl="3" indent="-230400" eaLnBrk="1" hangingPunct="1">
              <a:lnSpc>
                <a:spcPct val="140000"/>
              </a:lnSpc>
              <a:spcBef>
                <a:spcPct val="0"/>
              </a:spcBef>
              <a:buClr>
                <a:schemeClr val="tx1"/>
              </a:buClr>
              <a:buSzPct val="70000"/>
              <a:buFont typeface="Times New Roman" panose="02020603050405020304" pitchFamily="18" charset="0"/>
              <a:buChar char="─"/>
            </a:pPr>
            <a:r>
              <a:rPr lang="zh-CN" altLang="en-US" sz="2800" dirty="0">
                <a:solidFill>
                  <a:srgbClr val="FF0000"/>
                </a:solidFill>
              </a:rPr>
              <a:t>秘密参数</a:t>
            </a:r>
            <a:r>
              <a:rPr lang="en-US" altLang="zh-CN" sz="2800" dirty="0">
                <a:solidFill>
                  <a:srgbClr val="000000"/>
                </a:solidFill>
              </a:rPr>
              <a:t>—</a:t>
            </a:r>
            <a:r>
              <a:rPr lang="zh-CN" altLang="en-US" sz="2800" dirty="0">
                <a:solidFill>
                  <a:srgbClr val="FF0000"/>
                </a:solidFill>
              </a:rPr>
              <a:t>密钥</a:t>
            </a:r>
            <a:endParaRPr lang="zh-CN" altLang="en-US" sz="2800" dirty="0">
              <a:latin typeface="Times New Roman" panose="02020603050405020304" pitchFamily="18" charset="0"/>
            </a:endParaRPr>
          </a:p>
          <a:p>
            <a:pPr eaLnBrk="1" hangingPunct="1">
              <a:lnSpc>
                <a:spcPct val="140000"/>
              </a:lnSpc>
              <a:spcBef>
                <a:spcPct val="0"/>
              </a:spcBef>
              <a:buFont typeface="Wingdings" panose="05000000000000000000" pitchFamily="2" charset="2"/>
              <a:buChar char="Ø"/>
            </a:pPr>
            <a:r>
              <a:rPr lang="zh-CN" altLang="en-US" sz="2800" dirty="0">
                <a:latin typeface="Times New Roman" panose="02020603050405020304" pitchFamily="18" charset="0"/>
              </a:rPr>
              <a:t>密码算法实际上是一个带有秘密参数的函数。</a:t>
            </a:r>
          </a:p>
          <a:p>
            <a:pPr marL="687600" lvl="3" indent="-230400" eaLnBrk="1" hangingPunct="1">
              <a:lnSpc>
                <a:spcPct val="140000"/>
              </a:lnSpc>
              <a:spcBef>
                <a:spcPct val="0"/>
              </a:spcBef>
              <a:buClr>
                <a:schemeClr val="tx1"/>
              </a:buClr>
              <a:buSzPct val="70000"/>
              <a:buFont typeface="Times New Roman" panose="02020603050405020304" pitchFamily="18" charset="0"/>
              <a:buChar char="─"/>
            </a:pPr>
            <a:r>
              <a:rPr lang="zh-CN" altLang="en-US" sz="2800" dirty="0">
                <a:solidFill>
                  <a:srgbClr val="000000"/>
                </a:solidFill>
              </a:rPr>
              <a:t>知道秘密参数</a:t>
            </a:r>
            <a:r>
              <a:rPr lang="en-US" altLang="zh-CN" sz="2800" dirty="0">
                <a:solidFill>
                  <a:srgbClr val="000000"/>
                </a:solidFill>
              </a:rPr>
              <a:t>, </a:t>
            </a:r>
            <a:r>
              <a:rPr lang="zh-CN" altLang="en-US" sz="2800" dirty="0">
                <a:solidFill>
                  <a:srgbClr val="000000"/>
                </a:solidFill>
              </a:rPr>
              <a:t>求逆非常容易</a:t>
            </a:r>
          </a:p>
          <a:p>
            <a:pPr marL="687600" lvl="3" indent="-230400" eaLnBrk="1" hangingPunct="1">
              <a:lnSpc>
                <a:spcPct val="140000"/>
              </a:lnSpc>
              <a:spcBef>
                <a:spcPct val="0"/>
              </a:spcBef>
              <a:buClr>
                <a:schemeClr val="tx1"/>
              </a:buClr>
              <a:buSzPct val="70000"/>
              <a:buFont typeface="Times New Roman" panose="02020603050405020304" pitchFamily="18" charset="0"/>
              <a:buChar char="─"/>
            </a:pPr>
            <a:r>
              <a:rPr lang="zh-CN" altLang="en-US" sz="2800" dirty="0">
                <a:solidFill>
                  <a:srgbClr val="000000"/>
                </a:solidFill>
              </a:rPr>
              <a:t>不知道秘密参数</a:t>
            </a:r>
            <a:r>
              <a:rPr lang="en-US" altLang="zh-CN" sz="2800" dirty="0">
                <a:solidFill>
                  <a:srgbClr val="000000"/>
                </a:solidFill>
              </a:rPr>
              <a:t>, </a:t>
            </a:r>
            <a:r>
              <a:rPr lang="zh-CN" altLang="en-US" sz="2800" dirty="0">
                <a:solidFill>
                  <a:srgbClr val="000000"/>
                </a:solidFill>
              </a:rPr>
              <a:t>求逆在计算上是不可行的</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6602F3C0-C867-45FC-8DA9-B4B2528D0561}"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4">
            <a:extLst>
              <a:ext uri="{FF2B5EF4-FFF2-40B4-BE49-F238E27FC236}">
                <a16:creationId xmlns:a16="http://schemas.microsoft.com/office/drawing/2014/main" xmlns="" id="{73F0D1D1-1389-47A0-9C54-16F34468B701}"/>
              </a:ext>
            </a:extLst>
          </p:cNvPr>
          <p:cNvSpPr>
            <a:spLocks noGrp="1"/>
          </p:cNvSpPr>
          <p:nvPr>
            <p:ph idx="1"/>
          </p:nvPr>
        </p:nvSpPr>
        <p:spPr>
          <a:xfrm>
            <a:off x="617538" y="1465263"/>
            <a:ext cx="7840662" cy="4579937"/>
          </a:xfrm>
        </p:spPr>
        <p:txBody>
          <a:bodyPr/>
          <a:lstStyle/>
          <a:p>
            <a:pPr algn="just">
              <a:lnSpc>
                <a:spcPct val="125000"/>
              </a:lnSpc>
              <a:spcBef>
                <a:spcPct val="0"/>
              </a:spcBef>
              <a:buFont typeface="Wingdings" panose="05000000000000000000" pitchFamily="2" charset="2"/>
              <a:buChar char="Ø"/>
              <a:defRPr/>
            </a:pPr>
            <a:r>
              <a:rPr lang="zh-CN" altLang="en-US" sz="3200" dirty="0">
                <a:latin typeface="+mn-lt"/>
              </a:rPr>
              <a:t>一个好的密码体制至少应满足两个条件</a:t>
            </a:r>
            <a:endParaRPr lang="en-US" altLang="zh-CN" sz="2800" dirty="0">
              <a:solidFill>
                <a:srgbClr val="333399"/>
              </a:solidFill>
              <a:latin typeface="+mn-lt"/>
            </a:endParaRPr>
          </a:p>
          <a:p>
            <a:pPr marL="687600" indent="-230400" algn="just">
              <a:lnSpc>
                <a:spcPct val="125000"/>
              </a:lnSpc>
              <a:spcBef>
                <a:spcPct val="0"/>
              </a:spcBef>
              <a:buSzPct val="70000"/>
              <a:buFont typeface="Times New Roman" panose="02020603050405020304" pitchFamily="18" charset="0"/>
              <a:buChar char="─"/>
              <a:defRPr/>
            </a:pPr>
            <a:r>
              <a:rPr lang="zh-CN" altLang="en-US" sz="2800" dirty="0">
                <a:latin typeface="+mn-lt"/>
              </a:rPr>
              <a:t>在已知</a:t>
            </a:r>
            <a:r>
              <a:rPr lang="zh-CN" altLang="en-US" sz="2800" dirty="0">
                <a:solidFill>
                  <a:srgbClr val="FF0000"/>
                </a:solidFill>
                <a:latin typeface="+mn-lt"/>
              </a:rPr>
              <a:t>明文 </a:t>
            </a:r>
            <a:r>
              <a:rPr lang="en-US" altLang="zh-CN" sz="2800" b="1" i="1" dirty="0">
                <a:solidFill>
                  <a:srgbClr val="FF0000"/>
                </a:solidFill>
                <a:latin typeface="Euclid" panose="02020503060505020303" pitchFamily="18" charset="0"/>
              </a:rPr>
              <a:t>m</a:t>
            </a:r>
            <a:r>
              <a:rPr lang="en-US" altLang="zh-CN" sz="2800" dirty="0">
                <a:latin typeface="+mn-lt"/>
              </a:rPr>
              <a:t> </a:t>
            </a:r>
            <a:r>
              <a:rPr lang="zh-CN" altLang="en-US" sz="2800" dirty="0">
                <a:latin typeface="+mn-lt"/>
              </a:rPr>
              <a:t>和</a:t>
            </a:r>
            <a:r>
              <a:rPr lang="zh-CN" altLang="en-US" sz="2800" dirty="0">
                <a:solidFill>
                  <a:srgbClr val="FF0000"/>
                </a:solidFill>
                <a:latin typeface="+mn-lt"/>
              </a:rPr>
              <a:t>加密密钥</a:t>
            </a:r>
            <a:r>
              <a:rPr lang="en-US" altLang="zh-CN" sz="2800" b="1" i="1" dirty="0">
                <a:solidFill>
                  <a:srgbClr val="FF0000"/>
                </a:solidFill>
                <a:latin typeface="Euclid" panose="02020503060505020303" pitchFamily="18" charset="0"/>
              </a:rPr>
              <a:t>k</a:t>
            </a:r>
            <a:r>
              <a:rPr lang="en-US" altLang="zh-CN" sz="2800" baseline="-25000" dirty="0">
                <a:solidFill>
                  <a:srgbClr val="FF0000"/>
                </a:solidFill>
                <a:latin typeface="+mn-lt"/>
              </a:rPr>
              <a:t>1</a:t>
            </a:r>
            <a:r>
              <a:rPr lang="zh-CN" altLang="en-US" sz="2800" dirty="0">
                <a:latin typeface="+mn-lt"/>
              </a:rPr>
              <a:t>时</a:t>
            </a:r>
            <a:r>
              <a:rPr lang="en-US" altLang="zh-CN" sz="2800" dirty="0">
                <a:latin typeface="+mn-lt"/>
              </a:rPr>
              <a:t>, </a:t>
            </a:r>
            <a:r>
              <a:rPr lang="zh-CN" altLang="en-US" sz="2800" dirty="0">
                <a:latin typeface="+mn-lt"/>
              </a:rPr>
              <a:t>计算 </a:t>
            </a:r>
            <a:r>
              <a:rPr lang="en-US" altLang="zh-CN" sz="2800" b="1" i="1" dirty="0">
                <a:solidFill>
                  <a:srgbClr val="FF0000"/>
                </a:solidFill>
                <a:latin typeface="Euclid" panose="02020503060505020303" pitchFamily="18" charset="0"/>
              </a:rPr>
              <a:t>c</a:t>
            </a:r>
            <a:r>
              <a:rPr lang="en-US" altLang="zh-CN" sz="2800" b="1" dirty="0">
                <a:solidFill>
                  <a:srgbClr val="FF0000"/>
                </a:solidFill>
                <a:latin typeface="Euclid" panose="02020503060505020303" pitchFamily="18" charset="0"/>
              </a:rPr>
              <a:t> = </a:t>
            </a:r>
            <a:r>
              <a:rPr lang="en-US" altLang="zh-CN" sz="2800" b="1" i="1" dirty="0">
                <a:solidFill>
                  <a:srgbClr val="FF0000"/>
                </a:solidFill>
                <a:latin typeface="Euclid" panose="02020503060505020303" pitchFamily="18" charset="0"/>
              </a:rPr>
              <a:t>E</a:t>
            </a:r>
            <a:r>
              <a:rPr lang="en-US" altLang="zh-CN" sz="2800" b="1" i="1" baseline="-25000" dirty="0">
                <a:solidFill>
                  <a:srgbClr val="FF0000"/>
                </a:solidFill>
                <a:latin typeface="Euclid" panose="02020503060505020303" pitchFamily="18" charset="0"/>
              </a:rPr>
              <a:t>k</a:t>
            </a:r>
            <a:r>
              <a:rPr lang="en-US" altLang="zh-CN" sz="2800" b="1" baseline="-44000" dirty="0">
                <a:solidFill>
                  <a:srgbClr val="FF0000"/>
                </a:solidFill>
                <a:latin typeface="Euclid" panose="02020503060505020303" pitchFamily="18" charset="0"/>
              </a:rPr>
              <a:t>1</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m</a:t>
            </a:r>
            <a:r>
              <a:rPr lang="en-US" altLang="zh-CN" sz="2800" b="1" dirty="0">
                <a:solidFill>
                  <a:srgbClr val="FF0000"/>
                </a:solidFill>
                <a:latin typeface="Euclid" panose="02020503060505020303" pitchFamily="18" charset="0"/>
              </a:rPr>
              <a:t>) </a:t>
            </a:r>
            <a:r>
              <a:rPr lang="zh-CN" altLang="en-US" sz="2800" dirty="0">
                <a:latin typeface="+mn-lt"/>
              </a:rPr>
              <a:t>容易</a:t>
            </a:r>
            <a:r>
              <a:rPr lang="en-US" altLang="zh-CN" sz="2800" dirty="0">
                <a:latin typeface="+mn-lt"/>
              </a:rPr>
              <a:t>; </a:t>
            </a:r>
            <a:r>
              <a:rPr lang="zh-CN" altLang="en-US" sz="2800" dirty="0">
                <a:latin typeface="+mn-lt"/>
              </a:rPr>
              <a:t>在已知</a:t>
            </a:r>
            <a:r>
              <a:rPr lang="zh-CN" altLang="en-US" sz="2800" dirty="0">
                <a:solidFill>
                  <a:srgbClr val="FF0000"/>
                </a:solidFill>
                <a:latin typeface="+mn-lt"/>
              </a:rPr>
              <a:t>密文 </a:t>
            </a:r>
            <a:r>
              <a:rPr lang="en-US" altLang="zh-CN" sz="2800" b="1" i="1" dirty="0">
                <a:solidFill>
                  <a:srgbClr val="FF0000"/>
                </a:solidFill>
                <a:latin typeface="Euclid" panose="02020503060505020303" pitchFamily="18" charset="0"/>
              </a:rPr>
              <a:t>c</a:t>
            </a:r>
            <a:r>
              <a:rPr lang="en-US" altLang="zh-CN" sz="2800" dirty="0">
                <a:solidFill>
                  <a:srgbClr val="FF0000"/>
                </a:solidFill>
                <a:latin typeface="+mn-lt"/>
              </a:rPr>
              <a:t> </a:t>
            </a:r>
            <a:r>
              <a:rPr lang="zh-CN" altLang="en-US" sz="2800" dirty="0">
                <a:latin typeface="+mn-lt"/>
              </a:rPr>
              <a:t>和</a:t>
            </a:r>
            <a:r>
              <a:rPr lang="zh-CN" altLang="en-US" sz="2800" dirty="0">
                <a:solidFill>
                  <a:srgbClr val="FF0000"/>
                </a:solidFill>
                <a:latin typeface="+mn-lt"/>
              </a:rPr>
              <a:t>解密密钥 </a:t>
            </a:r>
            <a:r>
              <a:rPr lang="en-US" altLang="zh-CN" sz="2800" b="1" i="1" dirty="0">
                <a:solidFill>
                  <a:srgbClr val="FF0000"/>
                </a:solidFill>
                <a:latin typeface="Euclid" panose="02020503060505020303" pitchFamily="18" charset="0"/>
              </a:rPr>
              <a:t>k</a:t>
            </a:r>
            <a:r>
              <a:rPr lang="en-US" altLang="zh-CN" sz="2800" b="1" baseline="-25000" dirty="0">
                <a:solidFill>
                  <a:srgbClr val="FF0000"/>
                </a:solidFill>
                <a:latin typeface="Euclid" panose="02020503060505020303" pitchFamily="18" charset="0"/>
              </a:rPr>
              <a:t>2</a:t>
            </a:r>
            <a:r>
              <a:rPr lang="zh-CN" altLang="en-US" sz="2800" dirty="0">
                <a:solidFill>
                  <a:srgbClr val="FF0000"/>
                </a:solidFill>
                <a:latin typeface="+mn-lt"/>
              </a:rPr>
              <a:t> </a:t>
            </a:r>
            <a:r>
              <a:rPr lang="en-US" altLang="zh-CN" sz="2800" dirty="0">
                <a:solidFill>
                  <a:srgbClr val="FF0000"/>
                </a:solidFill>
                <a:latin typeface="+mn-lt"/>
              </a:rPr>
              <a:t>  </a:t>
            </a:r>
            <a:r>
              <a:rPr lang="zh-CN" altLang="en-US" sz="2800" dirty="0">
                <a:latin typeface="+mn-lt"/>
              </a:rPr>
              <a:t>时</a:t>
            </a:r>
            <a:r>
              <a:rPr lang="en-US" altLang="zh-CN" sz="2800" dirty="0">
                <a:latin typeface="+mn-lt"/>
              </a:rPr>
              <a:t>, </a:t>
            </a:r>
            <a:r>
              <a:rPr lang="zh-CN" altLang="en-US" sz="2800" dirty="0">
                <a:latin typeface="+mn-lt"/>
              </a:rPr>
              <a:t>计算  </a:t>
            </a:r>
            <a:r>
              <a:rPr lang="en-US" altLang="zh-CN" sz="2800" b="1" i="1" dirty="0">
                <a:solidFill>
                  <a:srgbClr val="FF0000"/>
                </a:solidFill>
                <a:latin typeface="Euclid" panose="02020503060505020303" pitchFamily="18" charset="0"/>
              </a:rPr>
              <a:t>m</a:t>
            </a:r>
            <a:r>
              <a:rPr lang="en-US" altLang="zh-CN" sz="2800" b="1" dirty="0">
                <a:solidFill>
                  <a:srgbClr val="FF0000"/>
                </a:solidFill>
                <a:latin typeface="Euclid" panose="02020503060505020303" pitchFamily="18" charset="0"/>
              </a:rPr>
              <a:t> = </a:t>
            </a:r>
            <a:r>
              <a:rPr lang="en-US" altLang="zh-CN" sz="2800" b="1" i="1" dirty="0">
                <a:solidFill>
                  <a:srgbClr val="FF0000"/>
                </a:solidFill>
                <a:latin typeface="Euclid" panose="02020503060505020303" pitchFamily="18" charset="0"/>
              </a:rPr>
              <a:t>D</a:t>
            </a:r>
            <a:r>
              <a:rPr lang="en-US" altLang="zh-CN" sz="2800" b="1" i="1" baseline="-25000" dirty="0">
                <a:solidFill>
                  <a:srgbClr val="FF0000"/>
                </a:solidFill>
                <a:latin typeface="Euclid" panose="02020503060505020303" pitchFamily="18" charset="0"/>
              </a:rPr>
              <a:t>k</a:t>
            </a:r>
            <a:r>
              <a:rPr lang="en-US" altLang="zh-CN" sz="2800" b="1" baseline="-44000" dirty="0">
                <a:solidFill>
                  <a:srgbClr val="FF0000"/>
                </a:solidFill>
                <a:latin typeface="Euclid" panose="02020503060505020303" pitchFamily="18" charset="0"/>
              </a:rPr>
              <a:t>2</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c</a:t>
            </a:r>
            <a:r>
              <a:rPr lang="en-US" altLang="zh-CN" sz="2800" b="1" dirty="0">
                <a:solidFill>
                  <a:srgbClr val="FF0000"/>
                </a:solidFill>
                <a:latin typeface="Euclid" panose="02020503060505020303" pitchFamily="18" charset="0"/>
              </a:rPr>
              <a:t>)</a:t>
            </a:r>
            <a:r>
              <a:rPr lang="zh-CN" altLang="en-US" sz="2800" b="1" dirty="0">
                <a:solidFill>
                  <a:srgbClr val="FF0000"/>
                </a:solidFill>
                <a:latin typeface="Euclid" panose="02020503060505020303" pitchFamily="18" charset="0"/>
              </a:rPr>
              <a:t>  </a:t>
            </a:r>
            <a:r>
              <a:rPr lang="zh-CN" altLang="en-US" sz="2800" dirty="0">
                <a:latin typeface="+mn-lt"/>
              </a:rPr>
              <a:t>容易</a:t>
            </a:r>
            <a:r>
              <a:rPr lang="en-US" altLang="zh-CN" sz="2800" dirty="0">
                <a:latin typeface="+mn-lt"/>
              </a:rPr>
              <a:t>;  </a:t>
            </a:r>
          </a:p>
          <a:p>
            <a:pPr marL="687600" indent="-230400" algn="just">
              <a:lnSpc>
                <a:spcPct val="125000"/>
              </a:lnSpc>
              <a:spcBef>
                <a:spcPct val="0"/>
              </a:spcBef>
              <a:buSzPct val="70000"/>
              <a:buFont typeface="Times New Roman" panose="02020603050405020304" pitchFamily="18" charset="0"/>
              <a:buChar char="─"/>
              <a:defRPr/>
            </a:pPr>
            <a:r>
              <a:rPr lang="zh-CN" altLang="en-US" sz="2800" dirty="0">
                <a:latin typeface="+mn-lt"/>
              </a:rPr>
              <a:t>在不知</a:t>
            </a:r>
            <a:r>
              <a:rPr lang="zh-CN" altLang="en-US" sz="2800" dirty="0">
                <a:solidFill>
                  <a:srgbClr val="FF0000"/>
                </a:solidFill>
                <a:latin typeface="+mn-lt"/>
              </a:rPr>
              <a:t>解密密钥 </a:t>
            </a:r>
            <a:r>
              <a:rPr lang="en-US" altLang="zh-CN" sz="2800" b="1" i="1" dirty="0">
                <a:solidFill>
                  <a:srgbClr val="FF0000"/>
                </a:solidFill>
                <a:latin typeface="Euclid" panose="02020503060505020303" pitchFamily="18" charset="0"/>
              </a:rPr>
              <a:t>k</a:t>
            </a:r>
            <a:r>
              <a:rPr lang="en-US" altLang="zh-CN" sz="2800" b="1" baseline="-25000" dirty="0">
                <a:solidFill>
                  <a:srgbClr val="FF0000"/>
                </a:solidFill>
                <a:latin typeface="Euclid" panose="02020503060505020303" pitchFamily="18" charset="0"/>
              </a:rPr>
              <a:t>2</a:t>
            </a:r>
            <a:r>
              <a:rPr lang="zh-CN" altLang="en-US" sz="2800" dirty="0">
                <a:solidFill>
                  <a:srgbClr val="FF0000"/>
                </a:solidFill>
                <a:latin typeface="+mn-lt"/>
              </a:rPr>
              <a:t> </a:t>
            </a:r>
            <a:r>
              <a:rPr lang="zh-CN" altLang="en-US" sz="2800" dirty="0">
                <a:latin typeface="+mn-lt"/>
              </a:rPr>
              <a:t>时</a:t>
            </a:r>
            <a:r>
              <a:rPr lang="en-US" altLang="zh-CN" sz="2800" dirty="0">
                <a:latin typeface="+mn-lt"/>
              </a:rPr>
              <a:t>, </a:t>
            </a:r>
            <a:r>
              <a:rPr lang="zh-CN" altLang="en-US" sz="2800" dirty="0">
                <a:latin typeface="+mn-lt"/>
              </a:rPr>
              <a:t>不可能由</a:t>
            </a:r>
            <a:r>
              <a:rPr lang="zh-CN" altLang="en-US" sz="2800" dirty="0">
                <a:solidFill>
                  <a:srgbClr val="FF0000"/>
                </a:solidFill>
                <a:latin typeface="+mn-lt"/>
              </a:rPr>
              <a:t>密文</a:t>
            </a:r>
            <a:r>
              <a:rPr lang="en-US" altLang="zh-CN" sz="2800" dirty="0">
                <a:solidFill>
                  <a:srgbClr val="FF0000"/>
                </a:solidFill>
                <a:latin typeface="+mn-lt"/>
              </a:rPr>
              <a:t> </a:t>
            </a:r>
            <a:r>
              <a:rPr lang="en-US" altLang="zh-CN" sz="2800" b="1" i="1" dirty="0">
                <a:solidFill>
                  <a:srgbClr val="FF0000"/>
                </a:solidFill>
                <a:latin typeface="Euclid" panose="02020503060505020303" pitchFamily="18" charset="0"/>
              </a:rPr>
              <a:t>c</a:t>
            </a:r>
            <a:r>
              <a:rPr lang="en-US" altLang="zh-CN" sz="2800" dirty="0">
                <a:solidFill>
                  <a:srgbClr val="FF0000"/>
                </a:solidFill>
                <a:latin typeface="+mn-lt"/>
              </a:rPr>
              <a:t> </a:t>
            </a:r>
            <a:r>
              <a:rPr lang="zh-CN" altLang="en-US" sz="2800" dirty="0">
                <a:latin typeface="+mn-lt"/>
              </a:rPr>
              <a:t>恢复出</a:t>
            </a:r>
            <a:r>
              <a:rPr lang="zh-CN" altLang="en-US" sz="2800" dirty="0">
                <a:solidFill>
                  <a:srgbClr val="FF0000"/>
                </a:solidFill>
                <a:latin typeface="+mn-lt"/>
              </a:rPr>
              <a:t>明文 </a:t>
            </a:r>
            <a:r>
              <a:rPr lang="en-US" altLang="zh-CN" sz="2800" b="1" i="1" dirty="0">
                <a:solidFill>
                  <a:srgbClr val="FF0000"/>
                </a:solidFill>
                <a:latin typeface="Euclid" panose="02020503060505020303" pitchFamily="18" charset="0"/>
              </a:rPr>
              <a:t>m</a:t>
            </a:r>
            <a:r>
              <a:rPr lang="en-US" altLang="zh-CN" sz="2800" dirty="0">
                <a:latin typeface="+mn-lt"/>
              </a:rPr>
              <a:t> 。</a:t>
            </a:r>
            <a:endParaRPr lang="zh-CN" altLang="en-US" sz="2800" dirty="0">
              <a:latin typeface="+mn-lt"/>
            </a:endParaRPr>
          </a:p>
        </p:txBody>
      </p:sp>
      <p:sp>
        <p:nvSpPr>
          <p:cNvPr id="30723" name="标题 3">
            <a:extLst>
              <a:ext uri="{FF2B5EF4-FFF2-40B4-BE49-F238E27FC236}">
                <a16:creationId xmlns:a16="http://schemas.microsoft.com/office/drawing/2014/main" xmlns="" id="{0CD7378B-2C7C-4BB6-818C-F0476DF82F69}"/>
              </a:ext>
            </a:extLst>
          </p:cNvPr>
          <p:cNvSpPr>
            <a:spLocks noGrp="1"/>
          </p:cNvSpPr>
          <p:nvPr>
            <p:ph type="title"/>
          </p:nvPr>
        </p:nvSpPr>
        <p:spPr>
          <a:xfrm>
            <a:off x="1098550" y="365125"/>
            <a:ext cx="6778625" cy="668338"/>
          </a:xfrm>
        </p:spPr>
        <p:txBody>
          <a:bodyPr/>
          <a:lstStyle/>
          <a:p>
            <a:r>
              <a:rPr lang="zh-CN" altLang="en-US"/>
              <a:t>密码体制</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48757D1D-0E89-42B6-AC06-FB94B720E3A2}"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2">
            <a:extLst>
              <a:ext uri="{FF2B5EF4-FFF2-40B4-BE49-F238E27FC236}">
                <a16:creationId xmlns:a16="http://schemas.microsoft.com/office/drawing/2014/main" xmlns="" id="{CCD3A55F-2852-4755-BB02-5F92B3FEA679}"/>
              </a:ext>
            </a:extLst>
          </p:cNvPr>
          <p:cNvSpPr>
            <a:spLocks noGrp="1"/>
          </p:cNvSpPr>
          <p:nvPr>
            <p:ph type="title"/>
          </p:nvPr>
        </p:nvSpPr>
        <p:spPr>
          <a:xfrm>
            <a:off x="1098550" y="365125"/>
            <a:ext cx="6778625" cy="668338"/>
          </a:xfrm>
        </p:spPr>
        <p:txBody>
          <a:bodyPr/>
          <a:lstStyle/>
          <a:p>
            <a:r>
              <a:rPr lang="zh-CN" altLang="en-US"/>
              <a:t>密码通信系统模型</a:t>
            </a:r>
          </a:p>
        </p:txBody>
      </p:sp>
      <p:grpSp>
        <p:nvGrpSpPr>
          <p:cNvPr id="32771" name="Group 11">
            <a:extLst>
              <a:ext uri="{FF2B5EF4-FFF2-40B4-BE49-F238E27FC236}">
                <a16:creationId xmlns:a16="http://schemas.microsoft.com/office/drawing/2014/main" xmlns="" id="{26AD548F-D405-4042-B274-2A17301D582D}"/>
              </a:ext>
            </a:extLst>
          </p:cNvPr>
          <p:cNvGrpSpPr>
            <a:grpSpLocks/>
          </p:cNvGrpSpPr>
          <p:nvPr/>
        </p:nvGrpSpPr>
        <p:grpSpPr bwMode="auto">
          <a:xfrm>
            <a:off x="381000" y="1420813"/>
            <a:ext cx="8358188" cy="4522787"/>
            <a:chOff x="198" y="1369"/>
            <a:chExt cx="5154" cy="2707"/>
          </a:xfrm>
        </p:grpSpPr>
        <p:graphicFrame>
          <p:nvGraphicFramePr>
            <p:cNvPr id="32775" name="Object 8">
              <a:extLst>
                <a:ext uri="{FF2B5EF4-FFF2-40B4-BE49-F238E27FC236}">
                  <a16:creationId xmlns:a16="http://schemas.microsoft.com/office/drawing/2014/main" xmlns="" id="{D3B687ED-50A1-426B-B5FF-5D2D53553695}"/>
                </a:ext>
              </a:extLst>
            </p:cNvPr>
            <p:cNvGraphicFramePr>
              <a:graphicFrameLocks noChangeAspect="1"/>
            </p:cNvGraphicFramePr>
            <p:nvPr/>
          </p:nvGraphicFramePr>
          <p:xfrm>
            <a:off x="198" y="1369"/>
            <a:ext cx="5154" cy="2707"/>
          </p:xfrm>
          <a:graphic>
            <a:graphicData uri="http://schemas.openxmlformats.org/presentationml/2006/ole">
              <mc:AlternateContent xmlns:mc="http://schemas.openxmlformats.org/markup-compatibility/2006">
                <mc:Choice xmlns:v="urn:schemas-microsoft-com:vml" Requires="v">
                  <p:oleObj spid="_x0000_s32820" name="Visio" r:id="rId3" imgW="5421692" imgH="2395964" progId="Visio.Drawing.11">
                    <p:embed/>
                  </p:oleObj>
                </mc:Choice>
                <mc:Fallback>
                  <p:oleObj name="Visio" r:id="rId3" imgW="5421692" imgH="2395964"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 y="1369"/>
                          <a:ext cx="5154" cy="2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6" name="Text Box 10">
              <a:extLst>
                <a:ext uri="{FF2B5EF4-FFF2-40B4-BE49-F238E27FC236}">
                  <a16:creationId xmlns:a16="http://schemas.microsoft.com/office/drawing/2014/main" xmlns="" id="{EC07BE18-D001-4E7B-AEF2-426B87627CE6}"/>
                </a:ext>
              </a:extLst>
            </p:cNvPr>
            <p:cNvSpPr txBox="1">
              <a:spLocks noChangeArrowheads="1"/>
            </p:cNvSpPr>
            <p:nvPr/>
          </p:nvSpPr>
          <p:spPr bwMode="auto">
            <a:xfrm>
              <a:off x="2496" y="2352"/>
              <a:ext cx="62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eaLnBrk="1" hangingPunct="1">
                <a:lnSpc>
                  <a:spcPct val="100000"/>
                </a:lnSpc>
                <a:spcBef>
                  <a:spcPct val="50000"/>
                </a:spcBef>
                <a:buFontTx/>
                <a:buNone/>
              </a:pPr>
              <a:r>
                <a:rPr lang="zh-CN" altLang="en-US" sz="1400">
                  <a:solidFill>
                    <a:srgbClr val="FF0000"/>
                  </a:solidFill>
                  <a:ea typeface="宋体" panose="02010600030101010101" pitchFamily="2" charset="-122"/>
                </a:rPr>
                <a:t>公开信道</a:t>
              </a:r>
            </a:p>
          </p:txBody>
        </p:sp>
      </p:gr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CCED733C-B1B2-4E33-92B6-E00DA9F04BB0}" type="datetime1">
              <a:rPr lang="zh-CN" altLang="en-US" smtClean="0"/>
              <a:t>2023/3/7</a:t>
            </a:fld>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xmlns="" id="{FA3F4695-C2C0-4A29-AE42-9E312F10244F}"/>
              </a:ext>
            </a:extLst>
          </p:cNvPr>
          <p:cNvSpPr>
            <a:spLocks noGrp="1"/>
          </p:cNvSpPr>
          <p:nvPr>
            <p:ph type="title"/>
          </p:nvPr>
        </p:nvSpPr>
        <p:spPr>
          <a:xfrm>
            <a:off x="1098550" y="365125"/>
            <a:ext cx="6778625" cy="668338"/>
          </a:xfrm>
        </p:spPr>
        <p:txBody>
          <a:bodyPr/>
          <a:lstStyle/>
          <a:p>
            <a:r>
              <a:rPr lang="zh-CN" altLang="en-US"/>
              <a:t>密码分析学</a:t>
            </a:r>
          </a:p>
        </p:txBody>
      </p:sp>
      <p:sp>
        <p:nvSpPr>
          <p:cNvPr id="35843" name="内容占位符 2">
            <a:extLst>
              <a:ext uri="{FF2B5EF4-FFF2-40B4-BE49-F238E27FC236}">
                <a16:creationId xmlns:a16="http://schemas.microsoft.com/office/drawing/2014/main" xmlns="" id="{FF029E88-58B1-4B4D-872F-51CAA37032A7}"/>
              </a:ext>
            </a:extLst>
          </p:cNvPr>
          <p:cNvSpPr>
            <a:spLocks noGrp="1"/>
          </p:cNvSpPr>
          <p:nvPr>
            <p:ph idx="1"/>
          </p:nvPr>
        </p:nvSpPr>
        <p:spPr>
          <a:xfrm>
            <a:off x="617538" y="1033463"/>
            <a:ext cx="7886700" cy="5062537"/>
          </a:xfrm>
        </p:spPr>
        <p:txBody>
          <a:bodyPr/>
          <a:lstStyle/>
          <a:p>
            <a:pPr algn="just">
              <a:lnSpc>
                <a:spcPct val="120000"/>
              </a:lnSpc>
              <a:spcBef>
                <a:spcPct val="0"/>
              </a:spcBef>
              <a:buFont typeface="Wingdings" panose="05000000000000000000" pitchFamily="2" charset="2"/>
              <a:buChar char="Ø"/>
            </a:pPr>
            <a:r>
              <a:rPr lang="en-US" altLang="zh-CN" sz="2800" dirty="0" err="1">
                <a:latin typeface="Times New Roman" panose="02020603050405020304" pitchFamily="18" charset="0"/>
              </a:rPr>
              <a:t>Kerckhoffs</a:t>
            </a:r>
            <a:r>
              <a:rPr lang="zh-CN" altLang="en-US" sz="2800" dirty="0">
                <a:latin typeface="Times New Roman" panose="02020603050405020304" pitchFamily="18" charset="0"/>
              </a:rPr>
              <a:t>假设</a:t>
            </a:r>
            <a:r>
              <a:rPr lang="en-US" altLang="zh-CN" sz="2800" dirty="0">
                <a:latin typeface="Times New Roman" panose="02020603050405020304" pitchFamily="18" charset="0"/>
              </a:rPr>
              <a:t>: </a:t>
            </a:r>
            <a:r>
              <a:rPr lang="zh-CN" altLang="en-US" sz="2800" dirty="0">
                <a:solidFill>
                  <a:srgbClr val="FF0000"/>
                </a:solidFill>
                <a:latin typeface="Times New Roman" panose="02020603050405020304" pitchFamily="18" charset="0"/>
              </a:rPr>
              <a:t>假定密码分析者和敌手知道所使用的密码系统。</a:t>
            </a:r>
            <a:r>
              <a:rPr lang="zh-CN" altLang="en-US" sz="2800" dirty="0">
                <a:latin typeface="Times New Roman" panose="02020603050405020304" pitchFamily="18" charset="0"/>
              </a:rPr>
              <a:t>即密码体制的安全性仅依赖于对密钥的保密</a:t>
            </a:r>
            <a:r>
              <a:rPr lang="en-US" altLang="zh-CN" sz="2800" dirty="0">
                <a:latin typeface="Times New Roman" panose="02020603050405020304" pitchFamily="18" charset="0"/>
              </a:rPr>
              <a:t>, </a:t>
            </a:r>
            <a:r>
              <a:rPr lang="zh-CN" altLang="en-US" sz="2800" dirty="0">
                <a:latin typeface="Times New Roman" panose="02020603050405020304" pitchFamily="18" charset="0"/>
              </a:rPr>
              <a:t>而不应依赖于算法的保密。</a:t>
            </a:r>
            <a:endParaRPr lang="en-US" altLang="zh-CN" sz="2800" dirty="0">
              <a:latin typeface="Times New Roman" panose="02020603050405020304" pitchFamily="18" charset="0"/>
            </a:endParaRPr>
          </a:p>
          <a:p>
            <a:pPr algn="just">
              <a:lnSpc>
                <a:spcPct val="120000"/>
              </a:lnSpc>
              <a:spcBef>
                <a:spcPct val="0"/>
              </a:spcBef>
              <a:buFont typeface="Wingdings" panose="05000000000000000000" pitchFamily="2" charset="2"/>
              <a:buChar char="Ø"/>
            </a:pPr>
            <a:r>
              <a:rPr lang="zh-CN" altLang="en-US" sz="2800" dirty="0">
                <a:latin typeface="Times New Roman" panose="02020603050405020304" pitchFamily="18" charset="0"/>
              </a:rPr>
              <a:t>假设敌手知道</a:t>
            </a:r>
          </a:p>
          <a:p>
            <a:pPr lvl="1">
              <a:lnSpc>
                <a:spcPct val="110000"/>
              </a:lnSpc>
              <a:buFont typeface="Times New Roman" panose="02020603050405020304" pitchFamily="18" charset="0"/>
              <a:buChar char="‒"/>
            </a:pPr>
            <a:r>
              <a:rPr lang="zh-CN" altLang="en-US" sz="2400" dirty="0">
                <a:latin typeface="Times New Roman" panose="02020603050405020304" pitchFamily="18" charset="0"/>
              </a:rPr>
              <a:t>所使用的加密算法</a:t>
            </a:r>
            <a:r>
              <a:rPr lang="en-US" altLang="zh-CN" sz="2400" dirty="0">
                <a:latin typeface="Times New Roman" panose="02020603050405020304" pitchFamily="18" charset="0"/>
              </a:rPr>
              <a:t>;</a:t>
            </a:r>
            <a:endParaRPr lang="zh-CN" altLang="en-US" sz="2400" dirty="0">
              <a:latin typeface="Times New Roman" panose="02020603050405020304" pitchFamily="18" charset="0"/>
            </a:endParaRPr>
          </a:p>
          <a:p>
            <a:pPr lvl="1">
              <a:lnSpc>
                <a:spcPct val="110000"/>
              </a:lnSpc>
              <a:buFont typeface="Times New Roman" panose="02020603050405020304" pitchFamily="18" charset="0"/>
              <a:buChar char="‒"/>
            </a:pPr>
            <a:r>
              <a:rPr lang="zh-CN" altLang="en-US" sz="2400" dirty="0">
                <a:latin typeface="Times New Roman" panose="02020603050405020304" pitchFamily="18" charset="0"/>
              </a:rPr>
              <a:t>知道明文的概率分布规律</a:t>
            </a:r>
            <a:r>
              <a:rPr lang="en-US" altLang="zh-CN" sz="2400" dirty="0">
                <a:latin typeface="Times New Roman" panose="02020603050405020304" pitchFamily="18" charset="0"/>
              </a:rPr>
              <a:t>;</a:t>
            </a:r>
          </a:p>
          <a:p>
            <a:pPr lvl="1">
              <a:lnSpc>
                <a:spcPct val="110000"/>
              </a:lnSpc>
              <a:buFont typeface="Times New Roman" panose="02020603050405020304" pitchFamily="18" charset="0"/>
              <a:buChar char="‒"/>
            </a:pPr>
            <a:r>
              <a:rPr lang="zh-CN" altLang="en-US" sz="2400" dirty="0">
                <a:latin typeface="Times New Roman" panose="02020603050405020304" pitchFamily="18" charset="0"/>
              </a:rPr>
              <a:t>知道密钥的概率分布规律</a:t>
            </a:r>
            <a:r>
              <a:rPr lang="en-US" altLang="zh-CN" sz="2400" dirty="0">
                <a:latin typeface="Times New Roman" panose="02020603050405020304" pitchFamily="18" charset="0"/>
              </a:rPr>
              <a:t>;</a:t>
            </a:r>
          </a:p>
          <a:p>
            <a:pPr lvl="1">
              <a:lnSpc>
                <a:spcPct val="110000"/>
              </a:lnSpc>
              <a:buFont typeface="Times New Roman" panose="02020603050405020304" pitchFamily="18" charset="0"/>
              <a:buChar char="‒"/>
            </a:pPr>
            <a:r>
              <a:rPr lang="zh-CN" altLang="en-US" sz="2400" dirty="0">
                <a:latin typeface="Times New Roman" panose="02020603050405020304" pitchFamily="18" charset="0"/>
              </a:rPr>
              <a:t>知道所有可能的破译方法。</a:t>
            </a:r>
          </a:p>
          <a:p>
            <a:pPr lvl="1">
              <a:lnSpc>
                <a:spcPct val="110000"/>
              </a:lnSpc>
              <a:buFont typeface="Times New Roman" panose="02020603050405020304" pitchFamily="18" charset="0"/>
              <a:buChar char="‒"/>
            </a:pPr>
            <a:r>
              <a:rPr lang="zh-CN" altLang="en-US" sz="2400" dirty="0">
                <a:latin typeface="Times New Roman" panose="02020603050405020304" pitchFamily="18" charset="0"/>
              </a:rPr>
              <a:t>敌手能够拿到加密装置</a:t>
            </a:r>
            <a:r>
              <a:rPr lang="en-US" altLang="zh-CN" sz="2400" dirty="0">
                <a:latin typeface="Times New Roman" panose="02020603050405020304" pitchFamily="18" charset="0"/>
              </a:rPr>
              <a:t>, </a:t>
            </a:r>
            <a:r>
              <a:rPr lang="zh-CN" altLang="en-US" sz="2400" dirty="0">
                <a:latin typeface="Times New Roman" panose="02020603050405020304" pitchFamily="18" charset="0"/>
              </a:rPr>
              <a:t>可以对其进行能量消耗分析等等。</a:t>
            </a:r>
          </a:p>
          <a:p>
            <a:pPr marL="457200" lvl="2" indent="0" algn="just">
              <a:lnSpc>
                <a:spcPct val="100000"/>
              </a:lnSpc>
              <a:spcBef>
                <a:spcPct val="0"/>
              </a:spcBef>
            </a:pPr>
            <a:endParaRPr lang="en-US" altLang="zh-CN" sz="2800" b="0" dirty="0"/>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FDE1DB51-E5B6-4AC3-9A7D-9A7EC5EC85E0}"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xmlns="" id="{2D48E517-CEF6-42A9-830D-46F1C0053C4E}"/>
              </a:ext>
            </a:extLst>
          </p:cNvPr>
          <p:cNvSpPr>
            <a:spLocks noGrp="1"/>
          </p:cNvSpPr>
          <p:nvPr>
            <p:ph type="title"/>
          </p:nvPr>
        </p:nvSpPr>
        <p:spPr>
          <a:xfrm>
            <a:off x="1098550" y="365125"/>
            <a:ext cx="6778625" cy="668338"/>
          </a:xfrm>
        </p:spPr>
        <p:txBody>
          <a:bodyPr/>
          <a:lstStyle/>
          <a:p>
            <a:r>
              <a:rPr lang="zh-CN" altLang="en-US"/>
              <a:t>密码分析学</a:t>
            </a:r>
          </a:p>
        </p:txBody>
      </p:sp>
      <p:sp>
        <p:nvSpPr>
          <p:cNvPr id="3" name="内容占位符 2">
            <a:extLst>
              <a:ext uri="{FF2B5EF4-FFF2-40B4-BE49-F238E27FC236}">
                <a16:creationId xmlns:a16="http://schemas.microsoft.com/office/drawing/2014/main" xmlns="" id="{9C8C43AF-8266-4D88-A41A-E0BA5AB40830}"/>
              </a:ext>
            </a:extLst>
          </p:cNvPr>
          <p:cNvSpPr>
            <a:spLocks noGrp="1"/>
          </p:cNvSpPr>
          <p:nvPr>
            <p:ph idx="1"/>
          </p:nvPr>
        </p:nvSpPr>
        <p:spPr>
          <a:xfrm>
            <a:off x="617538" y="1465263"/>
            <a:ext cx="7886700" cy="4579937"/>
          </a:xfrm>
        </p:spPr>
        <p:txBody>
          <a:bodyPr/>
          <a:lstStyle/>
          <a:p>
            <a:pPr algn="just">
              <a:lnSpc>
                <a:spcPct val="120000"/>
              </a:lnSpc>
              <a:spcBef>
                <a:spcPct val="0"/>
              </a:spcBef>
              <a:buFont typeface="Wingdings" panose="05000000000000000000" pitchFamily="2" charset="2"/>
              <a:buChar char="Ø"/>
              <a:defRPr/>
            </a:pPr>
            <a:r>
              <a:rPr lang="zh-CN" altLang="en-US" sz="2800" dirty="0">
                <a:latin typeface="Times New Roman" panose="02020603050405020304" pitchFamily="18" charset="0"/>
              </a:rPr>
              <a:t>目标</a:t>
            </a:r>
            <a:endParaRPr lang="en-US" altLang="zh-CN" sz="2800" dirty="0">
              <a:latin typeface="Times New Roman" panose="02020603050405020304" pitchFamily="18" charset="0"/>
            </a:endParaRPr>
          </a:p>
          <a:p>
            <a:pPr lvl="1">
              <a:lnSpc>
                <a:spcPct val="110000"/>
              </a:lnSpc>
              <a:buClr>
                <a:schemeClr val="tx1"/>
              </a:buClr>
              <a:buSzPct val="100000"/>
              <a:buFont typeface="Times New Roman" panose="02020603050405020304" pitchFamily="18" charset="0"/>
              <a:buChar char="‒"/>
              <a:defRPr/>
            </a:pPr>
            <a:r>
              <a:rPr lang="zh-CN" altLang="en-US" sz="2800" dirty="0">
                <a:latin typeface="Times New Roman" panose="02020603050405020304" pitchFamily="18" charset="0"/>
              </a:rPr>
              <a:t>密文恢复</a:t>
            </a:r>
            <a:endParaRPr lang="en-US" altLang="zh-CN" sz="2800" dirty="0">
              <a:latin typeface="Times New Roman" panose="02020603050405020304" pitchFamily="18" charset="0"/>
            </a:endParaRPr>
          </a:p>
          <a:p>
            <a:pPr lvl="1">
              <a:lnSpc>
                <a:spcPct val="110000"/>
              </a:lnSpc>
              <a:buClr>
                <a:schemeClr val="tx1"/>
              </a:buClr>
              <a:buSzPct val="100000"/>
              <a:buFont typeface="Times New Roman" panose="02020603050405020304" pitchFamily="18" charset="0"/>
              <a:buChar char="‒"/>
              <a:defRPr/>
            </a:pPr>
            <a:r>
              <a:rPr lang="zh-CN" altLang="en-US" sz="2800" dirty="0">
                <a:latin typeface="Times New Roman" panose="02020603050405020304" pitchFamily="18" charset="0"/>
              </a:rPr>
              <a:t>密钥恢复</a:t>
            </a:r>
            <a:endParaRPr lang="en-US" altLang="zh-CN" sz="2800" dirty="0">
              <a:latin typeface="Times New Roman" panose="02020603050405020304" pitchFamily="18" charset="0"/>
            </a:endParaRPr>
          </a:p>
          <a:p>
            <a:pPr marL="0" lvl="1" indent="0" algn="just">
              <a:lnSpc>
                <a:spcPct val="120000"/>
              </a:lnSpc>
              <a:spcBef>
                <a:spcPct val="0"/>
              </a:spcBef>
              <a:buFont typeface="Arial" panose="020B0604020202020204" pitchFamily="34" charset="0"/>
              <a:buNone/>
              <a:defRPr/>
            </a:pPr>
            <a:r>
              <a:rPr lang="zh-CN" altLang="en-US" sz="2800" dirty="0">
                <a:solidFill>
                  <a:srgbClr val="FF0000"/>
                </a:solidFill>
                <a:latin typeface="Times New Roman" panose="02020603050405020304" pitchFamily="18" charset="0"/>
              </a:rPr>
              <a:t>可破译的</a:t>
            </a:r>
            <a:r>
              <a:rPr lang="en-US" altLang="zh-CN" sz="2800" dirty="0">
                <a:latin typeface="Times New Roman" panose="02020603050405020304" pitchFamily="18" charset="0"/>
              </a:rPr>
              <a:t>: </a:t>
            </a:r>
            <a:r>
              <a:rPr lang="zh-CN" altLang="en-US" sz="2800" dirty="0">
                <a:latin typeface="Times New Roman" panose="02020603050405020304" pitchFamily="18" charset="0"/>
              </a:rPr>
              <a:t>如果能够根据</a:t>
            </a:r>
            <a:r>
              <a:rPr lang="zh-CN" altLang="en-US" sz="2800" dirty="0">
                <a:solidFill>
                  <a:srgbClr val="0000FF"/>
                </a:solidFill>
                <a:latin typeface="Times New Roman" panose="02020603050405020304" pitchFamily="18" charset="0"/>
              </a:rPr>
              <a:t>密文</a:t>
            </a:r>
            <a:r>
              <a:rPr lang="zh-CN" altLang="en-US" sz="2800" dirty="0">
                <a:latin typeface="Times New Roman" panose="02020603050405020304" pitchFamily="18" charset="0"/>
              </a:rPr>
              <a:t>确定</a:t>
            </a:r>
            <a:r>
              <a:rPr lang="zh-CN" altLang="en-US" sz="2800" dirty="0">
                <a:solidFill>
                  <a:srgbClr val="0000FF"/>
                </a:solidFill>
                <a:latin typeface="Times New Roman" panose="02020603050405020304" pitchFamily="18" charset="0"/>
              </a:rPr>
              <a:t>明文或密钥</a:t>
            </a:r>
            <a:r>
              <a:rPr lang="en-US" altLang="zh-CN" sz="2800" dirty="0">
                <a:latin typeface="Times New Roman" panose="02020603050405020304" pitchFamily="18" charset="0"/>
              </a:rPr>
              <a:t>, </a:t>
            </a:r>
            <a:r>
              <a:rPr lang="zh-CN" altLang="en-US" sz="2800" dirty="0">
                <a:latin typeface="Times New Roman" panose="02020603050405020304" pitchFamily="18" charset="0"/>
              </a:rPr>
              <a:t>或根据</a:t>
            </a:r>
            <a:r>
              <a:rPr lang="zh-CN" altLang="en-US" sz="2800" dirty="0">
                <a:solidFill>
                  <a:srgbClr val="0000FF"/>
                </a:solidFill>
                <a:latin typeface="Times New Roman" panose="02020603050405020304" pitchFamily="18" charset="0"/>
              </a:rPr>
              <a:t>明文及对应的密文</a:t>
            </a:r>
            <a:r>
              <a:rPr lang="zh-CN" altLang="en-US" sz="2800" dirty="0">
                <a:latin typeface="Times New Roman" panose="02020603050405020304" pitchFamily="18" charset="0"/>
              </a:rPr>
              <a:t>确定</a:t>
            </a:r>
            <a:r>
              <a:rPr lang="zh-CN" altLang="en-US" sz="2800" dirty="0">
                <a:solidFill>
                  <a:srgbClr val="0000FF"/>
                </a:solidFill>
                <a:latin typeface="Times New Roman" panose="02020603050405020304" pitchFamily="18" charset="0"/>
              </a:rPr>
              <a:t>密钥</a:t>
            </a:r>
            <a:r>
              <a:rPr lang="en-US" altLang="zh-CN" sz="2800" dirty="0">
                <a:latin typeface="Times New Roman" panose="02020603050405020304" pitchFamily="18" charset="0"/>
              </a:rPr>
              <a:t>; </a:t>
            </a:r>
            <a:r>
              <a:rPr lang="zh-CN" altLang="en-US" sz="2800" dirty="0">
                <a:latin typeface="Times New Roman" panose="02020603050405020304" pitchFamily="18" charset="0"/>
              </a:rPr>
              <a:t>否则称为</a:t>
            </a:r>
            <a:r>
              <a:rPr lang="zh-CN" altLang="en-US" sz="2800" dirty="0">
                <a:solidFill>
                  <a:srgbClr val="FF0000"/>
                </a:solidFill>
                <a:latin typeface="Times New Roman" panose="02020603050405020304" pitchFamily="18" charset="0"/>
              </a:rPr>
              <a:t>不可破译的</a:t>
            </a:r>
            <a:r>
              <a:rPr lang="zh-CN" altLang="en-US" sz="2800" dirty="0">
                <a:latin typeface="Times New Roman" panose="02020603050405020304" pitchFamily="18" charset="0"/>
              </a:rPr>
              <a:t>。</a:t>
            </a:r>
          </a:p>
          <a:p>
            <a:pPr>
              <a:defRPr/>
            </a:pPr>
            <a:endParaRPr lang="zh-CN" altLang="en-US" dirty="0"/>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4AF70DCA-8C9E-4610-B5CB-AE0556C97238}"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xmlns="" id="{E08238B4-0EFF-4C1D-9945-6BE56477F7DF}"/>
              </a:ext>
            </a:extLst>
          </p:cNvPr>
          <p:cNvSpPr>
            <a:spLocks noGrp="1"/>
          </p:cNvSpPr>
          <p:nvPr>
            <p:ph type="title"/>
          </p:nvPr>
        </p:nvSpPr>
        <p:spPr>
          <a:xfrm>
            <a:off x="1098550" y="365125"/>
            <a:ext cx="6778625" cy="668338"/>
          </a:xfrm>
        </p:spPr>
        <p:txBody>
          <a:bodyPr/>
          <a:lstStyle/>
          <a:p>
            <a:r>
              <a:rPr lang="zh-CN" altLang="en-US"/>
              <a:t>密码体制的攻击方式</a:t>
            </a:r>
          </a:p>
        </p:txBody>
      </p:sp>
      <p:sp>
        <p:nvSpPr>
          <p:cNvPr id="3" name="内容占位符 2">
            <a:extLst>
              <a:ext uri="{FF2B5EF4-FFF2-40B4-BE49-F238E27FC236}">
                <a16:creationId xmlns:a16="http://schemas.microsoft.com/office/drawing/2014/main" xmlns="" id="{8B972214-1011-4F87-8706-9E3AF2EE1704}"/>
              </a:ext>
            </a:extLst>
          </p:cNvPr>
          <p:cNvSpPr>
            <a:spLocks noGrp="1"/>
          </p:cNvSpPr>
          <p:nvPr>
            <p:ph idx="1"/>
          </p:nvPr>
        </p:nvSpPr>
        <p:spPr>
          <a:xfrm>
            <a:off x="617538" y="1066800"/>
            <a:ext cx="7886700" cy="5181600"/>
          </a:xfrm>
        </p:spPr>
        <p:txBody>
          <a:bodyPr/>
          <a:lstStyle/>
          <a:p>
            <a:pPr algn="just">
              <a:lnSpc>
                <a:spcPct val="120000"/>
              </a:lnSpc>
              <a:spcBef>
                <a:spcPts val="0"/>
              </a:spcBef>
              <a:buFont typeface="Wingdings" panose="05000000000000000000" pitchFamily="2" charset="2"/>
              <a:buChar char="Ø"/>
              <a:defRPr/>
            </a:pPr>
            <a:r>
              <a:rPr lang="zh-CN" altLang="en-US" sz="2800" dirty="0">
                <a:latin typeface="Times New Roman" panose="02020603050405020304" pitchFamily="18" charset="0"/>
              </a:rPr>
              <a:t>密码分析者攻击密码体制的方法</a:t>
            </a:r>
            <a:r>
              <a:rPr lang="en-US" altLang="zh-CN" sz="2800" dirty="0">
                <a:latin typeface="Times New Roman" panose="02020603050405020304" pitchFamily="18" charset="0"/>
              </a:rPr>
              <a:t>: </a:t>
            </a:r>
            <a:endParaRPr lang="zh-CN" altLang="en-US" sz="2800" dirty="0">
              <a:latin typeface="Times New Roman" panose="02020603050405020304" pitchFamily="18" charset="0"/>
            </a:endParaRPr>
          </a:p>
          <a:p>
            <a:pPr lvl="1" algn="just"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FF0000"/>
                </a:solidFill>
                <a:latin typeface="Times New Roman" panose="02020603050405020304" pitchFamily="18" charset="0"/>
              </a:rPr>
              <a:t>穷举攻击</a:t>
            </a:r>
            <a:r>
              <a:rPr lang="en-US" altLang="zh-CN" sz="2800" dirty="0">
                <a:latin typeface="Times New Roman" panose="02020603050405020304" pitchFamily="18" charset="0"/>
              </a:rPr>
              <a:t>: </a:t>
            </a:r>
            <a:r>
              <a:rPr lang="zh-CN" altLang="en-US" sz="2800" dirty="0">
                <a:latin typeface="Times New Roman" panose="02020603050405020304" pitchFamily="18" charset="0"/>
              </a:rPr>
              <a:t>通过试遍所有的密钥来进行破译。</a:t>
            </a:r>
          </a:p>
          <a:p>
            <a:pPr marL="457200" lvl="1" indent="0" algn="just" eaLnBrk="1" hangingPunct="1">
              <a:lnSpc>
                <a:spcPct val="120000"/>
              </a:lnSpc>
              <a:spcBef>
                <a:spcPts val="0"/>
              </a:spcBef>
              <a:buSzPct val="70000"/>
              <a:buFont typeface="Arial" panose="020B0604020202020204" pitchFamily="34" charset="0"/>
              <a:buNone/>
              <a:defRPr/>
            </a:pPr>
            <a:r>
              <a:rPr lang="zh-CN" altLang="en-US" sz="2800" dirty="0">
                <a:solidFill>
                  <a:srgbClr val="FF0000"/>
                </a:solidFill>
                <a:latin typeface="Times New Roman" panose="02020603050405020304" pitchFamily="18" charset="0"/>
              </a:rPr>
              <a:t>   </a:t>
            </a:r>
            <a:r>
              <a:rPr lang="zh-CN" altLang="en-US" sz="2800" dirty="0">
                <a:solidFill>
                  <a:srgbClr val="0000FF"/>
                </a:solidFill>
                <a:latin typeface="Times New Roman" panose="02020603050405020304" pitchFamily="18" charset="0"/>
              </a:rPr>
              <a:t>对抗</a:t>
            </a:r>
            <a:r>
              <a:rPr lang="en-US" altLang="zh-CN" sz="2800" dirty="0">
                <a:latin typeface="Times New Roman" panose="02020603050405020304" pitchFamily="18" charset="0"/>
              </a:rPr>
              <a:t>: </a:t>
            </a:r>
            <a:r>
              <a:rPr lang="zh-CN" altLang="en-US" sz="2800" dirty="0">
                <a:latin typeface="Times New Roman" panose="02020603050405020304" pitchFamily="18" charset="0"/>
              </a:rPr>
              <a:t>可增大密钥的数量。</a:t>
            </a:r>
          </a:p>
          <a:p>
            <a:pPr lvl="1" algn="just"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FF0000"/>
                </a:solidFill>
                <a:latin typeface="Times New Roman" panose="02020603050405020304" pitchFamily="18" charset="0"/>
              </a:rPr>
              <a:t>统计分析攻击</a:t>
            </a:r>
            <a:r>
              <a:rPr lang="en-US" altLang="zh-CN" sz="2800" dirty="0">
                <a:latin typeface="Times New Roman" panose="02020603050405020304" pitchFamily="18" charset="0"/>
              </a:rPr>
              <a:t>: </a:t>
            </a:r>
            <a:r>
              <a:rPr lang="zh-CN" altLang="en-US" sz="2800" dirty="0">
                <a:latin typeface="Times New Roman" panose="02020603050405020304" pitchFamily="18" charset="0"/>
              </a:rPr>
              <a:t>通过分析密文和明文的统计规律来破译。</a:t>
            </a:r>
          </a:p>
          <a:p>
            <a:pPr marL="457200" lvl="1" indent="0" algn="just" eaLnBrk="1" hangingPunct="1">
              <a:lnSpc>
                <a:spcPct val="120000"/>
              </a:lnSpc>
              <a:spcBef>
                <a:spcPts val="0"/>
              </a:spcBef>
              <a:buFont typeface="Arial" panose="020B0604020202020204" pitchFamily="34" charset="0"/>
              <a:buNone/>
              <a:defRPr/>
            </a:pPr>
            <a:r>
              <a:rPr lang="en-US" altLang="zh-CN" sz="2800" dirty="0">
                <a:solidFill>
                  <a:srgbClr val="0000CC"/>
                </a:solidFill>
                <a:latin typeface="Times New Roman" panose="02020603050405020304" pitchFamily="18" charset="0"/>
              </a:rPr>
              <a:t>	 </a:t>
            </a:r>
            <a:r>
              <a:rPr lang="zh-CN" altLang="en-US" sz="2800" dirty="0">
                <a:solidFill>
                  <a:srgbClr val="0000FF"/>
                </a:solidFill>
                <a:latin typeface="Times New Roman" panose="02020603050405020304" pitchFamily="18" charset="0"/>
              </a:rPr>
              <a:t>对抗</a:t>
            </a:r>
            <a:r>
              <a:rPr lang="en-US" altLang="zh-CN" sz="2800" dirty="0">
                <a:latin typeface="Times New Roman" panose="02020603050405020304" pitchFamily="18" charset="0"/>
              </a:rPr>
              <a:t>:</a:t>
            </a:r>
            <a:r>
              <a:rPr lang="en-US" altLang="zh-CN" sz="2800" dirty="0">
                <a:solidFill>
                  <a:srgbClr val="0000CC"/>
                </a:solidFill>
                <a:latin typeface="Times New Roman" panose="02020603050405020304" pitchFamily="18" charset="0"/>
              </a:rPr>
              <a:t> </a:t>
            </a:r>
            <a:r>
              <a:rPr lang="zh-CN" altLang="en-US" sz="2800" dirty="0">
                <a:latin typeface="Times New Roman" panose="02020603050405020304" pitchFamily="18" charset="0"/>
              </a:rPr>
              <a:t>设法使明文和密文的统计规律不一样。</a:t>
            </a:r>
          </a:p>
          <a:p>
            <a:pPr lvl="1" algn="just"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FF0000"/>
                </a:solidFill>
                <a:latin typeface="Times New Roman" panose="02020603050405020304" pitchFamily="18" charset="0"/>
              </a:rPr>
              <a:t>解密变换攻击</a:t>
            </a:r>
            <a:r>
              <a:rPr lang="en-US" altLang="zh-CN" sz="2800" dirty="0">
                <a:latin typeface="Times New Roman" panose="02020603050405020304" pitchFamily="18" charset="0"/>
              </a:rPr>
              <a:t>: </a:t>
            </a:r>
            <a:r>
              <a:rPr lang="zh-CN" altLang="en-US" sz="2800" dirty="0">
                <a:latin typeface="Times New Roman" panose="02020603050405020304" pitchFamily="18" charset="0"/>
              </a:rPr>
              <a:t>针对加密变换的数学基础</a:t>
            </a:r>
            <a:r>
              <a:rPr lang="en-US" altLang="zh-CN" sz="2800" dirty="0">
                <a:latin typeface="Times New Roman" panose="02020603050405020304" pitchFamily="18" charset="0"/>
              </a:rPr>
              <a:t>, </a:t>
            </a:r>
            <a:r>
              <a:rPr lang="zh-CN" altLang="en-US" sz="2800" dirty="0">
                <a:latin typeface="Times New Roman" panose="02020603050405020304" pitchFamily="18" charset="0"/>
              </a:rPr>
              <a:t>通过数学求解设法找到解密变换。</a:t>
            </a:r>
          </a:p>
          <a:p>
            <a:pPr marL="457200" lvl="1" indent="0" algn="just" eaLnBrk="1" hangingPunct="1">
              <a:lnSpc>
                <a:spcPct val="120000"/>
              </a:lnSpc>
              <a:spcBef>
                <a:spcPts val="0"/>
              </a:spcBef>
              <a:buFont typeface="Arial" panose="020B0604020202020204" pitchFamily="34" charset="0"/>
              <a:buNone/>
              <a:defRPr/>
            </a:pPr>
            <a:r>
              <a:rPr lang="en-US" altLang="zh-CN" sz="2800" dirty="0">
                <a:solidFill>
                  <a:srgbClr val="0000CC"/>
                </a:solidFill>
                <a:latin typeface="Times New Roman" panose="02020603050405020304" pitchFamily="18" charset="0"/>
              </a:rPr>
              <a:t>  </a:t>
            </a:r>
            <a:r>
              <a:rPr lang="zh-CN" altLang="en-US" sz="2800" dirty="0">
                <a:solidFill>
                  <a:srgbClr val="0000FF"/>
                </a:solidFill>
                <a:latin typeface="Times New Roman" panose="02020603050405020304" pitchFamily="18" charset="0"/>
              </a:rPr>
              <a:t>对抗</a:t>
            </a:r>
            <a:r>
              <a:rPr lang="en-US" altLang="zh-CN" sz="2800" dirty="0">
                <a:latin typeface="Times New Roman" panose="02020603050405020304" pitchFamily="18" charset="0"/>
              </a:rPr>
              <a:t>:</a:t>
            </a:r>
            <a:r>
              <a:rPr lang="en-US" altLang="zh-CN" sz="2800" dirty="0">
                <a:solidFill>
                  <a:srgbClr val="0000CC"/>
                </a:solidFill>
                <a:latin typeface="Times New Roman" panose="02020603050405020304" pitchFamily="18" charset="0"/>
              </a:rPr>
              <a:t> </a:t>
            </a:r>
            <a:r>
              <a:rPr lang="zh-CN" altLang="en-US" sz="2800" dirty="0">
                <a:latin typeface="Times New Roman" panose="02020603050405020304" pitchFamily="18" charset="0"/>
              </a:rPr>
              <a:t>选用具有坚实的数学基础和足够复杂的</a:t>
            </a:r>
            <a:endParaRPr lang="en-US" altLang="zh-CN" sz="2800" dirty="0">
              <a:latin typeface="Times New Roman" panose="02020603050405020304" pitchFamily="18" charset="0"/>
            </a:endParaRPr>
          </a:p>
          <a:p>
            <a:pPr marL="457200" lvl="1" indent="0" algn="just" eaLnBrk="1" hangingPunct="1">
              <a:lnSpc>
                <a:spcPct val="120000"/>
              </a:lnSpc>
              <a:spcBef>
                <a:spcPts val="0"/>
              </a:spcBef>
              <a:buFont typeface="Arial" panose="020B0604020202020204" pitchFamily="34" charset="0"/>
              <a:buNone/>
              <a:defRPr/>
            </a:pPr>
            <a:r>
              <a:rPr lang="en-US" altLang="zh-CN" sz="2800" dirty="0">
                <a:latin typeface="Times New Roman" panose="02020603050405020304" pitchFamily="18" charset="0"/>
              </a:rPr>
              <a:t>  </a:t>
            </a:r>
            <a:r>
              <a:rPr lang="zh-CN" altLang="en-US" sz="2800" dirty="0">
                <a:latin typeface="Times New Roman" panose="02020603050405020304" pitchFamily="18" charset="0"/>
              </a:rPr>
              <a:t>加密算法。</a:t>
            </a:r>
          </a:p>
          <a:p>
            <a:pPr>
              <a:defRPr/>
            </a:pPr>
            <a:endParaRPr lang="zh-CN" altLang="en-US" dirty="0"/>
          </a:p>
        </p:txBody>
      </p:sp>
      <p:sp>
        <p:nvSpPr>
          <p:cNvPr id="6" name="页脚占位符 5"/>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8" name="日期占位符 7"/>
          <p:cNvSpPr>
            <a:spLocks noGrp="1"/>
          </p:cNvSpPr>
          <p:nvPr>
            <p:ph type="dt" sz="half" idx="10"/>
          </p:nvPr>
        </p:nvSpPr>
        <p:spPr/>
        <p:txBody>
          <a:bodyPr/>
          <a:lstStyle/>
          <a:p>
            <a:pPr>
              <a:defRPr/>
            </a:pPr>
            <a:fld id="{AD75B36E-C449-4F83-96CE-93F9C4E50016}" type="datetime1">
              <a:rPr lang="zh-CN" altLang="en-US" smtClean="0"/>
              <a:t>2023/3/7</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xmlns="" id="{95F36A8C-C03A-43C7-B20F-34E8111D9013}"/>
              </a:ext>
            </a:extLst>
          </p:cNvPr>
          <p:cNvSpPr>
            <a:spLocks noGrp="1"/>
          </p:cNvSpPr>
          <p:nvPr>
            <p:ph type="title"/>
          </p:nvPr>
        </p:nvSpPr>
        <p:spPr>
          <a:xfrm>
            <a:off x="1098550" y="365125"/>
            <a:ext cx="6778625" cy="668338"/>
          </a:xfrm>
        </p:spPr>
        <p:txBody>
          <a:bodyPr/>
          <a:lstStyle/>
          <a:p>
            <a:r>
              <a:rPr lang="zh-CN" altLang="en-US"/>
              <a:t>第二章 古典密码</a:t>
            </a:r>
          </a:p>
        </p:txBody>
      </p:sp>
      <p:sp>
        <p:nvSpPr>
          <p:cNvPr id="5" name="空心弧 4">
            <a:extLst>
              <a:ext uri="{FF2B5EF4-FFF2-40B4-BE49-F238E27FC236}">
                <a16:creationId xmlns:a16="http://schemas.microsoft.com/office/drawing/2014/main" xmlns="" id="{B25947CD-8996-45A7-A980-73334923AFA2}"/>
              </a:ext>
            </a:extLst>
          </p:cNvPr>
          <p:cNvSpPr/>
          <p:nvPr/>
        </p:nvSpPr>
        <p:spPr bwMode="auto">
          <a:xfrm>
            <a:off x="-2954338" y="793750"/>
            <a:ext cx="5472113" cy="5473700"/>
          </a:xfrm>
          <a:prstGeom prst="blockArc">
            <a:avLst>
              <a:gd name="adj1" fmla="val 18439391"/>
              <a:gd name="adj2" fmla="val 3251710"/>
              <a:gd name="adj3" fmla="val 0"/>
            </a:avLst>
          </a:prstGeom>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6" name="任意多边形 5">
            <a:extLst>
              <a:ext uri="{FF2B5EF4-FFF2-40B4-BE49-F238E27FC236}">
                <a16:creationId xmlns:a16="http://schemas.microsoft.com/office/drawing/2014/main" xmlns="" id="{0217144A-F5E0-4463-B584-530EB5F0AF00}"/>
              </a:ext>
            </a:extLst>
          </p:cNvPr>
          <p:cNvSpPr/>
          <p:nvPr/>
        </p:nvSpPr>
        <p:spPr bwMode="auto">
          <a:xfrm>
            <a:off x="2057400" y="1600200"/>
            <a:ext cx="5864225"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密码学研究内容、地位及作用</a:t>
            </a:r>
            <a:endParaRPr lang="zh-CN" altLang="en-US" sz="2800" dirty="0">
              <a:ea typeface="华文中宋" panose="02010600040101010101" pitchFamily="2" charset="-122"/>
            </a:endParaRPr>
          </a:p>
        </p:txBody>
      </p:sp>
      <p:sp>
        <p:nvSpPr>
          <p:cNvPr id="7" name="椭圆 6">
            <a:extLst>
              <a:ext uri="{FF2B5EF4-FFF2-40B4-BE49-F238E27FC236}">
                <a16:creationId xmlns:a16="http://schemas.microsoft.com/office/drawing/2014/main" xmlns="" id="{563CA049-E951-4599-AF73-766C7A10CADC}"/>
              </a:ext>
            </a:extLst>
          </p:cNvPr>
          <p:cNvSpPr/>
          <p:nvPr/>
        </p:nvSpPr>
        <p:spPr bwMode="auto">
          <a:xfrm>
            <a:off x="1549400" y="14986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任意多边形 7">
            <a:extLst>
              <a:ext uri="{FF2B5EF4-FFF2-40B4-BE49-F238E27FC236}">
                <a16:creationId xmlns:a16="http://schemas.microsoft.com/office/drawing/2014/main" xmlns="" id="{C4B4726A-C628-4F78-8104-459A38660381}"/>
              </a:ext>
            </a:extLst>
          </p:cNvPr>
          <p:cNvSpPr/>
          <p:nvPr/>
        </p:nvSpPr>
        <p:spPr bwMode="auto">
          <a:xfrm>
            <a:off x="2379663" y="3759200"/>
            <a:ext cx="5541962" cy="812800"/>
          </a:xfrm>
          <a:custGeom>
            <a:avLst/>
            <a:gdLst>
              <a:gd name="connsiteX0" fmla="*/ 0 w 5493347"/>
              <a:gd name="connsiteY0" fmla="*/ 0 h 812800"/>
              <a:gd name="connsiteX1" fmla="*/ 5493347 w 5493347"/>
              <a:gd name="connsiteY1" fmla="*/ 0 h 812800"/>
              <a:gd name="connsiteX2" fmla="*/ 5493347 w 5493347"/>
              <a:gd name="connsiteY2" fmla="*/ 812800 h 812800"/>
              <a:gd name="connsiteX3" fmla="*/ 0 w 5493347"/>
              <a:gd name="connsiteY3" fmla="*/ 812800 h 812800"/>
              <a:gd name="connsiteX4" fmla="*/ 0 w 5493347"/>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347" h="812800">
                <a:moveTo>
                  <a:pt x="0" y="0"/>
                </a:moveTo>
                <a:lnTo>
                  <a:pt x="5493347" y="0"/>
                </a:lnTo>
                <a:lnTo>
                  <a:pt x="5493347"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密码学的发展历程</a:t>
            </a:r>
            <a:endParaRPr lang="zh-CN" altLang="en-US" sz="2800" dirty="0">
              <a:ea typeface="华文中宋" panose="02010600040101010101" pitchFamily="2" charset="-122"/>
            </a:endParaRPr>
          </a:p>
        </p:txBody>
      </p:sp>
      <p:sp>
        <p:nvSpPr>
          <p:cNvPr id="9" name="椭圆 8">
            <a:extLst>
              <a:ext uri="{FF2B5EF4-FFF2-40B4-BE49-F238E27FC236}">
                <a16:creationId xmlns:a16="http://schemas.microsoft.com/office/drawing/2014/main" xmlns="" id="{72FC0FA8-B533-4F39-B02F-FCA586974446}"/>
              </a:ext>
            </a:extLst>
          </p:cNvPr>
          <p:cNvSpPr/>
          <p:nvPr/>
        </p:nvSpPr>
        <p:spPr bwMode="auto">
          <a:xfrm>
            <a:off x="1871663" y="36576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任意多边形 9">
            <a:extLst>
              <a:ext uri="{FF2B5EF4-FFF2-40B4-BE49-F238E27FC236}">
                <a16:creationId xmlns:a16="http://schemas.microsoft.com/office/drawing/2014/main" xmlns="" id="{418CBA80-AEFD-4BF4-8098-002732B0A775}"/>
              </a:ext>
            </a:extLst>
          </p:cNvPr>
          <p:cNvSpPr/>
          <p:nvPr/>
        </p:nvSpPr>
        <p:spPr bwMode="auto">
          <a:xfrm>
            <a:off x="2082800" y="4851400"/>
            <a:ext cx="5838825"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古典密码</a:t>
            </a:r>
            <a:endParaRPr lang="zh-CN" altLang="en-US" sz="2800" dirty="0">
              <a:ea typeface="华文中宋" panose="02010600040101010101" pitchFamily="2" charset="-122"/>
            </a:endParaRPr>
          </a:p>
        </p:txBody>
      </p:sp>
      <p:sp>
        <p:nvSpPr>
          <p:cNvPr id="11" name="椭圆 10">
            <a:extLst>
              <a:ext uri="{FF2B5EF4-FFF2-40B4-BE49-F238E27FC236}">
                <a16:creationId xmlns:a16="http://schemas.microsoft.com/office/drawing/2014/main" xmlns="" id="{87AE651B-5DF1-4CC9-B166-C2AF35BD5A1F}"/>
              </a:ext>
            </a:extLst>
          </p:cNvPr>
          <p:cNvSpPr/>
          <p:nvPr/>
        </p:nvSpPr>
        <p:spPr bwMode="auto">
          <a:xfrm>
            <a:off x="1576388" y="47498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a:extLst>
              <a:ext uri="{FF2B5EF4-FFF2-40B4-BE49-F238E27FC236}">
                <a16:creationId xmlns:a16="http://schemas.microsoft.com/office/drawing/2014/main" xmlns="" id="{B4B329D0-7362-40AC-AE51-B8B006C6FFBC}"/>
              </a:ext>
            </a:extLst>
          </p:cNvPr>
          <p:cNvSpPr/>
          <p:nvPr/>
        </p:nvSpPr>
        <p:spPr>
          <a:xfrm>
            <a:off x="2413000" y="2667000"/>
            <a:ext cx="5508625"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ea typeface="华文中宋" panose="02010600040101010101" pitchFamily="2" charset="-122"/>
              </a:rPr>
              <a:t>密码学基本概念</a:t>
            </a:r>
          </a:p>
        </p:txBody>
      </p:sp>
      <p:sp>
        <p:nvSpPr>
          <p:cNvPr id="16" name="椭圆 15">
            <a:extLst>
              <a:ext uri="{FF2B5EF4-FFF2-40B4-BE49-F238E27FC236}">
                <a16:creationId xmlns:a16="http://schemas.microsoft.com/office/drawing/2014/main" xmlns="" id="{D3F014F5-614A-43DA-81BA-26DB24869066}"/>
              </a:ext>
            </a:extLst>
          </p:cNvPr>
          <p:cNvSpPr/>
          <p:nvPr/>
        </p:nvSpPr>
        <p:spPr>
          <a:xfrm>
            <a:off x="1905000" y="25654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defRPr/>
            </a:pPr>
            <a:endParaRPr lang="zh-CN" altLang="en-US"/>
          </a:p>
        </p:txBody>
      </p:sp>
      <p:sp>
        <p:nvSpPr>
          <p:cNvPr id="4" name="页脚占位符 3"/>
          <p:cNvSpPr>
            <a:spLocks noGrp="1"/>
          </p:cNvSpPr>
          <p:nvPr>
            <p:ph type="ftr" sz="quarter" idx="12"/>
          </p:nvPr>
        </p:nvSpPr>
        <p:spPr/>
        <p:txBody>
          <a:bodyPr/>
          <a:lstStyle/>
          <a:p>
            <a:pPr algn="ctr">
              <a:defRPr/>
            </a:pPr>
            <a:r>
              <a:rPr lang="zh-CN" altLang="en-US" dirty="0" smtClean="0"/>
              <a:t>电子科技大学 汪小芬</a:t>
            </a:r>
            <a:endParaRPr lang="zh-CN" altLang="en-US" dirty="0"/>
          </a:p>
        </p:txBody>
      </p:sp>
      <p:sp>
        <p:nvSpPr>
          <p:cNvPr id="12" name="日期占位符 11"/>
          <p:cNvSpPr>
            <a:spLocks noGrp="1"/>
          </p:cNvSpPr>
          <p:nvPr>
            <p:ph type="dt" sz="half" idx="10"/>
          </p:nvPr>
        </p:nvSpPr>
        <p:spPr/>
        <p:txBody>
          <a:bodyPr/>
          <a:lstStyle/>
          <a:p>
            <a:pPr>
              <a:defRPr/>
            </a:pPr>
            <a:fld id="{D2432495-9B8A-40FB-9887-8BD095EED7F0}"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
                                        </p:tgtEl>
                                        <p:attrNameLst>
                                          <p:attrName>fillcolor</p:attrName>
                                        </p:attrNameLst>
                                      </p:cBhvr>
                                      <p:to>
                                        <a:schemeClr val="accent2"/>
                                      </p:to>
                                    </p:animClr>
                                    <p:set>
                                      <p:cBhvr>
                                        <p:cTn id="11" dur="2000" fill="hold"/>
                                        <p:tgtEl>
                                          <p:spTgt spid="6"/>
                                        </p:tgtEl>
                                        <p:attrNameLst>
                                          <p:attrName>fill.type</p:attrName>
                                        </p:attrNameLst>
                                      </p:cBhvr>
                                      <p:to>
                                        <p:strVal val="solid"/>
                                      </p:to>
                                    </p:set>
                                    <p:set>
                                      <p:cBhvr>
                                        <p:cTn id="12"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2ACE7B4-67C0-4D8C-B9D4-D641AE367428}"/>
              </a:ext>
            </a:extLst>
          </p:cNvPr>
          <p:cNvSpPr>
            <a:spLocks noGrp="1"/>
          </p:cNvSpPr>
          <p:nvPr>
            <p:ph type="title"/>
          </p:nvPr>
        </p:nvSpPr>
        <p:spPr>
          <a:xfrm>
            <a:off x="1098550" y="365125"/>
            <a:ext cx="6778625" cy="668338"/>
          </a:xfrm>
        </p:spPr>
        <p:txBody>
          <a:bodyPr/>
          <a:lstStyle/>
          <a:p>
            <a:pPr>
              <a:defRPr/>
            </a:pPr>
            <a:r>
              <a:rPr lang="zh-CN" altLang="en-US" dirty="0">
                <a:latin typeface="+mn-lt"/>
              </a:rPr>
              <a:t>密码体制的攻击方式 </a:t>
            </a:r>
            <a:r>
              <a:rPr lang="en-US" altLang="zh-CN" dirty="0">
                <a:latin typeface="+mn-lt"/>
              </a:rPr>
              <a:t>(</a:t>
            </a:r>
            <a:r>
              <a:rPr lang="zh-CN" altLang="en-US" dirty="0">
                <a:latin typeface="+mn-lt"/>
              </a:rPr>
              <a:t>续</a:t>
            </a:r>
            <a:r>
              <a:rPr lang="en-US" altLang="zh-CN" dirty="0">
                <a:latin typeface="+mn-lt"/>
              </a:rPr>
              <a:t>) </a:t>
            </a:r>
            <a:endParaRPr lang="zh-CN" altLang="en-US" dirty="0">
              <a:latin typeface="+mn-lt"/>
            </a:endParaRPr>
          </a:p>
        </p:txBody>
      </p:sp>
      <p:sp>
        <p:nvSpPr>
          <p:cNvPr id="30723" name="内容占位符 2">
            <a:extLst>
              <a:ext uri="{FF2B5EF4-FFF2-40B4-BE49-F238E27FC236}">
                <a16:creationId xmlns:a16="http://schemas.microsoft.com/office/drawing/2014/main" xmlns="" id="{85E358A4-FBA5-4EC1-9FC0-C4F2BC88ADDE}"/>
              </a:ext>
            </a:extLst>
          </p:cNvPr>
          <p:cNvSpPr>
            <a:spLocks noGrp="1"/>
          </p:cNvSpPr>
          <p:nvPr>
            <p:ph idx="1"/>
          </p:nvPr>
        </p:nvSpPr>
        <p:spPr>
          <a:xfrm>
            <a:off x="617538" y="1371600"/>
            <a:ext cx="7886700" cy="4673600"/>
          </a:xfrm>
        </p:spPr>
        <p:txBody>
          <a:bodyPr/>
          <a:lstStyle/>
          <a:p>
            <a:pPr algn="just" eaLnBrk="1" hangingPunct="1">
              <a:lnSpc>
                <a:spcPct val="100000"/>
              </a:lnSpc>
              <a:spcBef>
                <a:spcPct val="0"/>
              </a:spcBef>
              <a:buFont typeface="Wingdings" panose="05000000000000000000" pitchFamily="2" charset="2"/>
              <a:buChar char="Ø"/>
            </a:pPr>
            <a:r>
              <a:rPr lang="zh-CN" altLang="en-US" sz="2800" dirty="0">
                <a:latin typeface="Times New Roman" panose="02020603050405020304" pitchFamily="18" charset="0"/>
              </a:rPr>
              <a:t>密码分析者通常可以在下述情况下进行攻击</a:t>
            </a:r>
            <a:r>
              <a:rPr lang="en-US" altLang="zh-CN" sz="2800" dirty="0">
                <a:latin typeface="Times New Roman" panose="02020603050405020304" pitchFamily="18" charset="0"/>
              </a:rPr>
              <a:t> </a:t>
            </a:r>
            <a:endParaRPr lang="zh-CN" altLang="en-US" sz="2800" dirty="0">
              <a:latin typeface="Times New Roman" panose="02020603050405020304" pitchFamily="18" charset="0"/>
            </a:endParaRPr>
          </a:p>
          <a:p>
            <a:pPr lvl="1" algn="just" eaLnBrk="1" hangingPunct="1">
              <a:lnSpc>
                <a:spcPct val="100000"/>
              </a:lnSpc>
              <a:spcBef>
                <a:spcPts val="1200"/>
              </a:spcBef>
              <a:buSzPct val="70000"/>
              <a:buFont typeface="Times New Roman" panose="02020603050405020304" pitchFamily="18" charset="0"/>
              <a:buChar char="─"/>
            </a:pPr>
            <a:r>
              <a:rPr lang="zh-CN" altLang="en-US" sz="2800" dirty="0">
                <a:solidFill>
                  <a:srgbClr val="FF0000"/>
                </a:solidFill>
                <a:latin typeface="Times New Roman" panose="02020603050405020304" pitchFamily="18" charset="0"/>
              </a:rPr>
              <a:t>唯密文攻击 </a:t>
            </a:r>
            <a:r>
              <a:rPr lang="en-US" altLang="zh-CN" sz="2800"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Ciphertext Only Attack</a:t>
            </a:r>
            <a:r>
              <a:rPr lang="en-US" altLang="zh-CN" sz="2800" dirty="0">
                <a:latin typeface="Times New Roman" panose="02020603050405020304" pitchFamily="18" charset="0"/>
              </a:rPr>
              <a:t>)</a:t>
            </a:r>
            <a:r>
              <a:rPr lang="zh-CN" altLang="en-US" sz="2800" dirty="0">
                <a:latin typeface="Times New Roman" panose="02020603050405020304" pitchFamily="18" charset="0"/>
              </a:rPr>
              <a:t>。</a:t>
            </a:r>
            <a:endParaRPr lang="en-US" altLang="zh-CN" sz="2800" dirty="0">
              <a:latin typeface="Times New Roman" panose="02020603050405020304" pitchFamily="18" charset="0"/>
            </a:endParaRPr>
          </a:p>
          <a:p>
            <a:pPr lvl="1" algn="just" eaLnBrk="1" hangingPunct="1">
              <a:lnSpc>
                <a:spcPct val="100000"/>
              </a:lnSpc>
              <a:spcBef>
                <a:spcPts val="1200"/>
              </a:spcBef>
              <a:buSzPct val="70000"/>
              <a:buFont typeface="Times New Roman" panose="02020603050405020304" pitchFamily="18" charset="0"/>
              <a:buChar char="─"/>
            </a:pPr>
            <a:r>
              <a:rPr lang="zh-CN" altLang="en-US" sz="2800" dirty="0">
                <a:solidFill>
                  <a:srgbClr val="FF0000"/>
                </a:solidFill>
                <a:latin typeface="Times New Roman" panose="02020603050405020304" pitchFamily="18" charset="0"/>
              </a:rPr>
              <a:t>已知明文攻击</a:t>
            </a:r>
            <a:r>
              <a:rPr lang="en-US" altLang="zh-CN" sz="2800" dirty="0">
                <a:solidFill>
                  <a:srgbClr val="FF0000"/>
                </a:solidFill>
                <a:latin typeface="Times New Roman" panose="02020603050405020304" pitchFamily="18" charset="0"/>
              </a:rPr>
              <a:t> </a:t>
            </a:r>
            <a:r>
              <a:rPr lang="en-US" altLang="zh-CN" sz="2800"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Known Plaintext Attack</a:t>
            </a:r>
            <a:r>
              <a:rPr lang="en-US" altLang="zh-CN" sz="2800" dirty="0">
                <a:latin typeface="Times New Roman" panose="02020603050405020304" pitchFamily="18" charset="0"/>
              </a:rPr>
              <a:t>)</a:t>
            </a:r>
          </a:p>
          <a:p>
            <a:pPr lvl="1" algn="just" eaLnBrk="1" hangingPunct="1">
              <a:lnSpc>
                <a:spcPct val="100000"/>
              </a:lnSpc>
              <a:spcBef>
                <a:spcPts val="1200"/>
              </a:spcBef>
              <a:buSzPct val="70000"/>
              <a:buFont typeface="Times New Roman" panose="02020603050405020304" pitchFamily="18" charset="0"/>
              <a:buChar char="─"/>
            </a:pPr>
            <a:r>
              <a:rPr lang="zh-CN" altLang="en-US" sz="2800" dirty="0">
                <a:solidFill>
                  <a:srgbClr val="FF0000"/>
                </a:solidFill>
                <a:latin typeface="Times New Roman" panose="02020603050405020304" pitchFamily="18" charset="0"/>
              </a:rPr>
              <a:t>选择明文攻击 </a:t>
            </a:r>
            <a:r>
              <a:rPr lang="en-US" altLang="zh-CN" sz="2800"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Chosen Plaintext Attack</a:t>
            </a:r>
            <a:r>
              <a:rPr lang="en-US" altLang="zh-CN" sz="2800" dirty="0">
                <a:latin typeface="Times New Roman" panose="02020603050405020304" pitchFamily="18" charset="0"/>
              </a:rPr>
              <a:t>)</a:t>
            </a:r>
            <a:r>
              <a:rPr lang="en-US" altLang="zh-CN" sz="2800" dirty="0">
                <a:solidFill>
                  <a:srgbClr val="FF0000"/>
                </a:solidFill>
                <a:latin typeface="Times New Roman" panose="02020603050405020304" pitchFamily="18" charset="0"/>
              </a:rPr>
              <a:t> </a:t>
            </a:r>
            <a:endParaRPr lang="zh-CN" altLang="en-US" sz="2800" dirty="0">
              <a:latin typeface="Times New Roman" panose="02020603050405020304" pitchFamily="18" charset="0"/>
            </a:endParaRPr>
          </a:p>
          <a:p>
            <a:pPr lvl="1" algn="just" eaLnBrk="1" hangingPunct="1">
              <a:lnSpc>
                <a:spcPct val="100000"/>
              </a:lnSpc>
              <a:spcBef>
                <a:spcPts val="1200"/>
              </a:spcBef>
              <a:buSzPct val="70000"/>
              <a:buFont typeface="Times New Roman" panose="02020603050405020304" pitchFamily="18" charset="0"/>
              <a:buChar char="─"/>
            </a:pPr>
            <a:r>
              <a:rPr lang="zh-CN" altLang="en-US" sz="2800" dirty="0">
                <a:solidFill>
                  <a:srgbClr val="FF0000"/>
                </a:solidFill>
                <a:latin typeface="Times New Roman" panose="02020603050405020304" pitchFamily="18" charset="0"/>
              </a:rPr>
              <a:t>选择密文攻击  </a:t>
            </a:r>
            <a:r>
              <a:rPr lang="en-US" altLang="zh-CN" sz="2800"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Chosen Ciphertext Attack</a:t>
            </a:r>
            <a:r>
              <a:rPr lang="en-US" altLang="zh-CN" sz="2800" dirty="0">
                <a:latin typeface="Times New Roman" panose="02020603050405020304" pitchFamily="18" charset="0"/>
              </a:rPr>
              <a:t>)</a:t>
            </a:r>
            <a:endParaRPr lang="zh-CN" altLang="en-US" sz="2800" dirty="0">
              <a:latin typeface="Times New Roman" panose="02020603050405020304" pitchFamily="18" charset="0"/>
            </a:endParaRPr>
          </a:p>
          <a:p>
            <a:pPr algn="just" eaLnBrk="1" hangingPunct="1">
              <a:lnSpc>
                <a:spcPct val="100000"/>
              </a:lnSpc>
              <a:spcBef>
                <a:spcPts val="600"/>
              </a:spcBef>
              <a:buFont typeface="Wingdings" panose="05000000000000000000" pitchFamily="2" charset="2"/>
              <a:buChar char="Ø"/>
            </a:pPr>
            <a:r>
              <a:rPr lang="zh-CN" altLang="en-US" sz="2800" dirty="0">
                <a:solidFill>
                  <a:srgbClr val="FF0000"/>
                </a:solidFill>
                <a:latin typeface="Times New Roman" panose="02020603050405020304" pitchFamily="18" charset="0"/>
              </a:rPr>
              <a:t>唯密文攻击的强度最弱</a:t>
            </a:r>
            <a:r>
              <a:rPr lang="en-US" altLang="zh-CN" sz="2800" dirty="0">
                <a:solidFill>
                  <a:srgbClr val="FF0000"/>
                </a:solidFill>
                <a:latin typeface="Times New Roman" panose="02020603050405020304" pitchFamily="18" charset="0"/>
              </a:rPr>
              <a:t>, </a:t>
            </a:r>
            <a:r>
              <a:rPr lang="zh-CN" altLang="en-US" sz="2800" dirty="0">
                <a:solidFill>
                  <a:srgbClr val="FF0000"/>
                </a:solidFill>
                <a:latin typeface="Times New Roman" panose="02020603050405020304" pitchFamily="18" charset="0"/>
              </a:rPr>
              <a:t>攻击强度依此增加。</a:t>
            </a: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30D23F5B-37B3-4009-9F4F-775B653615DC}" type="datetime1">
              <a:rPr lang="zh-CN" altLang="en-US" smtClean="0"/>
              <a:t>2023/3/7</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584C716-9F06-4F1A-A7EC-07378C6000D6}"/>
              </a:ext>
            </a:extLst>
          </p:cNvPr>
          <p:cNvSpPr>
            <a:spLocks noGrp="1"/>
          </p:cNvSpPr>
          <p:nvPr>
            <p:ph type="title"/>
          </p:nvPr>
        </p:nvSpPr>
        <p:spPr>
          <a:xfrm>
            <a:off x="1098550" y="365125"/>
            <a:ext cx="6778625" cy="668338"/>
          </a:xfrm>
        </p:spPr>
        <p:txBody>
          <a:bodyPr/>
          <a:lstStyle/>
          <a:p>
            <a:pPr>
              <a:defRPr/>
            </a:pPr>
            <a:r>
              <a:rPr lang="zh-CN" altLang="en-US" dirty="0">
                <a:latin typeface="+mn-lt"/>
              </a:rPr>
              <a:t>密码体制的攻击方式 </a:t>
            </a:r>
            <a:r>
              <a:rPr lang="en-US" altLang="zh-CN" dirty="0">
                <a:latin typeface="+mn-lt"/>
              </a:rPr>
              <a:t>(</a:t>
            </a:r>
            <a:r>
              <a:rPr lang="zh-CN" altLang="en-US" dirty="0">
                <a:latin typeface="+mn-lt"/>
              </a:rPr>
              <a:t>续</a:t>
            </a:r>
            <a:r>
              <a:rPr lang="en-US" altLang="zh-CN" dirty="0">
                <a:latin typeface="+mn-lt"/>
              </a:rPr>
              <a:t>) </a:t>
            </a:r>
            <a:endParaRPr lang="zh-CN" altLang="en-US" dirty="0">
              <a:latin typeface="+mn-lt"/>
            </a:endParaRPr>
          </a:p>
        </p:txBody>
      </p:sp>
      <p:sp>
        <p:nvSpPr>
          <p:cNvPr id="3" name="内容占位符 2">
            <a:extLst>
              <a:ext uri="{FF2B5EF4-FFF2-40B4-BE49-F238E27FC236}">
                <a16:creationId xmlns:a16="http://schemas.microsoft.com/office/drawing/2014/main" xmlns="" id="{E460492B-6580-4067-A6AF-AEB51D5AEB2F}"/>
              </a:ext>
            </a:extLst>
          </p:cNvPr>
          <p:cNvSpPr>
            <a:spLocks noGrp="1"/>
          </p:cNvSpPr>
          <p:nvPr>
            <p:ph idx="1"/>
          </p:nvPr>
        </p:nvSpPr>
        <p:spPr>
          <a:xfrm>
            <a:off x="617538" y="1295400"/>
            <a:ext cx="7993062" cy="4749800"/>
          </a:xfrm>
        </p:spPr>
        <p:txBody>
          <a:bodyPr/>
          <a:lstStyle/>
          <a:p>
            <a:pPr marL="228600" lvl="1" algn="just" eaLnBrk="1" hangingPunct="1">
              <a:lnSpc>
                <a:spcPct val="100000"/>
              </a:lnSpc>
              <a:spcBef>
                <a:spcPct val="0"/>
              </a:spcBef>
              <a:buFont typeface="Wingdings" panose="05000000000000000000" pitchFamily="2" charset="2"/>
              <a:buChar char="Ø"/>
              <a:defRPr/>
            </a:pPr>
            <a:r>
              <a:rPr lang="zh-CN" altLang="en-US" sz="2800" dirty="0">
                <a:latin typeface="Times New Roman" panose="02020603050405020304" pitchFamily="18" charset="0"/>
              </a:rPr>
              <a:t>惟密文攻击</a:t>
            </a:r>
            <a:endParaRPr lang="en-US" altLang="zh-CN" sz="2800" dirty="0">
              <a:latin typeface="Times New Roman" panose="02020603050405020304" pitchFamily="18" charset="0"/>
            </a:endParaRPr>
          </a:p>
          <a:p>
            <a:pPr marL="687600" lvl="1" indent="-230400">
              <a:lnSpc>
                <a:spcPct val="120000"/>
              </a:lnSpc>
              <a:buFont typeface="Times New Roman" panose="02020603050405020304" pitchFamily="18" charset="0"/>
              <a:buChar char="‒"/>
              <a:defRPr/>
            </a:pPr>
            <a:r>
              <a:rPr lang="zh-CN" altLang="en-US" sz="2400" dirty="0">
                <a:latin typeface="Times New Roman" panose="02020603050405020304" pitchFamily="18" charset="0"/>
                <a:cs typeface="Times New Roman" panose="02020603050405020304" pitchFamily="18" charset="0"/>
              </a:rPr>
              <a:t>密码分析者仅知道一些密文。</a:t>
            </a:r>
            <a:endParaRPr lang="en-US" altLang="zh-CN" sz="2400" dirty="0">
              <a:latin typeface="Times New Roman" panose="02020603050405020304" pitchFamily="18" charset="0"/>
              <a:cs typeface="Times New Roman" panose="02020603050405020304" pitchFamily="18" charset="0"/>
            </a:endParaRPr>
          </a:p>
          <a:p>
            <a:pPr marL="687600" lvl="1" indent="-230400">
              <a:lnSpc>
                <a:spcPct val="120000"/>
              </a:lnSpc>
              <a:buFont typeface="Times New Roman" panose="02020603050405020304" pitchFamily="18" charset="0"/>
              <a:buChar char="‒"/>
              <a:defRPr/>
            </a:pPr>
            <a:r>
              <a:rPr lang="zh-CN" altLang="en-US" sz="2400" dirty="0">
                <a:latin typeface="Times New Roman" panose="02020603050405020304" pitchFamily="18" charset="0"/>
                <a:cs typeface="Times New Roman" panose="02020603050405020304" pitchFamily="18" charset="0"/>
              </a:rPr>
              <a:t>最困难</a:t>
            </a:r>
            <a:r>
              <a:rPr lang="en-US" altLang="zh-CN" sz="2400" dirty="0">
                <a:latin typeface="Times New Roman" panose="02020603050405020304" pitchFamily="18" charset="0"/>
                <a:cs typeface="Times New Roman" panose="02020603050405020304" pitchFamily="18" charset="0"/>
              </a:rPr>
              <a:t>, </a:t>
            </a:r>
            <a:r>
              <a:rPr lang="zh-CN" altLang="en-US" sz="2400" dirty="0">
                <a:solidFill>
                  <a:srgbClr val="0000FF"/>
                </a:solidFill>
                <a:latin typeface="Times New Roman" panose="02020603050405020304" pitchFamily="18" charset="0"/>
                <a:cs typeface="Times New Roman" panose="02020603050405020304" pitchFamily="18" charset="0"/>
              </a:rPr>
              <a:t>一般是穷尽搜索</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对截获密文用所有可能密钥去试。</a:t>
            </a:r>
          </a:p>
          <a:p>
            <a:pPr marL="687600" lvl="1" indent="-230400">
              <a:lnSpc>
                <a:spcPct val="120000"/>
              </a:lnSpc>
              <a:buFont typeface="Times New Roman" panose="02020603050405020304" pitchFamily="18" charset="0"/>
              <a:buChar char="‒"/>
              <a:defRPr/>
            </a:pPr>
            <a:r>
              <a:rPr lang="zh-CN" altLang="en-US" sz="2400" dirty="0">
                <a:latin typeface="Times New Roman" panose="02020603050405020304" pitchFamily="18" charset="0"/>
                <a:cs typeface="Times New Roman" panose="02020603050405020304" pitchFamily="18" charset="0"/>
              </a:rPr>
              <a:t>惟密文攻击敌手知道的信息量最少</a:t>
            </a:r>
            <a:r>
              <a:rPr lang="en-US" altLang="zh-CN" sz="2400" dirty="0">
                <a:latin typeface="Times New Roman" panose="02020603050405020304" pitchFamily="18" charset="0"/>
                <a:cs typeface="Times New Roman" panose="02020603050405020304" pitchFamily="18" charset="0"/>
              </a:rPr>
              <a:t>, </a:t>
            </a:r>
            <a:r>
              <a:rPr lang="zh-CN" altLang="en-US" sz="2400" dirty="0">
                <a:solidFill>
                  <a:srgbClr val="0000FF"/>
                </a:solidFill>
                <a:latin typeface="Times New Roman" panose="02020603050405020304" pitchFamily="18" charset="0"/>
                <a:cs typeface="Times New Roman" panose="02020603050405020304" pitchFamily="18" charset="0"/>
              </a:rPr>
              <a:t>最易抵抗</a:t>
            </a:r>
            <a:r>
              <a:rPr lang="zh-CN" altLang="en-US" sz="2400" dirty="0">
                <a:latin typeface="Times New Roman" panose="02020603050405020304" pitchFamily="18" charset="0"/>
                <a:cs typeface="Times New Roman" panose="02020603050405020304" pitchFamily="18" charset="0"/>
              </a:rPr>
              <a:t>。</a:t>
            </a:r>
            <a:endParaRPr lang="zh-CN" altLang="en-US" sz="2400" dirty="0">
              <a:solidFill>
                <a:srgbClr val="0000FF"/>
              </a:solidFill>
              <a:latin typeface="Times New Roman" panose="02020603050405020304" pitchFamily="18" charset="0"/>
              <a:cs typeface="Times New Roman" panose="02020603050405020304" pitchFamily="18" charset="0"/>
            </a:endParaRPr>
          </a:p>
          <a:p>
            <a:pPr marL="687600" lvl="1" indent="-230400">
              <a:lnSpc>
                <a:spcPct val="120000"/>
              </a:lnSpc>
              <a:buFont typeface="Times New Roman" panose="02020603050405020304" pitchFamily="18" charset="0"/>
              <a:buChar char="‒"/>
              <a:defRPr/>
            </a:pPr>
            <a:r>
              <a:rPr lang="zh-CN" altLang="en-US" sz="2400" dirty="0">
                <a:solidFill>
                  <a:srgbClr val="0000FF"/>
                </a:solidFill>
                <a:latin typeface="Times New Roman" panose="02020603050405020304" pitchFamily="18" charset="0"/>
                <a:cs typeface="Times New Roman" panose="02020603050405020304" pitchFamily="18" charset="0"/>
              </a:rPr>
              <a:t>只要有足够的计算时间和存储容量</a:t>
            </a:r>
            <a:r>
              <a:rPr lang="en-US" altLang="zh-CN" sz="2400" dirty="0">
                <a:solidFill>
                  <a:srgbClr val="0000FF"/>
                </a:solidFill>
                <a:latin typeface="Times New Roman" panose="02020603050405020304" pitchFamily="18" charset="0"/>
                <a:cs typeface="Times New Roman" panose="02020603050405020304" pitchFamily="18" charset="0"/>
              </a:rPr>
              <a:t>, </a:t>
            </a:r>
            <a:r>
              <a:rPr lang="zh-CN" altLang="en-US" sz="2400" dirty="0">
                <a:solidFill>
                  <a:srgbClr val="0000FF"/>
                </a:solidFill>
                <a:latin typeface="Times New Roman" panose="02020603050405020304" pitchFamily="18" charset="0"/>
                <a:cs typeface="Times New Roman" panose="02020603050405020304" pitchFamily="18" charset="0"/>
              </a:rPr>
              <a:t>原则上可成功</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但在实际上一种能保证安全要求的实用密码算法</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都会设计使得这一方法在实际上不可行。</a:t>
            </a:r>
          </a:p>
          <a:p>
            <a:pPr marL="687600" lvl="1" indent="-230400">
              <a:lnSpc>
                <a:spcPct val="120000"/>
              </a:lnSpc>
              <a:buFont typeface="Times New Roman" panose="02020603050405020304" pitchFamily="18" charset="0"/>
              <a:buChar char="‒"/>
              <a:defRPr/>
            </a:pPr>
            <a:r>
              <a:rPr lang="zh-CN" altLang="en-US" sz="2400" dirty="0">
                <a:latin typeface="Times New Roman" panose="02020603050405020304" pitchFamily="18" charset="0"/>
                <a:cs typeface="Times New Roman" panose="02020603050405020304" pitchFamily="18" charset="0"/>
              </a:rPr>
              <a:t>一般的敌手需要对密文进行统计测试分析</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为此需要知道被加密的明文类型</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英文文本</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图象等。</a:t>
            </a:r>
          </a:p>
          <a:p>
            <a:pPr>
              <a:defRPr/>
            </a:pPr>
            <a:endParaRPr lang="zh-CN" altLang="en-US" sz="2000" dirty="0">
              <a:latin typeface="Times New Roman" panose="02020603050405020304" pitchFamily="18" charset="0"/>
              <a:cs typeface="Times New Roman" panose="02020603050405020304" pitchFamily="18" charset="0"/>
            </a:endParaRPr>
          </a:p>
        </p:txBody>
      </p:sp>
      <p:sp>
        <p:nvSpPr>
          <p:cNvPr id="6" name="页脚占位符 5"/>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7" name="日期占位符 6"/>
          <p:cNvSpPr>
            <a:spLocks noGrp="1"/>
          </p:cNvSpPr>
          <p:nvPr>
            <p:ph type="dt" sz="half" idx="10"/>
          </p:nvPr>
        </p:nvSpPr>
        <p:spPr/>
        <p:txBody>
          <a:bodyPr/>
          <a:lstStyle/>
          <a:p>
            <a:pPr>
              <a:defRPr/>
            </a:pPr>
            <a:fld id="{38B8D458-30D4-4B50-9B7F-2C311E972841}"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33E2C1-C698-43D5-A229-90FAEA604983}"/>
              </a:ext>
            </a:extLst>
          </p:cNvPr>
          <p:cNvSpPr>
            <a:spLocks noGrp="1"/>
          </p:cNvSpPr>
          <p:nvPr>
            <p:ph type="title"/>
          </p:nvPr>
        </p:nvSpPr>
        <p:spPr>
          <a:xfrm>
            <a:off x="1098550" y="365125"/>
            <a:ext cx="6778625" cy="668338"/>
          </a:xfrm>
        </p:spPr>
        <p:txBody>
          <a:bodyPr/>
          <a:lstStyle/>
          <a:p>
            <a:pPr>
              <a:defRPr/>
            </a:pPr>
            <a:r>
              <a:rPr lang="zh-CN" altLang="en-US" dirty="0">
                <a:latin typeface="+mn-lt"/>
              </a:rPr>
              <a:t>密码体制的攻击方式 </a:t>
            </a:r>
            <a:r>
              <a:rPr lang="en-US" altLang="zh-CN" dirty="0">
                <a:latin typeface="+mn-lt"/>
              </a:rPr>
              <a:t>(</a:t>
            </a:r>
            <a:r>
              <a:rPr lang="zh-CN" altLang="en-US" dirty="0">
                <a:latin typeface="+mn-lt"/>
              </a:rPr>
              <a:t>续</a:t>
            </a:r>
            <a:r>
              <a:rPr lang="en-US" altLang="zh-CN" dirty="0">
                <a:latin typeface="+mn-lt"/>
              </a:rPr>
              <a:t>) </a:t>
            </a:r>
            <a:endParaRPr lang="zh-CN" altLang="en-US" dirty="0">
              <a:latin typeface="+mn-lt"/>
            </a:endParaRPr>
          </a:p>
        </p:txBody>
      </p:sp>
      <p:sp>
        <p:nvSpPr>
          <p:cNvPr id="3" name="内容占位符 2">
            <a:extLst>
              <a:ext uri="{FF2B5EF4-FFF2-40B4-BE49-F238E27FC236}">
                <a16:creationId xmlns:a16="http://schemas.microsoft.com/office/drawing/2014/main" xmlns="" id="{D2CFFE9A-F299-42D1-913C-CA1E47FF9768}"/>
              </a:ext>
            </a:extLst>
          </p:cNvPr>
          <p:cNvSpPr>
            <a:spLocks noGrp="1"/>
          </p:cNvSpPr>
          <p:nvPr>
            <p:ph idx="1"/>
          </p:nvPr>
        </p:nvSpPr>
        <p:spPr>
          <a:xfrm>
            <a:off x="617538" y="1465263"/>
            <a:ext cx="7886700" cy="4579937"/>
          </a:xfrm>
        </p:spPr>
        <p:txBody>
          <a:bodyPr/>
          <a:lstStyle/>
          <a:p>
            <a:pPr marL="228600" lvl="1" algn="just" eaLnBrk="1" hangingPunct="1">
              <a:lnSpc>
                <a:spcPct val="100000"/>
              </a:lnSpc>
              <a:spcBef>
                <a:spcPct val="0"/>
              </a:spcBef>
              <a:buFont typeface="Wingdings" panose="05000000000000000000" pitchFamily="2" charset="2"/>
              <a:buChar char="Ø"/>
              <a:defRPr/>
            </a:pPr>
            <a:r>
              <a:rPr lang="zh-CN" altLang="en-US" sz="3200" dirty="0">
                <a:latin typeface="Times New Roman" panose="02020603050405020304" pitchFamily="18" charset="0"/>
              </a:rPr>
              <a:t>已知明文攻击</a:t>
            </a:r>
            <a:endParaRPr lang="en-US" altLang="zh-CN" sz="3200" dirty="0">
              <a:latin typeface="Times New Roman" panose="02020603050405020304" pitchFamily="18" charset="0"/>
            </a:endParaRP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800" dirty="0">
                <a:latin typeface="Times New Roman" panose="02020603050405020304" pitchFamily="18" charset="0"/>
              </a:rPr>
              <a:t>密码分析者知道一些明文和相应的密文。</a:t>
            </a: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800" dirty="0">
                <a:latin typeface="Times New Roman" panose="02020603050405020304" pitchFamily="18" charset="0"/>
              </a:rPr>
              <a:t>在很多情况下</a:t>
            </a:r>
            <a:r>
              <a:rPr lang="en-US" altLang="zh-CN" sz="2800" dirty="0">
                <a:latin typeface="Times New Roman" panose="02020603050405020304" pitchFamily="18" charset="0"/>
              </a:rPr>
              <a:t>, </a:t>
            </a:r>
            <a:r>
              <a:rPr lang="zh-CN" altLang="en-US" sz="2800" dirty="0">
                <a:latin typeface="Times New Roman" panose="02020603050405020304" pitchFamily="18" charset="0"/>
              </a:rPr>
              <a:t>敌手可能有更多的信息</a:t>
            </a:r>
            <a:r>
              <a:rPr lang="en-US" altLang="zh-CN" sz="2800" dirty="0">
                <a:latin typeface="Times New Roman" panose="02020603050405020304" pitchFamily="18" charset="0"/>
              </a:rPr>
              <a:t>, </a:t>
            </a:r>
            <a:r>
              <a:rPr lang="zh-CN" altLang="en-US" sz="2800" dirty="0">
                <a:latin typeface="Times New Roman" panose="02020603050405020304" pitchFamily="18" charset="0"/>
              </a:rPr>
              <a:t>也许能够截获一个或多个</a:t>
            </a:r>
            <a:r>
              <a:rPr lang="zh-CN" altLang="en-US" sz="2800" dirty="0">
                <a:solidFill>
                  <a:srgbClr val="FF0000"/>
                </a:solidFill>
                <a:latin typeface="Times New Roman" panose="02020603050405020304" pitchFamily="18" charset="0"/>
              </a:rPr>
              <a:t>明文及其对应的密文</a:t>
            </a:r>
            <a:r>
              <a:rPr lang="en-US" altLang="zh-CN" sz="2800" dirty="0">
                <a:latin typeface="Times New Roman" panose="02020603050405020304" pitchFamily="18" charset="0"/>
              </a:rPr>
              <a:t>, </a:t>
            </a:r>
            <a:r>
              <a:rPr lang="zh-CN" altLang="en-US" sz="2800" dirty="0">
                <a:latin typeface="Times New Roman" panose="02020603050405020304" pitchFamily="18" charset="0"/>
              </a:rPr>
              <a:t>或消息中将出现某种明文格式</a:t>
            </a:r>
            <a:r>
              <a:rPr lang="en-US" altLang="zh-CN" sz="2800" dirty="0">
                <a:latin typeface="Times New Roman" panose="02020603050405020304" pitchFamily="18" charset="0"/>
              </a:rPr>
              <a:t>, </a:t>
            </a:r>
            <a:r>
              <a:rPr lang="zh-CN" altLang="en-US" sz="2800" dirty="0">
                <a:latin typeface="Times New Roman" panose="02020603050405020304" pitchFamily="18" charset="0"/>
              </a:rPr>
              <a:t>这时的攻击称为已知明文攻击</a:t>
            </a:r>
            <a:r>
              <a:rPr lang="en-US" altLang="zh-CN" sz="2800" dirty="0">
                <a:latin typeface="Times New Roman" panose="02020603050405020304" pitchFamily="18" charset="0"/>
              </a:rPr>
              <a:t>, </a:t>
            </a:r>
            <a:r>
              <a:rPr lang="zh-CN" altLang="en-US" sz="2800" dirty="0">
                <a:latin typeface="Times New Roman" panose="02020603050405020304" pitchFamily="18" charset="0"/>
              </a:rPr>
              <a:t>敌手也许能从已知的明文被变换成密文的方式得到密钥。</a:t>
            </a:r>
          </a:p>
          <a:p>
            <a:pPr>
              <a:defRPr/>
            </a:pPr>
            <a:endParaRPr lang="zh-CN" altLang="en-US" dirty="0"/>
          </a:p>
        </p:txBody>
      </p:sp>
      <p:sp>
        <p:nvSpPr>
          <p:cNvPr id="6" name="页脚占位符 5"/>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7" name="日期占位符 6"/>
          <p:cNvSpPr>
            <a:spLocks noGrp="1"/>
          </p:cNvSpPr>
          <p:nvPr>
            <p:ph type="dt" sz="half" idx="10"/>
          </p:nvPr>
        </p:nvSpPr>
        <p:spPr/>
        <p:txBody>
          <a:bodyPr/>
          <a:lstStyle/>
          <a:p>
            <a:pPr>
              <a:defRPr/>
            </a:pPr>
            <a:fld id="{17AF05E7-AB95-4C8E-96AC-61764243C0B5}"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9EF5B2E-40EA-4D08-AAC3-9B15DA8155EA}"/>
              </a:ext>
            </a:extLst>
          </p:cNvPr>
          <p:cNvSpPr>
            <a:spLocks noGrp="1"/>
          </p:cNvSpPr>
          <p:nvPr>
            <p:ph type="title"/>
          </p:nvPr>
        </p:nvSpPr>
        <p:spPr>
          <a:xfrm>
            <a:off x="1098550" y="365125"/>
            <a:ext cx="6778625" cy="668338"/>
          </a:xfrm>
        </p:spPr>
        <p:txBody>
          <a:bodyPr/>
          <a:lstStyle/>
          <a:p>
            <a:pPr>
              <a:defRPr/>
            </a:pPr>
            <a:r>
              <a:rPr lang="zh-CN" altLang="en-US" dirty="0">
                <a:latin typeface="+mn-lt"/>
              </a:rPr>
              <a:t>密码体制的攻击方式 </a:t>
            </a:r>
            <a:r>
              <a:rPr lang="en-US" altLang="zh-CN" dirty="0">
                <a:latin typeface="+mn-lt"/>
              </a:rPr>
              <a:t>(</a:t>
            </a:r>
            <a:r>
              <a:rPr lang="zh-CN" altLang="en-US" dirty="0">
                <a:latin typeface="+mn-lt"/>
              </a:rPr>
              <a:t>续</a:t>
            </a:r>
            <a:r>
              <a:rPr lang="en-US" altLang="zh-CN" dirty="0">
                <a:latin typeface="+mn-lt"/>
              </a:rPr>
              <a:t>) </a:t>
            </a:r>
            <a:endParaRPr lang="zh-CN" altLang="en-US" dirty="0">
              <a:latin typeface="+mn-lt"/>
            </a:endParaRPr>
          </a:p>
        </p:txBody>
      </p:sp>
      <p:sp>
        <p:nvSpPr>
          <p:cNvPr id="3" name="内容占位符 2">
            <a:extLst>
              <a:ext uri="{FF2B5EF4-FFF2-40B4-BE49-F238E27FC236}">
                <a16:creationId xmlns:a16="http://schemas.microsoft.com/office/drawing/2014/main" xmlns="" id="{19939148-EE9F-4A42-9D5F-2217A10929B3}"/>
              </a:ext>
            </a:extLst>
          </p:cNvPr>
          <p:cNvSpPr>
            <a:spLocks noGrp="1"/>
          </p:cNvSpPr>
          <p:nvPr>
            <p:ph idx="1"/>
          </p:nvPr>
        </p:nvSpPr>
        <p:spPr>
          <a:xfrm>
            <a:off x="617538" y="1465263"/>
            <a:ext cx="7764462" cy="4579937"/>
          </a:xfrm>
        </p:spPr>
        <p:txBody>
          <a:bodyPr/>
          <a:lstStyle/>
          <a:p>
            <a:pPr marL="228600" lvl="1" algn="just" eaLnBrk="1" hangingPunct="1">
              <a:lnSpc>
                <a:spcPct val="100000"/>
              </a:lnSpc>
              <a:spcBef>
                <a:spcPct val="0"/>
              </a:spcBef>
              <a:buFont typeface="Wingdings" panose="05000000000000000000" pitchFamily="2" charset="2"/>
              <a:buChar char="Ø"/>
              <a:defRPr/>
            </a:pPr>
            <a:r>
              <a:rPr lang="zh-CN" altLang="en-US" sz="3200" dirty="0">
                <a:latin typeface="Times New Roman" panose="02020603050405020304" pitchFamily="18" charset="0"/>
              </a:rPr>
              <a:t>选择明文攻击</a:t>
            </a:r>
            <a:endParaRPr lang="en-US" altLang="zh-CN" sz="3200" dirty="0">
              <a:latin typeface="Times New Roman" panose="02020603050405020304" pitchFamily="18" charset="0"/>
            </a:endParaRP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800" dirty="0">
                <a:latin typeface="Times New Roman" panose="02020603050405020304" pitchFamily="18" charset="0"/>
              </a:rPr>
              <a:t>密码分析者可以选择一些明文</a:t>
            </a:r>
            <a:r>
              <a:rPr lang="en-US" altLang="zh-CN" sz="2800" dirty="0">
                <a:latin typeface="Times New Roman" panose="02020603050405020304" pitchFamily="18" charset="0"/>
              </a:rPr>
              <a:t>, </a:t>
            </a:r>
            <a:r>
              <a:rPr lang="zh-CN" altLang="en-US" sz="2800" dirty="0">
                <a:latin typeface="Times New Roman" panose="02020603050405020304" pitchFamily="18" charset="0"/>
              </a:rPr>
              <a:t>并得到相应的密文。</a:t>
            </a:r>
            <a:endParaRPr lang="en-US" altLang="zh-CN" sz="2800" dirty="0">
              <a:latin typeface="Times New Roman" panose="02020603050405020304" pitchFamily="18" charset="0"/>
            </a:endParaRP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800" dirty="0">
                <a:latin typeface="Times New Roman" panose="02020603050405020304" pitchFamily="18" charset="0"/>
              </a:rPr>
              <a:t>如果攻击者能在加密系统中插入自己选择的明文消息</a:t>
            </a:r>
            <a:r>
              <a:rPr lang="en-US" altLang="zh-CN" sz="2800" dirty="0">
                <a:latin typeface="Times New Roman" panose="02020603050405020304" pitchFamily="18" charset="0"/>
              </a:rPr>
              <a:t>, </a:t>
            </a:r>
            <a:r>
              <a:rPr lang="zh-CN" altLang="en-US" sz="2800" dirty="0">
                <a:latin typeface="Times New Roman" panose="02020603050405020304" pitchFamily="18" charset="0"/>
              </a:rPr>
              <a:t>则通过该明文消息对应的密文有可能确定出密钥的结构。</a:t>
            </a:r>
            <a:endParaRPr lang="en-US" altLang="zh-CN" sz="2800" dirty="0">
              <a:latin typeface="Times New Roman" panose="02020603050405020304" pitchFamily="18" charset="0"/>
            </a:endParaRP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800" dirty="0">
                <a:latin typeface="Times New Roman" panose="02020603050405020304" pitchFamily="18" charset="0"/>
              </a:rPr>
              <a:t>明文可以是</a:t>
            </a:r>
            <a:r>
              <a:rPr lang="zh-CN" altLang="en-US" sz="2800" dirty="0">
                <a:solidFill>
                  <a:srgbClr val="FF0000"/>
                </a:solidFill>
                <a:latin typeface="Times New Roman" panose="02020603050405020304" pitchFamily="18" charset="0"/>
              </a:rPr>
              <a:t>精心选择</a:t>
            </a:r>
            <a:r>
              <a:rPr lang="zh-CN" altLang="en-US" sz="2800" dirty="0">
                <a:latin typeface="Times New Roman" panose="02020603050405020304" pitchFamily="18" charset="0"/>
              </a:rPr>
              <a:t>的。</a:t>
            </a:r>
          </a:p>
          <a:p>
            <a:pPr>
              <a:defRPr/>
            </a:pPr>
            <a:endParaRPr lang="zh-CN" altLang="en-US" dirty="0"/>
          </a:p>
        </p:txBody>
      </p:sp>
      <p:sp>
        <p:nvSpPr>
          <p:cNvPr id="6" name="页脚占位符 5"/>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8" name="日期占位符 7"/>
          <p:cNvSpPr>
            <a:spLocks noGrp="1"/>
          </p:cNvSpPr>
          <p:nvPr>
            <p:ph type="dt" sz="half" idx="10"/>
          </p:nvPr>
        </p:nvSpPr>
        <p:spPr/>
        <p:txBody>
          <a:bodyPr/>
          <a:lstStyle/>
          <a:p>
            <a:pPr>
              <a:defRPr/>
            </a:pPr>
            <a:fld id="{570E580F-FCB0-4BC9-BB0A-E85A2412BDE2}"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E18E09-B38F-4B51-9CA2-6D606A8744E0}"/>
              </a:ext>
            </a:extLst>
          </p:cNvPr>
          <p:cNvSpPr>
            <a:spLocks noGrp="1"/>
          </p:cNvSpPr>
          <p:nvPr>
            <p:ph type="title"/>
          </p:nvPr>
        </p:nvSpPr>
        <p:spPr>
          <a:xfrm>
            <a:off x="1098550" y="365125"/>
            <a:ext cx="6778625" cy="668338"/>
          </a:xfrm>
        </p:spPr>
        <p:txBody>
          <a:bodyPr/>
          <a:lstStyle/>
          <a:p>
            <a:pPr>
              <a:defRPr/>
            </a:pPr>
            <a:r>
              <a:rPr lang="zh-CN" altLang="en-US" dirty="0">
                <a:latin typeface="+mn-lt"/>
              </a:rPr>
              <a:t>密码体制的攻击方式 </a:t>
            </a:r>
            <a:r>
              <a:rPr lang="en-US" altLang="zh-CN" dirty="0">
                <a:latin typeface="+mn-lt"/>
              </a:rPr>
              <a:t>(</a:t>
            </a:r>
            <a:r>
              <a:rPr lang="zh-CN" altLang="en-US" dirty="0">
                <a:latin typeface="+mn-lt"/>
              </a:rPr>
              <a:t>续</a:t>
            </a:r>
            <a:r>
              <a:rPr lang="en-US" altLang="zh-CN" dirty="0">
                <a:latin typeface="+mn-lt"/>
              </a:rPr>
              <a:t>) </a:t>
            </a:r>
            <a:endParaRPr lang="zh-CN" altLang="en-US" dirty="0">
              <a:latin typeface="+mn-lt"/>
            </a:endParaRPr>
          </a:p>
        </p:txBody>
      </p:sp>
      <p:sp>
        <p:nvSpPr>
          <p:cNvPr id="3" name="内容占位符 2">
            <a:extLst>
              <a:ext uri="{FF2B5EF4-FFF2-40B4-BE49-F238E27FC236}">
                <a16:creationId xmlns:a16="http://schemas.microsoft.com/office/drawing/2014/main" xmlns="" id="{C1E413D4-F6BF-4691-A56B-7B137092E6D6}"/>
              </a:ext>
            </a:extLst>
          </p:cNvPr>
          <p:cNvSpPr>
            <a:spLocks noGrp="1"/>
          </p:cNvSpPr>
          <p:nvPr>
            <p:ph idx="1"/>
          </p:nvPr>
        </p:nvSpPr>
        <p:spPr>
          <a:xfrm>
            <a:off x="617538" y="1465263"/>
            <a:ext cx="7886700" cy="4579937"/>
          </a:xfrm>
        </p:spPr>
        <p:txBody>
          <a:bodyPr/>
          <a:lstStyle/>
          <a:p>
            <a:pPr marL="228600" lvl="1" algn="just" eaLnBrk="1" hangingPunct="1">
              <a:lnSpc>
                <a:spcPct val="100000"/>
              </a:lnSpc>
              <a:spcBef>
                <a:spcPct val="0"/>
              </a:spcBef>
              <a:buFont typeface="Wingdings" panose="05000000000000000000" pitchFamily="2" charset="2"/>
              <a:buChar char="Ø"/>
              <a:defRPr/>
            </a:pPr>
            <a:r>
              <a:rPr lang="zh-CN" altLang="en-US" sz="3200" dirty="0">
                <a:latin typeface="Times New Roman" panose="02020603050405020304" pitchFamily="18" charset="0"/>
              </a:rPr>
              <a:t>选择密文攻击</a:t>
            </a:r>
            <a:endParaRPr lang="en-US" altLang="zh-CN" sz="3200" dirty="0">
              <a:latin typeface="Times New Roman" panose="02020603050405020304" pitchFamily="18" charset="0"/>
            </a:endParaRP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800" dirty="0">
                <a:latin typeface="Times New Roman" panose="02020603050405020304" pitchFamily="18" charset="0"/>
              </a:rPr>
              <a:t>密码分析者可以</a:t>
            </a:r>
            <a:r>
              <a:rPr lang="zh-CN" altLang="en-US" sz="2800" dirty="0">
                <a:solidFill>
                  <a:srgbClr val="FF0000"/>
                </a:solidFill>
                <a:latin typeface="Times New Roman" panose="02020603050405020304" pitchFamily="18" charset="0"/>
              </a:rPr>
              <a:t>选择</a:t>
            </a:r>
            <a:r>
              <a:rPr lang="zh-CN" altLang="en-US" sz="2800" dirty="0">
                <a:latin typeface="Times New Roman" panose="02020603050405020304" pitchFamily="18" charset="0"/>
              </a:rPr>
              <a:t>一些密文</a:t>
            </a:r>
            <a:r>
              <a:rPr lang="en-US" altLang="zh-CN" sz="2800" dirty="0">
                <a:latin typeface="Times New Roman" panose="02020603050405020304" pitchFamily="18" charset="0"/>
              </a:rPr>
              <a:t>, </a:t>
            </a:r>
            <a:r>
              <a:rPr lang="zh-CN" altLang="en-US" sz="2800" dirty="0">
                <a:latin typeface="Times New Roman" panose="02020603050405020304" pitchFamily="18" charset="0"/>
              </a:rPr>
              <a:t>并得到相应的明文。</a:t>
            </a: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800" dirty="0">
                <a:latin typeface="Times New Roman" panose="02020603050405020304" pitchFamily="18" charset="0"/>
              </a:rPr>
              <a:t>攻击者利用解密算法</a:t>
            </a:r>
            <a:r>
              <a:rPr lang="en-US" altLang="zh-CN" sz="2800" dirty="0">
                <a:latin typeface="Times New Roman" panose="02020603050405020304" pitchFamily="18" charset="0"/>
              </a:rPr>
              <a:t>, </a:t>
            </a:r>
            <a:r>
              <a:rPr lang="zh-CN" altLang="en-US" sz="2800" dirty="0">
                <a:latin typeface="Times New Roman" panose="02020603050405020304" pitchFamily="18" charset="0"/>
              </a:rPr>
              <a:t>对自己所选的密文解密出相应的明文</a:t>
            </a:r>
            <a:r>
              <a:rPr lang="en-US" altLang="zh-CN" sz="2800" dirty="0">
                <a:latin typeface="Times New Roman" panose="02020603050405020304" pitchFamily="18" charset="0"/>
              </a:rPr>
              <a:t>, </a:t>
            </a:r>
            <a:r>
              <a:rPr lang="zh-CN" altLang="en-US" sz="2800" dirty="0">
                <a:latin typeface="Times New Roman" panose="02020603050405020304" pitchFamily="18" charset="0"/>
              </a:rPr>
              <a:t>有可能确定出密钥信息。</a:t>
            </a:r>
            <a:endParaRPr lang="en-US" altLang="zh-CN" sz="2800" dirty="0">
              <a:latin typeface="Times New Roman" panose="02020603050405020304" pitchFamily="18" charset="0"/>
            </a:endParaRP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800" dirty="0">
                <a:latin typeface="Times New Roman" panose="02020603050405020304" pitchFamily="18" charset="0"/>
              </a:rPr>
              <a:t>选择的密文可以与要破解的密文相关。</a:t>
            </a:r>
            <a:endParaRPr lang="en-US" altLang="zh-CN" sz="2800" dirty="0">
              <a:latin typeface="Times New Roman" panose="02020603050405020304" pitchFamily="18" charset="0"/>
            </a:endParaRPr>
          </a:p>
          <a:p>
            <a:pPr>
              <a:defRPr/>
            </a:pPr>
            <a:endParaRPr lang="zh-CN" altLang="en-US" dirty="0"/>
          </a:p>
        </p:txBody>
      </p:sp>
      <p:sp>
        <p:nvSpPr>
          <p:cNvPr id="6" name="页脚占位符 5"/>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8" name="日期占位符 7"/>
          <p:cNvSpPr>
            <a:spLocks noGrp="1"/>
          </p:cNvSpPr>
          <p:nvPr>
            <p:ph type="dt" sz="half" idx="10"/>
          </p:nvPr>
        </p:nvSpPr>
        <p:spPr/>
        <p:txBody>
          <a:bodyPr/>
          <a:lstStyle/>
          <a:p>
            <a:pPr>
              <a:defRPr/>
            </a:pPr>
            <a:fld id="{94CBBA68-A0D5-4BC4-A8DB-A5BCEEF53817}"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xmlns="" id="{EDDF1C39-5381-4FCC-B31B-13C6ED199E28}"/>
              </a:ext>
            </a:extLst>
          </p:cNvPr>
          <p:cNvSpPr>
            <a:spLocks noGrp="1"/>
          </p:cNvSpPr>
          <p:nvPr>
            <p:ph type="title"/>
          </p:nvPr>
        </p:nvSpPr>
        <p:spPr>
          <a:xfrm>
            <a:off x="1098550" y="365125"/>
            <a:ext cx="6778625" cy="668338"/>
          </a:xfrm>
        </p:spPr>
        <p:txBody>
          <a:bodyPr/>
          <a:lstStyle/>
          <a:p>
            <a:r>
              <a:rPr lang="zh-CN" altLang="en-US"/>
              <a:t>密码通信系统的安全观念</a:t>
            </a:r>
          </a:p>
        </p:txBody>
      </p:sp>
      <p:sp>
        <p:nvSpPr>
          <p:cNvPr id="3" name="内容占位符 2">
            <a:extLst>
              <a:ext uri="{FF2B5EF4-FFF2-40B4-BE49-F238E27FC236}">
                <a16:creationId xmlns:a16="http://schemas.microsoft.com/office/drawing/2014/main" xmlns="" id="{7D96B8AC-F716-46C5-A081-130741A789B4}"/>
              </a:ext>
            </a:extLst>
          </p:cNvPr>
          <p:cNvSpPr>
            <a:spLocks noGrp="1"/>
          </p:cNvSpPr>
          <p:nvPr>
            <p:ph idx="1"/>
          </p:nvPr>
        </p:nvSpPr>
        <p:spPr>
          <a:xfrm>
            <a:off x="617538" y="1143000"/>
            <a:ext cx="7886700" cy="5029200"/>
          </a:xfrm>
        </p:spPr>
        <p:txBody>
          <a:bodyPr/>
          <a:lstStyle/>
          <a:p>
            <a:pPr>
              <a:lnSpc>
                <a:spcPct val="125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无条件安全的(不可破译的)</a:t>
            </a:r>
            <a:endParaRPr lang="en-US" altLang="zh-CN" sz="2800" dirty="0">
              <a:solidFill>
                <a:srgbClr val="FF0000"/>
              </a:solidFill>
              <a:latin typeface="Times New Roman" panose="02020603050405020304" pitchFamily="18" charset="0"/>
            </a:endParaRP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400" dirty="0">
                <a:latin typeface="Times New Roman" panose="02020603050405020304" pitchFamily="18" charset="0"/>
              </a:rPr>
              <a:t>无论截获多少密文</a:t>
            </a:r>
            <a:r>
              <a:rPr lang="en-US" altLang="zh-CN" sz="2400" dirty="0">
                <a:latin typeface="Times New Roman" panose="02020603050405020304" pitchFamily="18" charset="0"/>
              </a:rPr>
              <a:t>, </a:t>
            </a:r>
            <a:r>
              <a:rPr lang="zh-CN" altLang="en-US" sz="2400" dirty="0">
                <a:latin typeface="Times New Roman" panose="02020603050405020304" pitchFamily="18" charset="0"/>
              </a:rPr>
              <a:t>都没有足够信息来唯一确定明文</a:t>
            </a:r>
            <a:r>
              <a:rPr lang="en-US" altLang="zh-CN" sz="2400" dirty="0">
                <a:latin typeface="Times New Roman" panose="02020603050405020304" pitchFamily="18" charset="0"/>
              </a:rPr>
              <a:t>, </a:t>
            </a:r>
            <a:r>
              <a:rPr lang="zh-CN" altLang="en-US" sz="2400" dirty="0">
                <a:latin typeface="Times New Roman" panose="02020603050405020304" pitchFamily="18" charset="0"/>
              </a:rPr>
              <a:t>则该密码是无条件安全的 。</a:t>
            </a:r>
          </a:p>
          <a:p>
            <a:pPr>
              <a:lnSpc>
                <a:spcPct val="125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计算上安全的</a:t>
            </a:r>
            <a:endParaRPr lang="en-US" altLang="zh-CN" sz="2800" dirty="0">
              <a:solidFill>
                <a:srgbClr val="FF0000"/>
              </a:solidFill>
              <a:latin typeface="Times New Roman" panose="02020603050405020304" pitchFamily="18" charset="0"/>
            </a:endParaRP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400" dirty="0">
                <a:latin typeface="Times New Roman" panose="02020603050405020304" pitchFamily="18" charset="0"/>
              </a:rPr>
              <a:t>使用有效</a:t>
            </a:r>
            <a:r>
              <a:rPr lang="en-US" altLang="zh-CN" sz="2400" dirty="0">
                <a:latin typeface="Times New Roman" panose="02020603050405020304" pitchFamily="18" charset="0"/>
              </a:rPr>
              <a:t>(</a:t>
            </a:r>
            <a:r>
              <a:rPr lang="zh-CN" altLang="en-US" sz="2400" dirty="0">
                <a:latin typeface="Times New Roman" panose="02020603050405020304" pitchFamily="18" charset="0"/>
              </a:rPr>
              <a:t>有限</a:t>
            </a:r>
            <a:r>
              <a:rPr lang="en-US" altLang="zh-CN" sz="2400" dirty="0">
                <a:latin typeface="Times New Roman" panose="02020603050405020304" pitchFamily="18" charset="0"/>
              </a:rPr>
              <a:t>)</a:t>
            </a:r>
            <a:r>
              <a:rPr lang="zh-CN" altLang="en-US" sz="2400" dirty="0">
                <a:latin typeface="Times New Roman" panose="02020603050405020304" pitchFamily="18" charset="0"/>
              </a:rPr>
              <a:t>资源对一个密码系统进行分析而未能破译</a:t>
            </a:r>
            <a:r>
              <a:rPr lang="en-US" altLang="zh-CN" sz="2400" dirty="0">
                <a:latin typeface="Times New Roman" panose="02020603050405020304" pitchFamily="18" charset="0"/>
              </a:rPr>
              <a:t>, </a:t>
            </a:r>
            <a:r>
              <a:rPr lang="zh-CN" altLang="en-US" sz="2400" dirty="0">
                <a:latin typeface="Times New Roman" panose="02020603050405020304" pitchFamily="18" charset="0"/>
              </a:rPr>
              <a:t>则该密码是强的或计算上安全的。</a:t>
            </a:r>
          </a:p>
          <a:p>
            <a:pPr marL="228600" lvl="1">
              <a:lnSpc>
                <a:spcPct val="125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密码算法只要满足以下两条准则之一就行</a:t>
            </a:r>
            <a:r>
              <a:rPr lang="en-US" altLang="zh-CN" sz="2800" dirty="0">
                <a:solidFill>
                  <a:srgbClr val="FF0000"/>
                </a:solidFill>
                <a:latin typeface="Times New Roman" panose="02020603050405020304" pitchFamily="18" charset="0"/>
              </a:rPr>
              <a:t>: </a:t>
            </a:r>
            <a:endParaRPr lang="zh-CN" altLang="en-US" sz="2800" dirty="0">
              <a:solidFill>
                <a:srgbClr val="FF0000"/>
              </a:solidFill>
              <a:latin typeface="Times New Roman" panose="02020603050405020304" pitchFamily="18" charset="0"/>
            </a:endParaRP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400" dirty="0">
                <a:latin typeface="Times New Roman" panose="02020603050405020304" pitchFamily="18" charset="0"/>
              </a:rPr>
              <a:t> 破译密文的代价超过被加密信息的价值。</a:t>
            </a:r>
          </a:p>
          <a:p>
            <a:pPr lvl="1" algn="just" eaLnBrk="1" hangingPunct="1">
              <a:lnSpc>
                <a:spcPct val="125000"/>
              </a:lnSpc>
              <a:spcBef>
                <a:spcPts val="0"/>
              </a:spcBef>
              <a:buClr>
                <a:schemeClr val="tx1"/>
              </a:buClr>
              <a:buSzPct val="70000"/>
              <a:buFont typeface="Times New Roman" panose="02020603050405020304" pitchFamily="18" charset="0"/>
              <a:buChar char="─"/>
              <a:defRPr/>
            </a:pPr>
            <a:r>
              <a:rPr lang="zh-CN" altLang="en-US" sz="2400" dirty="0">
                <a:latin typeface="Times New Roman" panose="02020603050405020304" pitchFamily="18" charset="0"/>
              </a:rPr>
              <a:t> 破译密文所花的时间超过信息的有用期。</a:t>
            </a:r>
          </a:p>
          <a:p>
            <a:pPr marL="0" lvl="1" indent="0" eaLnBrk="1" hangingPunct="1">
              <a:lnSpc>
                <a:spcPct val="125000"/>
              </a:lnSpc>
              <a:spcBef>
                <a:spcPts val="0"/>
              </a:spcBef>
              <a:buClr>
                <a:schemeClr val="tx1"/>
              </a:buClr>
              <a:buSzPct val="70000"/>
              <a:buFont typeface="Arial" panose="020B0604020202020204" pitchFamily="34" charset="0"/>
              <a:buNone/>
              <a:defRPr/>
            </a:pPr>
            <a:r>
              <a:rPr lang="zh-CN" altLang="en-US" sz="2800" dirty="0">
                <a:solidFill>
                  <a:srgbClr val="FF0000"/>
                </a:solidFill>
                <a:latin typeface="Times New Roman" panose="02020603050405020304" pitchFamily="18" charset="0"/>
              </a:rPr>
              <a:t>满足以上两个准则的密码算法在实际中是可用的。 </a:t>
            </a: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95AF92E4-0B07-4EE1-8752-53DA9665FC88}" type="datetime1">
              <a:rPr lang="zh-CN" altLang="en-US" smtClean="0"/>
              <a:t>2023/3/7</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xmlns="" id="{DE60A615-57E0-4992-AE0B-F615ABF8C300}"/>
              </a:ext>
            </a:extLst>
          </p:cNvPr>
          <p:cNvSpPr>
            <a:spLocks noGrp="1"/>
          </p:cNvSpPr>
          <p:nvPr>
            <p:ph type="title"/>
          </p:nvPr>
        </p:nvSpPr>
        <p:spPr>
          <a:xfrm>
            <a:off x="1098550" y="365125"/>
            <a:ext cx="6778625" cy="668338"/>
          </a:xfrm>
        </p:spPr>
        <p:txBody>
          <a:bodyPr/>
          <a:lstStyle/>
          <a:p>
            <a:pPr eaLnBrk="1" hangingPunct="1"/>
            <a:r>
              <a:rPr lang="zh-CN" altLang="en-US"/>
              <a:t>保密通信系统安全性要求</a:t>
            </a:r>
          </a:p>
        </p:txBody>
      </p:sp>
      <p:sp>
        <p:nvSpPr>
          <p:cNvPr id="34819" name="Rectangle 2">
            <a:extLst>
              <a:ext uri="{FF2B5EF4-FFF2-40B4-BE49-F238E27FC236}">
                <a16:creationId xmlns:a16="http://schemas.microsoft.com/office/drawing/2014/main" xmlns="" id="{0C70CC72-6D02-4EEF-B394-3D3E7ACFA67B}"/>
              </a:ext>
            </a:extLst>
          </p:cNvPr>
          <p:cNvSpPr>
            <a:spLocks noGrp="1"/>
          </p:cNvSpPr>
          <p:nvPr>
            <p:ph idx="1"/>
          </p:nvPr>
        </p:nvSpPr>
        <p:spPr>
          <a:xfrm>
            <a:off x="617538" y="1295400"/>
            <a:ext cx="8069262" cy="4749800"/>
          </a:xfrm>
        </p:spPr>
        <p:txBody>
          <a:bodyPr/>
          <a:lstStyle/>
          <a:p>
            <a:pPr marL="228600" lvl="1" algn="just" eaLnBrk="1" hangingPunct="1">
              <a:lnSpc>
                <a:spcPct val="100000"/>
              </a:lnSpc>
              <a:spcBef>
                <a:spcPct val="0"/>
              </a:spcBef>
              <a:buFont typeface="Wingdings" panose="05000000000000000000" pitchFamily="2" charset="2"/>
              <a:buChar char="Ø"/>
              <a:defRPr/>
            </a:pPr>
            <a:r>
              <a:rPr lang="zh-CN" altLang="en-US" sz="2800" dirty="0">
                <a:latin typeface="Times New Roman" panose="02020603050405020304" pitchFamily="18" charset="0"/>
              </a:rPr>
              <a:t>为了保护信息的保密性</a:t>
            </a:r>
            <a:r>
              <a:rPr lang="en-US" altLang="zh-CN" sz="2800" dirty="0">
                <a:latin typeface="Times New Roman" panose="02020603050405020304" pitchFamily="18" charset="0"/>
              </a:rPr>
              <a:t>, </a:t>
            </a:r>
            <a:r>
              <a:rPr lang="zh-CN" altLang="en-US" sz="2800" dirty="0">
                <a:latin typeface="Times New Roman" panose="02020603050405020304" pitchFamily="18" charset="0"/>
              </a:rPr>
              <a:t>抗击密码分析</a:t>
            </a:r>
            <a:r>
              <a:rPr lang="en-US" altLang="zh-CN" sz="2800" dirty="0">
                <a:latin typeface="Times New Roman" panose="02020603050405020304" pitchFamily="18" charset="0"/>
              </a:rPr>
              <a:t>, </a:t>
            </a:r>
            <a:r>
              <a:rPr lang="zh-CN" altLang="en-US" sz="2800" dirty="0">
                <a:latin typeface="Times New Roman" panose="02020603050405020304" pitchFamily="18" charset="0"/>
              </a:rPr>
              <a:t>保密系统应当满足下述要求</a:t>
            </a:r>
            <a:r>
              <a:rPr lang="en-US" altLang="zh-CN" sz="2800" dirty="0">
                <a:latin typeface="Times New Roman" panose="02020603050405020304" pitchFamily="18" charset="0"/>
              </a:rPr>
              <a:t>: </a:t>
            </a:r>
            <a:r>
              <a:rPr lang="zh-CN" altLang="en-US" sz="2800" dirty="0">
                <a:latin typeface="Times New Roman" panose="02020603050405020304" pitchFamily="18" charset="0"/>
              </a:rPr>
              <a:t> </a:t>
            </a:r>
          </a:p>
          <a:p>
            <a:pPr marL="682625" lvl="2" indent="-457200" algn="just" eaLnBrk="1" hangingPunct="1">
              <a:lnSpc>
                <a:spcPct val="100000"/>
              </a:lnSpc>
              <a:spcBef>
                <a:spcPts val="1200"/>
              </a:spcBef>
              <a:buSzPct val="70000"/>
              <a:buFont typeface="Times New Roman" panose="02020603050405020304" pitchFamily="18" charset="0"/>
              <a:buChar char="─"/>
            </a:pPr>
            <a:r>
              <a:rPr lang="zh-CN" altLang="en-US" sz="2400" b="0" dirty="0"/>
              <a:t>系统即使达不到理论上是不可破的</a:t>
            </a:r>
            <a:r>
              <a:rPr lang="en-US" altLang="zh-CN" sz="2400" b="0" dirty="0"/>
              <a:t>, </a:t>
            </a:r>
            <a:r>
              <a:rPr lang="zh-CN" altLang="en-US" sz="2400" b="0" dirty="0"/>
              <a:t>也应当为实际上不可破的。就是说</a:t>
            </a:r>
            <a:r>
              <a:rPr lang="en-US" altLang="zh-CN" sz="2400" b="0" dirty="0"/>
              <a:t>, </a:t>
            </a:r>
            <a:r>
              <a:rPr lang="zh-CN" altLang="en-US" sz="2400" b="0" dirty="0">
                <a:solidFill>
                  <a:srgbClr val="FF0000"/>
                </a:solidFill>
              </a:rPr>
              <a:t>从截获的密文或某些已知的明文密文对</a:t>
            </a:r>
            <a:r>
              <a:rPr lang="en-US" altLang="zh-CN" sz="2400" b="0" dirty="0">
                <a:solidFill>
                  <a:srgbClr val="FF0000"/>
                </a:solidFill>
              </a:rPr>
              <a:t>, </a:t>
            </a:r>
            <a:r>
              <a:rPr lang="zh-CN" altLang="en-US" sz="2400" b="0" dirty="0">
                <a:solidFill>
                  <a:srgbClr val="FF0000"/>
                </a:solidFill>
              </a:rPr>
              <a:t>要决定密钥或任意明文在计算上是不可行的</a:t>
            </a:r>
            <a:r>
              <a:rPr lang="zh-CN" altLang="en-US" sz="2400" b="0" dirty="0"/>
              <a:t>。</a:t>
            </a:r>
            <a:endParaRPr lang="en-US" altLang="zh-CN" sz="2400" b="0" dirty="0"/>
          </a:p>
          <a:p>
            <a:pPr marL="682625" lvl="2" indent="-457200" algn="just" eaLnBrk="1" hangingPunct="1">
              <a:lnSpc>
                <a:spcPct val="100000"/>
              </a:lnSpc>
              <a:spcBef>
                <a:spcPts val="1200"/>
              </a:spcBef>
              <a:buSzPct val="70000"/>
              <a:buFont typeface="Times New Roman" panose="02020603050405020304" pitchFamily="18" charset="0"/>
              <a:buChar char="─"/>
            </a:pPr>
            <a:r>
              <a:rPr lang="zh-CN" altLang="en-US" sz="2400" b="0" dirty="0"/>
              <a:t>系统的</a:t>
            </a:r>
            <a:r>
              <a:rPr lang="zh-CN" altLang="en-US" sz="2400" b="0" dirty="0">
                <a:solidFill>
                  <a:srgbClr val="FF0000"/>
                </a:solidFill>
              </a:rPr>
              <a:t>保密性不依赖于对加密体制或算法的保密</a:t>
            </a:r>
            <a:r>
              <a:rPr lang="en-US" altLang="zh-CN" sz="2400" b="0" dirty="0">
                <a:solidFill>
                  <a:srgbClr val="FF0000"/>
                </a:solidFill>
              </a:rPr>
              <a:t>, </a:t>
            </a:r>
            <a:r>
              <a:rPr lang="zh-CN" altLang="en-US" sz="2400" b="0" dirty="0">
                <a:solidFill>
                  <a:srgbClr val="FF0000"/>
                </a:solidFill>
              </a:rPr>
              <a:t>而依赖于密钥</a:t>
            </a:r>
            <a:r>
              <a:rPr lang="zh-CN" altLang="en-US" sz="2400" b="0" dirty="0"/>
              <a:t>。 </a:t>
            </a:r>
            <a:r>
              <a:rPr lang="en-US" altLang="zh-CN" sz="2400" b="0" dirty="0"/>
              <a:t>(</a:t>
            </a:r>
            <a:r>
              <a:rPr lang="en-US" altLang="zh-CN" sz="2400" b="0" dirty="0" err="1"/>
              <a:t>Kerckhoff</a:t>
            </a:r>
            <a:r>
              <a:rPr lang="zh-CN" altLang="en-US" sz="2400" b="0" dirty="0"/>
              <a:t>原则</a:t>
            </a:r>
            <a:r>
              <a:rPr lang="en-US" altLang="zh-CN" sz="2400" b="0" dirty="0"/>
              <a:t>) </a:t>
            </a:r>
          </a:p>
          <a:p>
            <a:pPr marL="682625" lvl="2" indent="-457200" algn="just" eaLnBrk="1" hangingPunct="1">
              <a:lnSpc>
                <a:spcPct val="100000"/>
              </a:lnSpc>
              <a:spcBef>
                <a:spcPts val="1200"/>
              </a:spcBef>
              <a:buSzPct val="70000"/>
              <a:buFont typeface="Times New Roman" panose="02020603050405020304" pitchFamily="18" charset="0"/>
              <a:buChar char="─"/>
            </a:pPr>
            <a:r>
              <a:rPr lang="zh-CN" altLang="en-US" sz="2400" b="0" dirty="0"/>
              <a:t>加密和解密算法适用于所有密钥空间中的元素。</a:t>
            </a:r>
            <a:endParaRPr lang="en-US" altLang="zh-CN" sz="2400" b="0" dirty="0"/>
          </a:p>
          <a:p>
            <a:pPr marL="682625" lvl="2" indent="-457200" algn="just" eaLnBrk="1" hangingPunct="1">
              <a:lnSpc>
                <a:spcPct val="100000"/>
              </a:lnSpc>
              <a:spcBef>
                <a:spcPts val="1200"/>
              </a:spcBef>
              <a:buSzPct val="70000"/>
              <a:buFont typeface="Times New Roman" panose="02020603050405020304" pitchFamily="18" charset="0"/>
              <a:buChar char="─"/>
            </a:pPr>
            <a:r>
              <a:rPr lang="zh-CN" altLang="en-US" sz="2400" b="0" dirty="0"/>
              <a:t>系统便于实现和使用。</a:t>
            </a:r>
          </a:p>
        </p:txBody>
      </p:sp>
      <p:sp>
        <p:nvSpPr>
          <p:cNvPr id="7" name="页脚占位符 3">
            <a:extLst>
              <a:ext uri="{FF2B5EF4-FFF2-40B4-BE49-F238E27FC236}">
                <a16:creationId xmlns:a16="http://schemas.microsoft.com/office/drawing/2014/main" xmlns="" id="{CD041F73-F8D8-4C5F-81C3-B3311574B832}"/>
              </a:ext>
            </a:extLst>
          </p:cNvPr>
          <p:cNvSpPr txBox="1">
            <a:spLocks/>
          </p:cNvSpPr>
          <p:nvPr/>
        </p:nvSpPr>
        <p:spPr bwMode="auto">
          <a:xfrm>
            <a:off x="2913063" y="6356350"/>
            <a:ext cx="3335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lnSpc>
                <a:spcPct val="100000"/>
              </a:lnSpc>
              <a:spcBef>
                <a:spcPct val="0"/>
              </a:spcBef>
              <a:buFontTx/>
              <a:buNone/>
            </a:pPr>
            <a:r>
              <a:rPr lang="zh-CN" altLang="en-US" sz="1200" dirty="0">
                <a:solidFill>
                  <a:srgbClr val="898989"/>
                </a:solidFill>
                <a:cs typeface="Times New Roman" panose="02020603050405020304" pitchFamily="18" charset="0"/>
              </a:rPr>
              <a:t>电子科技大学 计算机学院</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密码学 李雄</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2F855EF8-7564-4EB0-A9B9-17CDAE739679}"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xmlns="" id="{C67A679E-1427-411C-9595-3E5C311C6950}"/>
              </a:ext>
            </a:extLst>
          </p:cNvPr>
          <p:cNvSpPr>
            <a:spLocks noGrp="1"/>
          </p:cNvSpPr>
          <p:nvPr>
            <p:ph type="title"/>
          </p:nvPr>
        </p:nvSpPr>
        <p:spPr>
          <a:xfrm>
            <a:off x="1098550" y="365125"/>
            <a:ext cx="6778625" cy="668338"/>
          </a:xfrm>
        </p:spPr>
        <p:txBody>
          <a:bodyPr/>
          <a:lstStyle/>
          <a:p>
            <a:r>
              <a:rPr lang="zh-CN" altLang="en-US"/>
              <a:t>第二章 古典密码</a:t>
            </a:r>
          </a:p>
        </p:txBody>
      </p:sp>
      <p:sp>
        <p:nvSpPr>
          <p:cNvPr id="5" name="空心弧 4">
            <a:extLst>
              <a:ext uri="{FF2B5EF4-FFF2-40B4-BE49-F238E27FC236}">
                <a16:creationId xmlns:a16="http://schemas.microsoft.com/office/drawing/2014/main" xmlns="" id="{36ED4A07-A1EB-43B2-9715-295216317FC3}"/>
              </a:ext>
            </a:extLst>
          </p:cNvPr>
          <p:cNvSpPr/>
          <p:nvPr/>
        </p:nvSpPr>
        <p:spPr bwMode="auto">
          <a:xfrm>
            <a:off x="-2954338" y="793750"/>
            <a:ext cx="5472113" cy="5473700"/>
          </a:xfrm>
          <a:prstGeom prst="blockArc">
            <a:avLst>
              <a:gd name="adj1" fmla="val 18439391"/>
              <a:gd name="adj2" fmla="val 3251710"/>
              <a:gd name="adj3" fmla="val 0"/>
            </a:avLst>
          </a:prstGeom>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5">
            <a:extLst>
              <a:ext uri="{FF2B5EF4-FFF2-40B4-BE49-F238E27FC236}">
                <a16:creationId xmlns:a16="http://schemas.microsoft.com/office/drawing/2014/main" xmlns="" id="{32B027B5-58B3-4823-9123-96E77CA61C5B}"/>
              </a:ext>
            </a:extLst>
          </p:cNvPr>
          <p:cNvSpPr/>
          <p:nvPr/>
        </p:nvSpPr>
        <p:spPr bwMode="auto">
          <a:xfrm>
            <a:off x="2057400" y="1600200"/>
            <a:ext cx="5864225"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密码学研究内容、地位及作用</a:t>
            </a:r>
            <a:endParaRPr lang="zh-CN" altLang="en-US" sz="2800" dirty="0">
              <a:ea typeface="华文中宋" panose="02010600040101010101" pitchFamily="2" charset="-122"/>
            </a:endParaRPr>
          </a:p>
        </p:txBody>
      </p:sp>
      <p:sp>
        <p:nvSpPr>
          <p:cNvPr id="7" name="椭圆 6">
            <a:extLst>
              <a:ext uri="{FF2B5EF4-FFF2-40B4-BE49-F238E27FC236}">
                <a16:creationId xmlns:a16="http://schemas.microsoft.com/office/drawing/2014/main" xmlns="" id="{57F95B6B-548B-4AF0-99DD-9605FBC2FCF3}"/>
              </a:ext>
            </a:extLst>
          </p:cNvPr>
          <p:cNvSpPr/>
          <p:nvPr/>
        </p:nvSpPr>
        <p:spPr bwMode="auto">
          <a:xfrm>
            <a:off x="1549400" y="14986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任意多边形 7">
            <a:extLst>
              <a:ext uri="{FF2B5EF4-FFF2-40B4-BE49-F238E27FC236}">
                <a16:creationId xmlns:a16="http://schemas.microsoft.com/office/drawing/2014/main" xmlns="" id="{934F5C9A-972D-4607-A59A-13A15700DEF2}"/>
              </a:ext>
            </a:extLst>
          </p:cNvPr>
          <p:cNvSpPr/>
          <p:nvPr/>
        </p:nvSpPr>
        <p:spPr bwMode="auto">
          <a:xfrm>
            <a:off x="2379663" y="3759200"/>
            <a:ext cx="5541962" cy="812800"/>
          </a:xfrm>
          <a:custGeom>
            <a:avLst/>
            <a:gdLst>
              <a:gd name="connsiteX0" fmla="*/ 0 w 5493347"/>
              <a:gd name="connsiteY0" fmla="*/ 0 h 812800"/>
              <a:gd name="connsiteX1" fmla="*/ 5493347 w 5493347"/>
              <a:gd name="connsiteY1" fmla="*/ 0 h 812800"/>
              <a:gd name="connsiteX2" fmla="*/ 5493347 w 5493347"/>
              <a:gd name="connsiteY2" fmla="*/ 812800 h 812800"/>
              <a:gd name="connsiteX3" fmla="*/ 0 w 5493347"/>
              <a:gd name="connsiteY3" fmla="*/ 812800 h 812800"/>
              <a:gd name="connsiteX4" fmla="*/ 0 w 5493347"/>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347" h="812800">
                <a:moveTo>
                  <a:pt x="0" y="0"/>
                </a:moveTo>
                <a:lnTo>
                  <a:pt x="5493347" y="0"/>
                </a:lnTo>
                <a:lnTo>
                  <a:pt x="5493347"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密码学的起源及发展历程</a:t>
            </a:r>
            <a:endParaRPr lang="zh-CN" altLang="en-US" sz="2800" dirty="0">
              <a:ea typeface="华文中宋" panose="02010600040101010101" pitchFamily="2" charset="-122"/>
            </a:endParaRPr>
          </a:p>
        </p:txBody>
      </p:sp>
      <p:sp>
        <p:nvSpPr>
          <p:cNvPr id="9" name="椭圆 8">
            <a:extLst>
              <a:ext uri="{FF2B5EF4-FFF2-40B4-BE49-F238E27FC236}">
                <a16:creationId xmlns:a16="http://schemas.microsoft.com/office/drawing/2014/main" xmlns="" id="{97549A9E-A7C0-4F7F-B7B8-19ED183F63C4}"/>
              </a:ext>
            </a:extLst>
          </p:cNvPr>
          <p:cNvSpPr/>
          <p:nvPr/>
        </p:nvSpPr>
        <p:spPr bwMode="auto">
          <a:xfrm>
            <a:off x="1871663" y="36576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任意多边形 9">
            <a:extLst>
              <a:ext uri="{FF2B5EF4-FFF2-40B4-BE49-F238E27FC236}">
                <a16:creationId xmlns:a16="http://schemas.microsoft.com/office/drawing/2014/main" xmlns="" id="{274E0B9F-A0A8-46F8-824C-9F4125DADAE7}"/>
              </a:ext>
            </a:extLst>
          </p:cNvPr>
          <p:cNvSpPr/>
          <p:nvPr/>
        </p:nvSpPr>
        <p:spPr bwMode="auto">
          <a:xfrm>
            <a:off x="2082800" y="4851400"/>
            <a:ext cx="5838825"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古典密码</a:t>
            </a:r>
            <a:endParaRPr lang="zh-CN" altLang="en-US" sz="2800" dirty="0">
              <a:ea typeface="华文中宋" panose="02010600040101010101" pitchFamily="2" charset="-122"/>
            </a:endParaRPr>
          </a:p>
        </p:txBody>
      </p:sp>
      <p:sp>
        <p:nvSpPr>
          <p:cNvPr id="11" name="椭圆 10">
            <a:extLst>
              <a:ext uri="{FF2B5EF4-FFF2-40B4-BE49-F238E27FC236}">
                <a16:creationId xmlns:a16="http://schemas.microsoft.com/office/drawing/2014/main" xmlns="" id="{7303B913-D527-4ED8-BF21-F8089F74E00B}"/>
              </a:ext>
            </a:extLst>
          </p:cNvPr>
          <p:cNvSpPr/>
          <p:nvPr/>
        </p:nvSpPr>
        <p:spPr bwMode="auto">
          <a:xfrm>
            <a:off x="1576388" y="47498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a:extLst>
              <a:ext uri="{FF2B5EF4-FFF2-40B4-BE49-F238E27FC236}">
                <a16:creationId xmlns:a16="http://schemas.microsoft.com/office/drawing/2014/main" xmlns="" id="{81CDFDC6-A772-45A3-9E3D-3DA6D97BAF1E}"/>
              </a:ext>
            </a:extLst>
          </p:cNvPr>
          <p:cNvSpPr/>
          <p:nvPr/>
        </p:nvSpPr>
        <p:spPr>
          <a:xfrm>
            <a:off x="2413000" y="2667000"/>
            <a:ext cx="5508625"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ea typeface="华文中宋" panose="02010600040101010101" pitchFamily="2" charset="-122"/>
              </a:rPr>
              <a:t>密码学基本概念</a:t>
            </a:r>
          </a:p>
        </p:txBody>
      </p:sp>
      <p:sp>
        <p:nvSpPr>
          <p:cNvPr id="16" name="椭圆 15">
            <a:extLst>
              <a:ext uri="{FF2B5EF4-FFF2-40B4-BE49-F238E27FC236}">
                <a16:creationId xmlns:a16="http://schemas.microsoft.com/office/drawing/2014/main" xmlns="" id="{AAA79515-94DD-4CF6-A4B1-38DDF91CE07E}"/>
              </a:ext>
            </a:extLst>
          </p:cNvPr>
          <p:cNvSpPr/>
          <p:nvPr/>
        </p:nvSpPr>
        <p:spPr>
          <a:xfrm>
            <a:off x="1905000" y="2565400"/>
            <a:ext cx="1016000"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12" name="日期占位符 11"/>
          <p:cNvSpPr>
            <a:spLocks noGrp="1"/>
          </p:cNvSpPr>
          <p:nvPr>
            <p:ph type="dt" sz="half" idx="10"/>
          </p:nvPr>
        </p:nvSpPr>
        <p:spPr/>
        <p:txBody>
          <a:bodyPr/>
          <a:lstStyle/>
          <a:p>
            <a:pPr>
              <a:defRPr/>
            </a:pPr>
            <a:fld id="{08226052-4C22-49DA-A52B-65050A6C9982}"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nodeType="clickEffect">
                                  <p:stCondLst>
                                    <p:cond delay="0"/>
                                  </p:stCondLst>
                                  <p:childTnLst>
                                    <p:animClr clrSpc="rgb" dir="cw">
                                      <p:cBhvr>
                                        <p:cTn id="6" dur="2000" fill="hold"/>
                                        <p:tgtEl>
                                          <p:spTgt spid="9"/>
                                        </p:tgtEl>
                                        <p:attrNameLst>
                                          <p:attrName>fillcolor</p:attrName>
                                        </p:attrNameLst>
                                      </p:cBhvr>
                                      <p:to>
                                        <a:schemeClr val="accent2"/>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8"/>
                                        </p:tgtEl>
                                        <p:attrNameLst>
                                          <p:attrName>fillcolor</p:attrName>
                                        </p:attrNameLst>
                                      </p:cBhvr>
                                      <p:to>
                                        <a:schemeClr val="accent2"/>
                                      </p:to>
                                    </p:animClr>
                                    <p:set>
                                      <p:cBhvr>
                                        <p:cTn id="11" dur="2000" fill="hold"/>
                                        <p:tgtEl>
                                          <p:spTgt spid="8"/>
                                        </p:tgtEl>
                                        <p:attrNameLst>
                                          <p:attrName>fill.type</p:attrName>
                                        </p:attrNameLst>
                                      </p:cBhvr>
                                      <p:to>
                                        <p:strVal val="solid"/>
                                      </p:to>
                                    </p:set>
                                    <p:set>
                                      <p:cBhvr>
                                        <p:cTn id="12"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xmlns="" id="{EE1FDF59-D6C8-49BD-9185-41DD6DF22AF3}"/>
              </a:ext>
            </a:extLst>
          </p:cNvPr>
          <p:cNvSpPr>
            <a:spLocks noGrp="1"/>
          </p:cNvSpPr>
          <p:nvPr>
            <p:ph type="title"/>
          </p:nvPr>
        </p:nvSpPr>
        <p:spPr>
          <a:xfrm>
            <a:off x="1098550" y="365125"/>
            <a:ext cx="6778625" cy="668338"/>
          </a:xfrm>
        </p:spPr>
        <p:txBody>
          <a:bodyPr/>
          <a:lstStyle/>
          <a:p>
            <a:pPr eaLnBrk="1" hangingPunct="1"/>
            <a:r>
              <a:rPr lang="zh-CN" altLang="en-US"/>
              <a:t>密码学的起源</a:t>
            </a:r>
          </a:p>
        </p:txBody>
      </p:sp>
      <p:sp>
        <p:nvSpPr>
          <p:cNvPr id="44035" name="Rectangle 3">
            <a:extLst>
              <a:ext uri="{FF2B5EF4-FFF2-40B4-BE49-F238E27FC236}">
                <a16:creationId xmlns:a16="http://schemas.microsoft.com/office/drawing/2014/main" xmlns="" id="{3F4D9DCA-5C0D-406B-8979-1B724EEF6DEA}"/>
              </a:ext>
            </a:extLst>
          </p:cNvPr>
          <p:cNvSpPr>
            <a:spLocks noGrp="1" noChangeArrowheads="1"/>
          </p:cNvSpPr>
          <p:nvPr>
            <p:ph idx="1"/>
          </p:nvPr>
        </p:nvSpPr>
        <p:spPr>
          <a:xfrm>
            <a:off x="617538" y="1143000"/>
            <a:ext cx="7886700" cy="4902200"/>
          </a:xfrm>
        </p:spPr>
        <p:txBody>
          <a:bodyPr/>
          <a:lstStyle/>
          <a:p>
            <a:pPr marL="0" indent="0" algn="just" eaLnBrk="1" hangingPunct="1">
              <a:lnSpc>
                <a:spcPct val="100000"/>
              </a:lnSpc>
              <a:spcBef>
                <a:spcPts val="0"/>
              </a:spcBef>
              <a:buFont typeface="Arial" panose="020B0604020202020204" pitchFamily="34" charset="0"/>
              <a:buNone/>
              <a:defRPr/>
            </a:pPr>
            <a:r>
              <a:rPr lang="zh-CN" altLang="en-US" sz="3200" dirty="0"/>
              <a:t>恺撒密码</a:t>
            </a:r>
            <a:endParaRPr lang="en-US" altLang="zh-CN" sz="3200" dirty="0"/>
          </a:p>
          <a:p>
            <a:pPr marL="0" indent="640800" algn="just" eaLnBrk="1" hangingPunct="1">
              <a:lnSpc>
                <a:spcPct val="100000"/>
              </a:lnSpc>
              <a:spcBef>
                <a:spcPts val="0"/>
              </a:spcBef>
              <a:buFont typeface="Arial" panose="020B0604020202020204" pitchFamily="34" charset="0"/>
              <a:buNone/>
              <a:defRPr/>
            </a:pPr>
            <a:r>
              <a:rPr lang="zh-CN" altLang="en-US" sz="2800" dirty="0">
                <a:latin typeface="Times New Roman" panose="02020603050405020304" pitchFamily="18" charset="0"/>
              </a:rPr>
              <a:t>公元前</a:t>
            </a:r>
            <a:r>
              <a:rPr lang="en-US" altLang="zh-CN" sz="2800" dirty="0">
                <a:latin typeface="Times New Roman" panose="02020603050405020304" pitchFamily="18" charset="0"/>
              </a:rPr>
              <a:t>50</a:t>
            </a:r>
            <a:r>
              <a:rPr lang="zh-CN" altLang="en-US" sz="2800" dirty="0">
                <a:latin typeface="Times New Roman" panose="02020603050405020304" pitchFamily="18" charset="0"/>
              </a:rPr>
              <a:t>年</a:t>
            </a:r>
            <a:r>
              <a:rPr lang="en-US" altLang="zh-CN" sz="2800" dirty="0">
                <a:latin typeface="Times New Roman" panose="02020603050405020304" pitchFamily="18" charset="0"/>
              </a:rPr>
              <a:t>, </a:t>
            </a:r>
            <a:r>
              <a:rPr lang="zh-CN" altLang="en-US" sz="2800" dirty="0">
                <a:latin typeface="Times New Roman" panose="02020603050405020304" pitchFamily="18" charset="0"/>
              </a:rPr>
              <a:t>著名的恺撒大帝发明了一种密码叫做恺撒密码。在恺撒密码中</a:t>
            </a:r>
            <a:r>
              <a:rPr lang="en-US" altLang="zh-CN" sz="2800" dirty="0">
                <a:latin typeface="Times New Roman" panose="02020603050405020304" pitchFamily="18" charset="0"/>
              </a:rPr>
              <a:t>, </a:t>
            </a:r>
            <a:r>
              <a:rPr lang="zh-CN" altLang="en-US" sz="2800" dirty="0">
                <a:latin typeface="Times New Roman" panose="02020603050405020304" pitchFamily="18" charset="0"/>
              </a:rPr>
              <a:t>每个字母都与其后第三位的字母对应</a:t>
            </a:r>
            <a:r>
              <a:rPr lang="en-US" altLang="zh-CN" sz="2800" dirty="0">
                <a:latin typeface="Times New Roman" panose="02020603050405020304" pitchFamily="18" charset="0"/>
              </a:rPr>
              <a:t>, </a:t>
            </a:r>
            <a:r>
              <a:rPr lang="zh-CN" altLang="en-US" sz="2800" dirty="0">
                <a:latin typeface="Times New Roman" panose="02020603050405020304" pitchFamily="18" charset="0"/>
              </a:rPr>
              <a:t>然后进行替换</a:t>
            </a:r>
            <a:r>
              <a:rPr lang="en-US" altLang="zh-CN" sz="2800" dirty="0">
                <a:latin typeface="Times New Roman" panose="02020603050405020304" pitchFamily="18" charset="0"/>
              </a:rPr>
              <a:t>, </a:t>
            </a:r>
            <a:r>
              <a:rPr lang="zh-CN" altLang="en-US" sz="2800" dirty="0">
                <a:latin typeface="Times New Roman" panose="02020603050405020304" pitchFamily="18" charset="0"/>
              </a:rPr>
              <a:t>比如 </a:t>
            </a:r>
            <a:r>
              <a:rPr lang="en-US" altLang="zh-CN" sz="2800" dirty="0">
                <a:latin typeface="Times New Roman" panose="02020603050405020304" pitchFamily="18" charset="0"/>
              </a:rPr>
              <a:t>“</a:t>
            </a:r>
            <a:r>
              <a:rPr lang="en-US" altLang="zh-CN" sz="2800" b="1" i="1" dirty="0">
                <a:latin typeface="Euclid" panose="02020503060505020303" pitchFamily="18" charset="0"/>
              </a:rPr>
              <a:t>a</a:t>
            </a:r>
            <a:r>
              <a:rPr lang="en-US" altLang="zh-CN" sz="2800" dirty="0">
                <a:latin typeface="Times New Roman" panose="02020603050405020304" pitchFamily="18" charset="0"/>
              </a:rPr>
              <a:t>” </a:t>
            </a:r>
            <a:r>
              <a:rPr lang="zh-CN" altLang="en-US" sz="2800" dirty="0">
                <a:latin typeface="Times New Roman" panose="02020603050405020304" pitchFamily="18" charset="0"/>
              </a:rPr>
              <a:t>对应于 </a:t>
            </a:r>
            <a:r>
              <a:rPr lang="en-US" altLang="zh-CN" sz="2800" dirty="0">
                <a:latin typeface="Times New Roman" panose="02020603050405020304" pitchFamily="18" charset="0"/>
              </a:rPr>
              <a:t>“</a:t>
            </a:r>
            <a:r>
              <a:rPr lang="en-US" altLang="zh-CN" sz="2800" b="1" i="1" dirty="0">
                <a:latin typeface="Euclid" panose="02020503060505020303" pitchFamily="18" charset="0"/>
              </a:rPr>
              <a:t>d </a:t>
            </a:r>
            <a:r>
              <a:rPr lang="en-US" altLang="zh-CN" sz="2800" dirty="0">
                <a:latin typeface="Times New Roman" panose="02020603050405020304" pitchFamily="18" charset="0"/>
              </a:rPr>
              <a:t>” , </a:t>
            </a:r>
            <a:r>
              <a:rPr lang="zh-CN" altLang="en-US" sz="2800" dirty="0">
                <a:latin typeface="Times New Roman" panose="02020603050405020304" pitchFamily="18" charset="0"/>
              </a:rPr>
              <a:t> </a:t>
            </a:r>
            <a:r>
              <a:rPr lang="en-US" altLang="zh-CN" sz="2800" dirty="0">
                <a:latin typeface="Times New Roman" panose="02020603050405020304" pitchFamily="18" charset="0"/>
              </a:rPr>
              <a:t>“</a:t>
            </a:r>
            <a:r>
              <a:rPr lang="en-US" altLang="zh-CN" sz="2800" b="1" i="1" dirty="0">
                <a:latin typeface="Euclid" panose="02020503060505020303" pitchFamily="18" charset="0"/>
              </a:rPr>
              <a:t>b</a:t>
            </a:r>
            <a:r>
              <a:rPr lang="en-US" altLang="zh-CN" sz="2800" dirty="0">
                <a:latin typeface="Times New Roman" panose="02020603050405020304" pitchFamily="18" charset="0"/>
              </a:rPr>
              <a:t>” </a:t>
            </a:r>
            <a:r>
              <a:rPr lang="zh-CN" altLang="en-US" sz="2800" dirty="0">
                <a:latin typeface="Times New Roman" panose="02020603050405020304" pitchFamily="18" charset="0"/>
              </a:rPr>
              <a:t>对应于 </a:t>
            </a:r>
            <a:r>
              <a:rPr lang="en-US" altLang="zh-CN" sz="2800" dirty="0">
                <a:latin typeface="Times New Roman" panose="02020603050405020304" pitchFamily="18" charset="0"/>
              </a:rPr>
              <a:t>“</a:t>
            </a:r>
            <a:r>
              <a:rPr lang="en-US" altLang="zh-CN" sz="2800" b="1" i="1" dirty="0">
                <a:latin typeface="Euclid" panose="02020503060505020303" pitchFamily="18" charset="0"/>
              </a:rPr>
              <a:t>e</a:t>
            </a:r>
            <a:r>
              <a:rPr lang="en-US" altLang="zh-CN" sz="2800" dirty="0">
                <a:latin typeface="Times New Roman" panose="02020603050405020304" pitchFamily="18" charset="0"/>
              </a:rPr>
              <a:t>” , </a:t>
            </a:r>
            <a:r>
              <a:rPr lang="zh-CN" altLang="en-US" sz="2800" dirty="0">
                <a:latin typeface="Times New Roman" panose="02020603050405020304" pitchFamily="18" charset="0"/>
              </a:rPr>
              <a:t>以此类推。如果到了字母表的末尾</a:t>
            </a:r>
            <a:r>
              <a:rPr lang="en-US" altLang="zh-CN" sz="2800" dirty="0">
                <a:latin typeface="Times New Roman" panose="02020603050405020304" pitchFamily="18" charset="0"/>
              </a:rPr>
              <a:t>, </a:t>
            </a:r>
            <a:r>
              <a:rPr lang="zh-CN" altLang="en-US" sz="2800" dirty="0">
                <a:latin typeface="Times New Roman" panose="02020603050405020304" pitchFamily="18" charset="0"/>
              </a:rPr>
              <a:t>就回到开始</a:t>
            </a:r>
            <a:r>
              <a:rPr lang="en-US" altLang="zh-CN" sz="2800" dirty="0">
                <a:latin typeface="Times New Roman" panose="02020603050405020304" pitchFamily="18" charset="0"/>
              </a:rPr>
              <a:t>, </a:t>
            </a:r>
            <a:r>
              <a:rPr lang="zh-CN" altLang="en-US" sz="2800" dirty="0">
                <a:latin typeface="Times New Roman" panose="02020603050405020304" pitchFamily="18" charset="0"/>
              </a:rPr>
              <a:t>例如 </a:t>
            </a:r>
            <a:r>
              <a:rPr lang="en-US" altLang="zh-CN" sz="2800" dirty="0">
                <a:latin typeface="Times New Roman" panose="02020603050405020304" pitchFamily="18" charset="0"/>
              </a:rPr>
              <a:t>“</a:t>
            </a:r>
            <a:r>
              <a:rPr lang="en-US" altLang="zh-CN" sz="2800" b="1" i="1" dirty="0">
                <a:latin typeface="Euclid" panose="02020503060505020303" pitchFamily="18" charset="0"/>
              </a:rPr>
              <a:t>z</a:t>
            </a:r>
            <a:r>
              <a:rPr lang="en-US" altLang="zh-CN" sz="2800" dirty="0">
                <a:latin typeface="Times New Roman" panose="02020603050405020304" pitchFamily="18" charset="0"/>
              </a:rPr>
              <a:t>” </a:t>
            </a:r>
            <a:r>
              <a:rPr lang="zh-CN" altLang="en-US" sz="2800" dirty="0">
                <a:latin typeface="Times New Roman" panose="02020603050405020304" pitchFamily="18" charset="0"/>
              </a:rPr>
              <a:t>对应于 </a:t>
            </a:r>
            <a:r>
              <a:rPr lang="en-US" altLang="zh-CN" sz="2800" dirty="0">
                <a:latin typeface="Times New Roman" panose="02020603050405020304" pitchFamily="18" charset="0"/>
              </a:rPr>
              <a:t>“</a:t>
            </a:r>
            <a:r>
              <a:rPr lang="en-US" altLang="zh-CN" sz="2800" b="1" i="1" dirty="0">
                <a:latin typeface="Euclid" panose="02020503060505020303" pitchFamily="18" charset="0"/>
              </a:rPr>
              <a:t>c</a:t>
            </a:r>
            <a:r>
              <a:rPr lang="en-US" altLang="zh-CN" sz="2800" dirty="0">
                <a:latin typeface="Times New Roman" panose="02020603050405020304" pitchFamily="18" charset="0"/>
              </a:rPr>
              <a:t>” , </a:t>
            </a:r>
            <a:r>
              <a:rPr lang="zh-CN" altLang="en-US" sz="2800" dirty="0">
                <a:latin typeface="Times New Roman" panose="02020603050405020304" pitchFamily="18" charset="0"/>
              </a:rPr>
              <a:t> </a:t>
            </a:r>
            <a:r>
              <a:rPr lang="en-US" altLang="zh-CN" sz="2800" dirty="0">
                <a:latin typeface="Times New Roman" panose="02020603050405020304" pitchFamily="18" charset="0"/>
              </a:rPr>
              <a:t>“</a:t>
            </a:r>
            <a:r>
              <a:rPr lang="en-US" altLang="zh-CN" sz="2800" b="1" i="1" dirty="0">
                <a:latin typeface="Euclid" panose="02020503060505020303" pitchFamily="18" charset="0"/>
              </a:rPr>
              <a:t>y</a:t>
            </a:r>
            <a:r>
              <a:rPr lang="en-US" altLang="zh-CN" sz="2800" dirty="0">
                <a:latin typeface="Times New Roman" panose="02020603050405020304" pitchFamily="18" charset="0"/>
              </a:rPr>
              <a:t>” </a:t>
            </a:r>
            <a:r>
              <a:rPr lang="zh-CN" altLang="en-US" sz="2800" dirty="0">
                <a:latin typeface="Times New Roman" panose="02020603050405020304" pitchFamily="18" charset="0"/>
              </a:rPr>
              <a:t>对应于 </a:t>
            </a:r>
            <a:r>
              <a:rPr lang="en-US" altLang="zh-CN" sz="2800" dirty="0">
                <a:latin typeface="Times New Roman" panose="02020603050405020304" pitchFamily="18" charset="0"/>
              </a:rPr>
              <a:t>“</a:t>
            </a:r>
            <a:r>
              <a:rPr lang="en-US" altLang="zh-CN" sz="2800" b="1" i="1" dirty="0">
                <a:latin typeface="Euclid" panose="02020503060505020303" pitchFamily="18" charset="0"/>
              </a:rPr>
              <a:t>b</a:t>
            </a:r>
            <a:r>
              <a:rPr lang="en-US" altLang="zh-CN" sz="2800" dirty="0">
                <a:latin typeface="Times New Roman" panose="02020603050405020304" pitchFamily="18" charset="0"/>
              </a:rPr>
              <a:t>” , </a:t>
            </a:r>
            <a:r>
              <a:rPr lang="zh-CN" altLang="en-US" sz="2800" dirty="0">
                <a:latin typeface="Times New Roman" panose="02020603050405020304" pitchFamily="18" charset="0"/>
              </a:rPr>
              <a:t> </a:t>
            </a:r>
            <a:r>
              <a:rPr lang="en-US" altLang="zh-CN" sz="2800" dirty="0">
                <a:latin typeface="Times New Roman" panose="02020603050405020304" pitchFamily="18" charset="0"/>
              </a:rPr>
              <a:t>“</a:t>
            </a:r>
            <a:r>
              <a:rPr lang="en-US" altLang="zh-CN" sz="2800" b="1" i="1" dirty="0">
                <a:latin typeface="Euclid" panose="02020503060505020303" pitchFamily="18" charset="0"/>
              </a:rPr>
              <a:t>x</a:t>
            </a:r>
            <a:r>
              <a:rPr lang="en-US" altLang="zh-CN" sz="2800" dirty="0">
                <a:latin typeface="Times New Roman" panose="02020603050405020304" pitchFamily="18" charset="0"/>
              </a:rPr>
              <a:t>” </a:t>
            </a:r>
            <a:r>
              <a:rPr lang="zh-CN" altLang="en-US" sz="2800" dirty="0">
                <a:latin typeface="Times New Roman" panose="02020603050405020304" pitchFamily="18" charset="0"/>
              </a:rPr>
              <a:t>对应于 </a:t>
            </a:r>
            <a:r>
              <a:rPr lang="en-US" altLang="zh-CN" sz="2800" dirty="0">
                <a:latin typeface="Times New Roman" panose="02020603050405020304" pitchFamily="18" charset="0"/>
              </a:rPr>
              <a:t>“</a:t>
            </a:r>
            <a:r>
              <a:rPr lang="en-US" altLang="zh-CN" sz="2800" b="1" i="1" dirty="0">
                <a:latin typeface="Euclid" panose="02020503060505020303" pitchFamily="18" charset="0"/>
              </a:rPr>
              <a:t>a</a:t>
            </a:r>
            <a:r>
              <a:rPr lang="en-US" altLang="zh-CN" sz="2800" dirty="0">
                <a:latin typeface="Times New Roman" panose="02020603050405020304" pitchFamily="18" charset="0"/>
              </a:rPr>
              <a:t>” , </a:t>
            </a:r>
            <a:r>
              <a:rPr lang="zh-CN" altLang="en-US" sz="2800" dirty="0">
                <a:latin typeface="Times New Roman" panose="02020603050405020304" pitchFamily="18" charset="0"/>
              </a:rPr>
              <a:t>如此形成一个循环。当时罗马的军队就用恺撒密码进行通信。</a:t>
            </a:r>
            <a:endParaRPr lang="en-US" altLang="zh-CN" sz="2800" dirty="0">
              <a:latin typeface="Times New Roman" panose="02020603050405020304" pitchFamily="18" charset="0"/>
            </a:endParaRPr>
          </a:p>
          <a:p>
            <a:pPr marL="0" indent="0" algn="just" eaLnBrk="1" hangingPunct="1">
              <a:lnSpc>
                <a:spcPct val="100000"/>
              </a:lnSpc>
              <a:spcBef>
                <a:spcPts val="0"/>
              </a:spcBef>
              <a:buFont typeface="Arial" panose="020B0604020202020204" pitchFamily="34" charset="0"/>
              <a:buNone/>
              <a:defRPr/>
            </a:pPr>
            <a:r>
              <a:rPr lang="zh-CN" altLang="en-US" sz="2800" dirty="0">
                <a:latin typeface="Times New Roman" panose="02020603050405020304" pitchFamily="18" charset="0"/>
              </a:rPr>
              <a:t>恺撒密码</a:t>
            </a:r>
            <a:endParaRPr lang="en-US" altLang="zh-CN" dirty="0">
              <a:latin typeface="Times New Roman" panose="02020603050405020304" pitchFamily="18" charset="0"/>
            </a:endParaRPr>
          </a:p>
          <a:p>
            <a:pPr marL="0" indent="0" algn="just" eaLnBrk="1" hangingPunct="1">
              <a:lnSpc>
                <a:spcPct val="100000"/>
              </a:lnSpc>
              <a:spcBef>
                <a:spcPts val="0"/>
              </a:spcBef>
              <a:buFont typeface="Arial" panose="020B0604020202020204" pitchFamily="34" charset="0"/>
              <a:buNone/>
              <a:defRPr/>
            </a:pPr>
            <a:r>
              <a:rPr lang="zh-CN" altLang="en-US" sz="2800" dirty="0">
                <a:latin typeface="Times New Roman" panose="02020603050405020304" pitchFamily="18" charset="0"/>
              </a:rPr>
              <a:t>明文字母表</a:t>
            </a:r>
            <a:r>
              <a:rPr lang="en-US" altLang="zh-CN" sz="2800" dirty="0">
                <a:latin typeface="Times New Roman" panose="02020603050405020304" pitchFamily="18" charset="0"/>
              </a:rPr>
              <a:t>: </a:t>
            </a:r>
            <a:r>
              <a:rPr lang="en-US" altLang="zh-CN" sz="2800" b="1" i="1" dirty="0">
                <a:latin typeface="Euclid" panose="02020503060505020303" pitchFamily="18" charset="0"/>
              </a:rPr>
              <a:t>A B C D E F G </a:t>
            </a:r>
            <a:r>
              <a:rPr lang="en-US" altLang="zh-CN" sz="2800" b="1" dirty="0">
                <a:latin typeface="Euclid" panose="02020503060505020303" pitchFamily="18" charset="0"/>
                <a:cs typeface="Times New Roman" panose="02020603050405020304" pitchFamily="18" charset="0"/>
              </a:rPr>
              <a:t>∙∙∙ </a:t>
            </a:r>
            <a:r>
              <a:rPr lang="en-US" altLang="zh-CN" sz="2800" b="1" i="1" dirty="0">
                <a:latin typeface="Euclid" panose="02020503060505020303" pitchFamily="18" charset="0"/>
              </a:rPr>
              <a:t>X Y Z</a:t>
            </a:r>
          </a:p>
          <a:p>
            <a:pPr marL="0" indent="0" algn="just" eaLnBrk="1" hangingPunct="1">
              <a:lnSpc>
                <a:spcPct val="100000"/>
              </a:lnSpc>
              <a:spcBef>
                <a:spcPts val="0"/>
              </a:spcBef>
              <a:buFont typeface="Arial" panose="020B0604020202020204" pitchFamily="34" charset="0"/>
              <a:buNone/>
              <a:defRPr/>
            </a:pPr>
            <a:r>
              <a:rPr lang="zh-CN" altLang="en-US" sz="2800" dirty="0">
                <a:latin typeface="Times New Roman" panose="02020603050405020304" pitchFamily="18" charset="0"/>
              </a:rPr>
              <a:t>密文字母表</a:t>
            </a:r>
            <a:r>
              <a:rPr lang="en-US" altLang="zh-CN" sz="2800" dirty="0">
                <a:latin typeface="Times New Roman" panose="02020603050405020304" pitchFamily="18" charset="0"/>
              </a:rPr>
              <a:t>: </a:t>
            </a:r>
            <a:r>
              <a:rPr lang="en-US" altLang="zh-CN" sz="2800" b="1" i="1" dirty="0">
                <a:latin typeface="Euclid" panose="02020503060505020303" pitchFamily="18" charset="0"/>
              </a:rPr>
              <a:t>D E F G H I  J </a:t>
            </a:r>
            <a:r>
              <a:rPr lang="en-US" altLang="zh-CN" sz="2800" b="1" dirty="0">
                <a:latin typeface="Euclid" panose="02020503060505020303" pitchFamily="18" charset="0"/>
              </a:rPr>
              <a:t>∙∙∙</a:t>
            </a:r>
            <a:r>
              <a:rPr lang="en-US" altLang="zh-CN" sz="2800" b="1" i="1" dirty="0">
                <a:latin typeface="Euclid" panose="02020503060505020303" pitchFamily="18" charset="0"/>
              </a:rPr>
              <a:t> A B C</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686F378E-ADB4-4761-9801-86F0E73FCA08}"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03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xmlns="" id="{15C7A6C5-7E1E-4205-AEBF-026C429652AD}"/>
              </a:ext>
            </a:extLst>
          </p:cNvPr>
          <p:cNvSpPr>
            <a:spLocks noGrp="1"/>
          </p:cNvSpPr>
          <p:nvPr>
            <p:ph type="title"/>
          </p:nvPr>
        </p:nvSpPr>
        <p:spPr>
          <a:xfrm>
            <a:off x="1098550" y="365125"/>
            <a:ext cx="6778625" cy="668338"/>
          </a:xfrm>
        </p:spPr>
        <p:txBody>
          <a:bodyPr/>
          <a:lstStyle/>
          <a:p>
            <a:r>
              <a:rPr lang="zh-CN" altLang="en-US"/>
              <a:t>密码学的起源</a:t>
            </a:r>
          </a:p>
        </p:txBody>
      </p:sp>
      <p:sp>
        <p:nvSpPr>
          <p:cNvPr id="45059" name="内容占位符 2">
            <a:extLst>
              <a:ext uri="{FF2B5EF4-FFF2-40B4-BE49-F238E27FC236}">
                <a16:creationId xmlns:a16="http://schemas.microsoft.com/office/drawing/2014/main" xmlns="" id="{54BF8C4F-F8B4-4306-AA9C-F6D7B6AE2558}"/>
              </a:ext>
            </a:extLst>
          </p:cNvPr>
          <p:cNvSpPr>
            <a:spLocks noGrp="1"/>
          </p:cNvSpPr>
          <p:nvPr>
            <p:ph idx="1"/>
          </p:nvPr>
        </p:nvSpPr>
        <p:spPr>
          <a:xfrm>
            <a:off x="617538" y="1465263"/>
            <a:ext cx="7886700" cy="4579937"/>
          </a:xfrm>
        </p:spPr>
        <p:txBody>
          <a:bodyPr/>
          <a:lstStyle/>
          <a:p>
            <a:pPr marL="0" indent="0" algn="just" eaLnBrk="1" hangingPunct="1">
              <a:lnSpc>
                <a:spcPct val="100000"/>
              </a:lnSpc>
              <a:spcBef>
                <a:spcPts val="0"/>
              </a:spcBef>
              <a:buFont typeface="Arial" panose="020B0604020202020204" pitchFamily="34" charset="0"/>
              <a:buNone/>
              <a:defRPr/>
            </a:pPr>
            <a:r>
              <a:rPr lang="zh-CN" altLang="en-US" sz="2800" dirty="0">
                <a:latin typeface="Times New Roman" panose="02020603050405020304" pitchFamily="18" charset="0"/>
              </a:rPr>
              <a:t>例</a:t>
            </a:r>
            <a:r>
              <a:rPr lang="en-US" altLang="zh-CN" sz="2800" dirty="0">
                <a:latin typeface="Times New Roman" panose="02020603050405020304" pitchFamily="18" charset="0"/>
              </a:rPr>
              <a:t>: </a:t>
            </a:r>
            <a:r>
              <a:rPr lang="zh-CN" altLang="en-US" sz="2800" dirty="0">
                <a:latin typeface="Times New Roman" panose="02020603050405020304" pitchFamily="18" charset="0"/>
              </a:rPr>
              <a:t>明文为 </a:t>
            </a:r>
            <a:r>
              <a:rPr lang="en-US" altLang="zh-CN" sz="2800" dirty="0">
                <a:latin typeface="Times New Roman" panose="02020603050405020304" pitchFamily="18" charset="0"/>
              </a:rPr>
              <a:t>“</a:t>
            </a:r>
            <a:r>
              <a:rPr lang="en-US" altLang="zh-CN" sz="2800" b="1" dirty="0" err="1">
                <a:latin typeface="Euclid" panose="02020503060505020303" pitchFamily="18" charset="0"/>
              </a:rPr>
              <a:t>veni</a:t>
            </a:r>
            <a:r>
              <a:rPr lang="en-US" altLang="zh-CN" sz="2800" b="1" dirty="0">
                <a:latin typeface="Euclid" panose="02020503060505020303" pitchFamily="18" charset="0"/>
              </a:rPr>
              <a:t>, </a:t>
            </a:r>
            <a:r>
              <a:rPr lang="en-US" altLang="zh-CN" sz="2800" b="1" dirty="0" err="1">
                <a:latin typeface="Euclid" panose="02020503060505020303" pitchFamily="18" charset="0"/>
              </a:rPr>
              <a:t>vidi</a:t>
            </a:r>
            <a:r>
              <a:rPr lang="en-US" altLang="zh-CN" sz="2800" b="1" dirty="0">
                <a:latin typeface="Euclid" panose="02020503060505020303" pitchFamily="18" charset="0"/>
              </a:rPr>
              <a:t>, vici</a:t>
            </a:r>
            <a:r>
              <a:rPr lang="en-US" altLang="zh-CN" sz="2800" dirty="0">
                <a:latin typeface="Times New Roman" panose="02020603050405020304" pitchFamily="18" charset="0"/>
              </a:rPr>
              <a:t>” </a:t>
            </a:r>
          </a:p>
          <a:p>
            <a:pPr marL="0" indent="0" algn="just" eaLnBrk="1" hangingPunct="1">
              <a:lnSpc>
                <a:spcPct val="100000"/>
              </a:lnSpc>
              <a:spcBef>
                <a:spcPts val="0"/>
              </a:spcBef>
              <a:buFont typeface="Arial" panose="020B0604020202020204" pitchFamily="34" charset="0"/>
              <a:buNone/>
              <a:defRPr/>
            </a:pPr>
            <a:r>
              <a:rPr lang="en-US" altLang="zh-CN" sz="2800" dirty="0">
                <a:latin typeface="Times New Roman" panose="02020603050405020304" pitchFamily="18" charset="0"/>
              </a:rPr>
              <a:t>        </a:t>
            </a:r>
            <a:r>
              <a:rPr lang="zh-CN" altLang="en-US" sz="2800" dirty="0">
                <a:latin typeface="Times New Roman" panose="02020603050405020304" pitchFamily="18" charset="0"/>
              </a:rPr>
              <a:t>密文 </a:t>
            </a:r>
            <a:r>
              <a:rPr lang="en-US" altLang="zh-CN" sz="2800" dirty="0">
                <a:latin typeface="Times New Roman" panose="02020603050405020304" pitchFamily="18" charset="0"/>
              </a:rPr>
              <a:t>“</a:t>
            </a:r>
            <a:r>
              <a:rPr lang="en-US" altLang="zh-CN" sz="2800" b="1" dirty="0">
                <a:latin typeface="Euclid" panose="02020503060505020303" pitchFamily="18" charset="0"/>
              </a:rPr>
              <a:t>YHQL, </a:t>
            </a:r>
            <a:r>
              <a:rPr lang="zh-CN" altLang="en-US" sz="2800" b="1" dirty="0">
                <a:latin typeface="Euclid" panose="02020503060505020303" pitchFamily="18" charset="0"/>
              </a:rPr>
              <a:t> </a:t>
            </a:r>
            <a:r>
              <a:rPr lang="en-US" altLang="zh-CN" sz="2800" b="1" dirty="0">
                <a:latin typeface="Euclid" panose="02020503060505020303" pitchFamily="18" charset="0"/>
              </a:rPr>
              <a:t>YLGL, YLFL</a:t>
            </a:r>
            <a:r>
              <a:rPr lang="en-US" altLang="zh-CN" sz="2800" dirty="0">
                <a:latin typeface="Times New Roman" panose="02020603050405020304" pitchFamily="18" charset="0"/>
              </a:rPr>
              <a:t>” , </a:t>
            </a:r>
          </a:p>
          <a:p>
            <a:pPr marL="0" indent="0" algn="just" eaLnBrk="1" hangingPunct="1">
              <a:lnSpc>
                <a:spcPct val="100000"/>
              </a:lnSpc>
              <a:spcBef>
                <a:spcPts val="0"/>
              </a:spcBef>
              <a:buFont typeface="Arial" panose="020B0604020202020204" pitchFamily="34" charset="0"/>
              <a:buNone/>
              <a:defRPr/>
            </a:pPr>
            <a:endParaRPr lang="zh-CN" altLang="en-US" sz="2800" dirty="0">
              <a:latin typeface="Times New Roman" panose="02020603050405020304" pitchFamily="18" charset="0"/>
            </a:endParaRPr>
          </a:p>
          <a:p>
            <a:pPr marL="0" lvl="1" indent="640800" algn="just" eaLnBrk="1" hangingPunct="1">
              <a:lnSpc>
                <a:spcPct val="100000"/>
              </a:lnSpc>
              <a:spcBef>
                <a:spcPts val="0"/>
              </a:spcBef>
              <a:buFont typeface="Arial" panose="020B0604020202020204" pitchFamily="34" charset="0"/>
              <a:buNone/>
              <a:defRPr/>
            </a:pPr>
            <a:r>
              <a:rPr lang="zh-CN" altLang="en-US" sz="2800" dirty="0">
                <a:latin typeface="Times New Roman" panose="02020603050405020304" pitchFamily="18" charset="0"/>
              </a:rPr>
              <a:t>意思是 </a:t>
            </a:r>
            <a:r>
              <a:rPr lang="en-US" altLang="zh-CN" sz="2800" dirty="0">
                <a:latin typeface="Times New Roman" panose="02020603050405020304" pitchFamily="18" charset="0"/>
              </a:rPr>
              <a:t>“</a:t>
            </a:r>
            <a:r>
              <a:rPr lang="zh-CN" altLang="en-US" sz="2800" dirty="0">
                <a:latin typeface="Times New Roman" panose="02020603050405020304" pitchFamily="18" charset="0"/>
              </a:rPr>
              <a:t>我来</a:t>
            </a:r>
            <a:r>
              <a:rPr lang="en-US" altLang="zh-CN" sz="2800" dirty="0">
                <a:latin typeface="Times New Roman" panose="02020603050405020304" pitchFamily="18" charset="0"/>
              </a:rPr>
              <a:t>, </a:t>
            </a:r>
            <a:r>
              <a:rPr lang="zh-CN" altLang="en-US" sz="2800" dirty="0">
                <a:latin typeface="Times New Roman" panose="02020603050405020304" pitchFamily="18" charset="0"/>
              </a:rPr>
              <a:t>我见</a:t>
            </a:r>
            <a:r>
              <a:rPr lang="en-US" altLang="zh-CN" sz="2800" dirty="0">
                <a:latin typeface="Times New Roman" panose="02020603050405020304" pitchFamily="18" charset="0"/>
              </a:rPr>
              <a:t>, </a:t>
            </a:r>
            <a:r>
              <a:rPr lang="zh-CN" altLang="en-US" sz="2800" dirty="0">
                <a:latin typeface="Times New Roman" panose="02020603050405020304" pitchFamily="18" charset="0"/>
              </a:rPr>
              <a:t>我征服</a:t>
            </a:r>
            <a:r>
              <a:rPr lang="en-US" altLang="zh-CN" sz="2800" dirty="0">
                <a:latin typeface="Times New Roman" panose="02020603050405020304" pitchFamily="18" charset="0"/>
              </a:rPr>
              <a:t>”, </a:t>
            </a:r>
            <a:r>
              <a:rPr lang="zh-CN" altLang="en-US" sz="2800" dirty="0">
                <a:latin typeface="Times New Roman" panose="02020603050405020304" pitchFamily="18" charset="0"/>
              </a:rPr>
              <a:t>曾经是恺撒征服本都王法那西斯后向罗马元老院宣告的名言。</a:t>
            </a:r>
            <a:endParaRPr lang="en-US" altLang="zh-CN" sz="2800" dirty="0">
              <a:latin typeface="Times New Roman" panose="02020603050405020304" pitchFamily="18" charset="0"/>
            </a:endParaRPr>
          </a:p>
          <a:p>
            <a:pPr marL="0" lvl="1" indent="640800" algn="just" eaLnBrk="1" hangingPunct="1">
              <a:lnSpc>
                <a:spcPct val="100000"/>
              </a:lnSpc>
              <a:spcBef>
                <a:spcPts val="0"/>
              </a:spcBef>
              <a:buFont typeface="Arial" panose="020B0604020202020204" pitchFamily="34" charset="0"/>
              <a:buNone/>
              <a:defRPr/>
            </a:pPr>
            <a:endParaRPr lang="zh-CN" altLang="en-US" sz="2800" dirty="0">
              <a:latin typeface="Times New Roman" panose="02020603050405020304" pitchFamily="18" charset="0"/>
            </a:endParaRPr>
          </a:p>
          <a:p>
            <a:pPr marL="0" indent="640800" algn="just" eaLnBrk="1" hangingPunct="1">
              <a:lnSpc>
                <a:spcPct val="100000"/>
              </a:lnSpc>
              <a:spcBef>
                <a:spcPts val="0"/>
              </a:spcBef>
              <a:buFont typeface="Arial" panose="020B0604020202020204" pitchFamily="34" charset="0"/>
              <a:buNone/>
              <a:defRPr/>
            </a:pPr>
            <a:r>
              <a:rPr lang="en-US" altLang="zh-CN" sz="2800" b="1" dirty="0">
                <a:latin typeface="Euclid" panose="02020503060505020303" pitchFamily="18" charset="0"/>
              </a:rPr>
              <a:t>26 </a:t>
            </a:r>
            <a:r>
              <a:rPr lang="zh-CN" altLang="en-US" sz="2800" dirty="0">
                <a:latin typeface="Times New Roman" panose="02020603050405020304" pitchFamily="18" charset="0"/>
              </a:rPr>
              <a:t>个字符代表字母表的 </a:t>
            </a:r>
            <a:r>
              <a:rPr lang="en-US" altLang="zh-CN" sz="2800" b="1" dirty="0">
                <a:latin typeface="Euclid" panose="02020503060505020303" pitchFamily="18" charset="0"/>
              </a:rPr>
              <a:t>26 </a:t>
            </a:r>
            <a:r>
              <a:rPr lang="zh-CN" altLang="en-US" sz="2800" dirty="0">
                <a:latin typeface="Times New Roman" panose="02020603050405020304" pitchFamily="18" charset="0"/>
              </a:rPr>
              <a:t>个字母</a:t>
            </a:r>
            <a:r>
              <a:rPr lang="en-US" altLang="zh-CN" sz="2800" dirty="0">
                <a:latin typeface="Times New Roman" panose="02020603050405020304" pitchFamily="18" charset="0"/>
              </a:rPr>
              <a:t>, </a:t>
            </a:r>
            <a:r>
              <a:rPr lang="zh-CN" altLang="en-US" sz="2800" dirty="0">
                <a:latin typeface="Times New Roman" panose="02020603050405020304" pitchFamily="18" charset="0"/>
              </a:rPr>
              <a:t>从一般意义上说</a:t>
            </a:r>
            <a:r>
              <a:rPr lang="en-US" altLang="zh-CN" sz="2800" dirty="0">
                <a:latin typeface="Times New Roman" panose="02020603050405020304" pitchFamily="18" charset="0"/>
              </a:rPr>
              <a:t>, </a:t>
            </a:r>
            <a:r>
              <a:rPr lang="zh-CN" altLang="en-US" sz="2800" dirty="0">
                <a:latin typeface="Times New Roman" panose="02020603050405020304" pitchFamily="18" charset="0"/>
              </a:rPr>
              <a:t>也可以使用其它字符表</a:t>
            </a:r>
            <a:r>
              <a:rPr lang="en-US" altLang="zh-CN" sz="2800" dirty="0">
                <a:latin typeface="Times New Roman" panose="02020603050405020304" pitchFamily="18" charset="0"/>
              </a:rPr>
              <a:t>, </a:t>
            </a:r>
            <a:r>
              <a:rPr lang="zh-CN" altLang="en-US" sz="2800" dirty="0">
                <a:latin typeface="Times New Roman" panose="02020603050405020304" pitchFamily="18" charset="0"/>
              </a:rPr>
              <a:t>一一对应的数字也不一定要是 </a:t>
            </a:r>
            <a:r>
              <a:rPr lang="en-US" altLang="zh-CN" sz="2800" b="1" dirty="0">
                <a:latin typeface="Euclid" panose="02020503060505020303" pitchFamily="18" charset="0"/>
              </a:rPr>
              <a:t>3</a:t>
            </a:r>
            <a:r>
              <a:rPr lang="en-US" altLang="zh-CN" sz="2800" dirty="0">
                <a:latin typeface="Times New Roman" panose="02020603050405020304" pitchFamily="18" charset="0"/>
              </a:rPr>
              <a:t>, </a:t>
            </a:r>
            <a:r>
              <a:rPr lang="zh-CN" altLang="en-US" sz="2800" dirty="0">
                <a:latin typeface="Times New Roman" panose="02020603050405020304" pitchFamily="18" charset="0"/>
              </a:rPr>
              <a:t>可以选其它数字。</a:t>
            </a:r>
          </a:p>
          <a:p>
            <a:pPr marL="0" indent="0">
              <a:buFont typeface="Arial" panose="020B0604020202020204" pitchFamily="34" charset="0"/>
              <a:buNone/>
              <a:defRPr/>
            </a:pPr>
            <a:endParaRPr lang="zh-CN" altLang="en-US" dirty="0"/>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2EC9BD4A-65F8-40EB-BBFC-ECE8DC060863}"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xmlns="" id="{B6BC17CF-B58E-4478-AC6F-9145BDDC3AE4}"/>
              </a:ext>
            </a:extLst>
          </p:cNvPr>
          <p:cNvSpPr>
            <a:spLocks noGrp="1"/>
          </p:cNvSpPr>
          <p:nvPr>
            <p:ph type="title"/>
          </p:nvPr>
        </p:nvSpPr>
        <p:spPr>
          <a:xfrm>
            <a:off x="1098550" y="365125"/>
            <a:ext cx="6778625" cy="668338"/>
          </a:xfrm>
        </p:spPr>
        <p:txBody>
          <a:bodyPr/>
          <a:lstStyle/>
          <a:p>
            <a:r>
              <a:rPr lang="zh-CN" altLang="en-US"/>
              <a:t>信息安全的基本属性</a:t>
            </a:r>
          </a:p>
        </p:txBody>
      </p:sp>
      <p:sp>
        <p:nvSpPr>
          <p:cNvPr id="3" name="内容占位符 2">
            <a:extLst>
              <a:ext uri="{FF2B5EF4-FFF2-40B4-BE49-F238E27FC236}">
                <a16:creationId xmlns:a16="http://schemas.microsoft.com/office/drawing/2014/main" xmlns="" id="{5A9BF8A5-1D0A-4094-93FF-AAC72416FDCA}"/>
              </a:ext>
            </a:extLst>
          </p:cNvPr>
          <p:cNvSpPr>
            <a:spLocks noGrp="1"/>
          </p:cNvSpPr>
          <p:nvPr>
            <p:ph idx="1"/>
          </p:nvPr>
        </p:nvSpPr>
        <p:spPr>
          <a:xfrm>
            <a:off x="617538" y="1143000"/>
            <a:ext cx="7886700" cy="4876800"/>
          </a:xfrm>
        </p:spPr>
        <p:txBody>
          <a:bodyPr/>
          <a:lstStyle/>
          <a:p>
            <a:pPr marL="230400" lvl="1" indent="-230400" eaLnBrk="1" hangingPunct="1">
              <a:lnSpc>
                <a:spcPct val="120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机密性 </a:t>
            </a:r>
            <a:r>
              <a:rPr lang="en-US" altLang="zh-CN" sz="2800" dirty="0">
                <a:solidFill>
                  <a:srgbClr val="FF0000"/>
                </a:solidFill>
                <a:latin typeface="Times New Roman" panose="02020603050405020304" pitchFamily="18" charset="0"/>
              </a:rPr>
              <a:t>Confidentiality</a:t>
            </a:r>
          </a:p>
          <a:p>
            <a:pPr marL="687600" lvl="3" indent="-230400"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000000"/>
                </a:solidFill>
              </a:rPr>
              <a:t>保证信息为授权者享用而不泄漏给未经授权者。</a:t>
            </a:r>
            <a:endParaRPr lang="en-US" altLang="zh-CN" sz="2800" dirty="0">
              <a:solidFill>
                <a:srgbClr val="000000"/>
              </a:solidFill>
            </a:endParaRPr>
          </a:p>
          <a:p>
            <a:pPr marL="687600" lvl="3" indent="-230400"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FF0000"/>
                </a:solidFill>
              </a:rPr>
              <a:t>别人是 </a:t>
            </a:r>
            <a:r>
              <a:rPr lang="en-US" altLang="zh-CN" sz="2800" dirty="0">
                <a:solidFill>
                  <a:srgbClr val="FF0000"/>
                </a:solidFill>
              </a:rPr>
              <a:t>“</a:t>
            </a:r>
            <a:r>
              <a:rPr lang="zh-CN" altLang="en-US" sz="2800" dirty="0">
                <a:solidFill>
                  <a:srgbClr val="FF0000"/>
                </a:solidFill>
              </a:rPr>
              <a:t>看不到的</a:t>
            </a:r>
            <a:r>
              <a:rPr lang="en-US" altLang="zh-CN" sz="2800" dirty="0">
                <a:solidFill>
                  <a:srgbClr val="FF0000"/>
                </a:solidFill>
              </a:rPr>
              <a:t>”</a:t>
            </a:r>
            <a:r>
              <a:rPr lang="zh-CN" altLang="en-US" sz="2800" dirty="0">
                <a:solidFill>
                  <a:srgbClr val="FF0000"/>
                </a:solidFill>
              </a:rPr>
              <a:t>或 </a:t>
            </a:r>
            <a:r>
              <a:rPr lang="en-US" altLang="zh-CN" sz="2800" dirty="0">
                <a:solidFill>
                  <a:srgbClr val="FF0000"/>
                </a:solidFill>
              </a:rPr>
              <a:t>“</a:t>
            </a:r>
            <a:r>
              <a:rPr lang="zh-CN" altLang="en-US" sz="2800" dirty="0">
                <a:solidFill>
                  <a:srgbClr val="FF0000"/>
                </a:solidFill>
              </a:rPr>
              <a:t>看不懂</a:t>
            </a:r>
            <a:r>
              <a:rPr lang="en-US" altLang="zh-CN" sz="2800" dirty="0">
                <a:solidFill>
                  <a:srgbClr val="FF0000"/>
                </a:solidFill>
              </a:rPr>
              <a:t>”</a:t>
            </a:r>
          </a:p>
          <a:p>
            <a:pPr marL="230400" lvl="1" indent="-230400" eaLnBrk="1" hangingPunct="1">
              <a:lnSpc>
                <a:spcPct val="120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完整性 </a:t>
            </a:r>
            <a:r>
              <a:rPr lang="en-US" altLang="zh-CN" sz="2800" dirty="0">
                <a:solidFill>
                  <a:srgbClr val="FF0000"/>
                </a:solidFill>
                <a:latin typeface="Times New Roman" panose="02020603050405020304" pitchFamily="18" charset="0"/>
              </a:rPr>
              <a:t>Integrity</a:t>
            </a:r>
          </a:p>
          <a:p>
            <a:pPr marL="687600" lvl="3" indent="-230400" eaLnBrk="1" hangingPunct="1">
              <a:lnSpc>
                <a:spcPct val="120000"/>
              </a:lnSpc>
              <a:spcBef>
                <a:spcPct val="0"/>
              </a:spcBef>
              <a:buClr>
                <a:schemeClr val="tx1"/>
              </a:buClr>
              <a:buSzPct val="100000"/>
              <a:buFont typeface="Times New Roman" panose="02020603050405020304" pitchFamily="18" charset="0"/>
              <a:buChar char="‒"/>
              <a:defRPr/>
            </a:pPr>
            <a:r>
              <a:rPr lang="zh-CN" altLang="en-US" sz="2800" dirty="0">
                <a:solidFill>
                  <a:srgbClr val="000000"/>
                </a:solidFill>
              </a:rPr>
              <a:t>数据完整性</a:t>
            </a:r>
            <a:r>
              <a:rPr lang="en-US" altLang="zh-CN" sz="2800" dirty="0">
                <a:solidFill>
                  <a:srgbClr val="000000"/>
                </a:solidFill>
              </a:rPr>
              <a:t>, </a:t>
            </a:r>
            <a:r>
              <a:rPr lang="zh-CN" altLang="en-US" sz="2800" dirty="0">
                <a:solidFill>
                  <a:srgbClr val="000000"/>
                </a:solidFill>
              </a:rPr>
              <a:t>未被未授权篡改或者损坏</a:t>
            </a:r>
          </a:p>
          <a:p>
            <a:pPr marL="687600" lvl="3" indent="-230400" eaLnBrk="1" hangingPunct="1">
              <a:lnSpc>
                <a:spcPct val="120000"/>
              </a:lnSpc>
              <a:spcBef>
                <a:spcPct val="0"/>
              </a:spcBef>
              <a:buClr>
                <a:schemeClr val="tx1"/>
              </a:buClr>
              <a:buSzPct val="100000"/>
              <a:buFont typeface="Times New Roman" panose="02020603050405020304" pitchFamily="18" charset="0"/>
              <a:buChar char="‒"/>
              <a:defRPr/>
            </a:pPr>
            <a:r>
              <a:rPr lang="zh-CN" altLang="en-US" sz="2800" dirty="0">
                <a:solidFill>
                  <a:srgbClr val="000000"/>
                </a:solidFill>
              </a:rPr>
              <a:t>系统完整性</a:t>
            </a:r>
            <a:r>
              <a:rPr lang="en-US" altLang="zh-CN" sz="2800" dirty="0">
                <a:solidFill>
                  <a:srgbClr val="000000"/>
                </a:solidFill>
              </a:rPr>
              <a:t>, </a:t>
            </a:r>
            <a:r>
              <a:rPr lang="zh-CN" altLang="en-US" sz="2800" dirty="0">
                <a:solidFill>
                  <a:srgbClr val="000000"/>
                </a:solidFill>
              </a:rPr>
              <a:t>系统未被非授权操纵</a:t>
            </a:r>
            <a:r>
              <a:rPr lang="en-US" altLang="zh-CN" sz="2800" dirty="0">
                <a:solidFill>
                  <a:srgbClr val="000000"/>
                </a:solidFill>
              </a:rPr>
              <a:t>, </a:t>
            </a:r>
            <a:r>
              <a:rPr lang="zh-CN" altLang="en-US" sz="2800" dirty="0">
                <a:solidFill>
                  <a:srgbClr val="000000"/>
                </a:solidFill>
              </a:rPr>
              <a:t>按既定的功能运行</a:t>
            </a:r>
            <a:endParaRPr lang="en-US" altLang="zh-CN" sz="2800" dirty="0">
              <a:solidFill>
                <a:srgbClr val="000000"/>
              </a:solidFill>
            </a:endParaRPr>
          </a:p>
          <a:p>
            <a:pPr marL="687600" lvl="3" indent="-230400" eaLnBrk="1" hangingPunct="1">
              <a:lnSpc>
                <a:spcPct val="120000"/>
              </a:lnSpc>
              <a:spcBef>
                <a:spcPct val="0"/>
              </a:spcBef>
              <a:buClr>
                <a:schemeClr val="tx1"/>
              </a:buClr>
              <a:buSzPct val="100000"/>
              <a:buFont typeface="Times New Roman" panose="02020603050405020304" pitchFamily="18" charset="0"/>
              <a:buChar char="‒"/>
              <a:defRPr/>
            </a:pPr>
            <a:r>
              <a:rPr lang="zh-CN" altLang="en-US" sz="2800" dirty="0">
                <a:solidFill>
                  <a:srgbClr val="FF0000"/>
                </a:solidFill>
              </a:rPr>
              <a:t>信息没有被 </a:t>
            </a:r>
            <a:r>
              <a:rPr lang="en-US" altLang="zh-CN" sz="2800" dirty="0">
                <a:solidFill>
                  <a:srgbClr val="FF0000"/>
                </a:solidFill>
              </a:rPr>
              <a:t>“</a:t>
            </a:r>
            <a:r>
              <a:rPr lang="zh-CN" altLang="en-US" sz="2800" dirty="0">
                <a:solidFill>
                  <a:srgbClr val="FF0000"/>
                </a:solidFill>
              </a:rPr>
              <a:t>动过</a:t>
            </a:r>
            <a:r>
              <a:rPr lang="en-US" altLang="zh-CN" sz="2800" dirty="0">
                <a:solidFill>
                  <a:srgbClr val="FF0000"/>
                </a:solidFill>
              </a:rPr>
              <a:t>”</a:t>
            </a:r>
            <a:r>
              <a:rPr lang="zh-CN" altLang="en-US" sz="2800" dirty="0">
                <a:solidFill>
                  <a:srgbClr val="FF0000"/>
                </a:solidFill>
              </a:rPr>
              <a:t> </a:t>
            </a:r>
          </a:p>
          <a:p>
            <a:pPr marL="800100" lvl="3" indent="-342900" eaLnBrk="1" hangingPunct="1">
              <a:lnSpc>
                <a:spcPct val="100000"/>
              </a:lnSpc>
              <a:spcBef>
                <a:spcPts val="0"/>
              </a:spcBef>
              <a:buClr>
                <a:srgbClr val="3333CC"/>
              </a:buClr>
              <a:buSzPct val="50000"/>
              <a:buFont typeface="Wingdings" panose="05000000000000000000" pitchFamily="2" charset="2"/>
              <a:buChar char="l"/>
              <a:defRPr/>
            </a:pPr>
            <a:endParaRPr lang="zh-CN" altLang="en-US" sz="2800" dirty="0">
              <a:solidFill>
                <a:srgbClr val="FF0000"/>
              </a:solidFill>
            </a:endParaRPr>
          </a:p>
        </p:txBody>
      </p:sp>
      <p:sp>
        <p:nvSpPr>
          <p:cNvPr id="5" name="页脚占位符 4"/>
          <p:cNvSpPr>
            <a:spLocks noGrp="1"/>
          </p:cNvSpPr>
          <p:nvPr>
            <p:ph type="ftr" sz="quarter" idx="12"/>
          </p:nvPr>
        </p:nvSpPr>
        <p:spPr/>
        <p:txBody>
          <a:bodyPr/>
          <a:lstStyle/>
          <a:p>
            <a:pPr algn="ctr">
              <a:defRPr/>
            </a:pPr>
            <a:r>
              <a:rPr lang="zh-CN" altLang="en-US" dirty="0" smtClean="0"/>
              <a:t>电子科技大学 汪小芬</a:t>
            </a:r>
            <a:endParaRPr lang="zh-CN" altLang="en-US" dirty="0"/>
          </a:p>
        </p:txBody>
      </p:sp>
      <p:sp>
        <p:nvSpPr>
          <p:cNvPr id="6" name="日期占位符 5"/>
          <p:cNvSpPr>
            <a:spLocks noGrp="1"/>
          </p:cNvSpPr>
          <p:nvPr>
            <p:ph type="dt" sz="half" idx="10"/>
          </p:nvPr>
        </p:nvSpPr>
        <p:spPr/>
        <p:txBody>
          <a:bodyPr/>
          <a:lstStyle/>
          <a:p>
            <a:pPr>
              <a:defRPr/>
            </a:pPr>
            <a:fld id="{01030733-6C18-4FA3-9F63-299B79773D68}"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xmlns="" id="{F4E654C2-2922-4B1D-B0DC-39EF8A578D1F}"/>
              </a:ext>
            </a:extLst>
          </p:cNvPr>
          <p:cNvSpPr>
            <a:spLocks noGrp="1"/>
          </p:cNvSpPr>
          <p:nvPr>
            <p:ph type="title"/>
          </p:nvPr>
        </p:nvSpPr>
        <p:spPr>
          <a:xfrm>
            <a:off x="1098550" y="365125"/>
            <a:ext cx="6778625" cy="668338"/>
          </a:xfrm>
        </p:spPr>
        <p:txBody>
          <a:bodyPr/>
          <a:lstStyle/>
          <a:p>
            <a:r>
              <a:rPr lang="zh-CN" altLang="en-US"/>
              <a:t>密码学发展历程</a:t>
            </a:r>
          </a:p>
        </p:txBody>
      </p:sp>
      <p:grpSp>
        <p:nvGrpSpPr>
          <p:cNvPr id="2" name="组合 1">
            <a:extLst>
              <a:ext uri="{FF2B5EF4-FFF2-40B4-BE49-F238E27FC236}">
                <a16:creationId xmlns:a16="http://schemas.microsoft.com/office/drawing/2014/main" xmlns="" id="{6A818BE6-374C-4B09-97DC-FD7376DCD825}"/>
              </a:ext>
            </a:extLst>
          </p:cNvPr>
          <p:cNvGrpSpPr/>
          <p:nvPr/>
        </p:nvGrpSpPr>
        <p:grpSpPr>
          <a:xfrm>
            <a:off x="381000" y="3854587"/>
            <a:ext cx="8041179" cy="1174615"/>
            <a:chOff x="381000" y="3854587"/>
            <a:chExt cx="8041179" cy="1174615"/>
          </a:xfrm>
        </p:grpSpPr>
        <p:sp>
          <p:nvSpPr>
            <p:cNvPr id="3" name="箭头: 燕尾形 2">
              <a:extLst>
                <a:ext uri="{FF2B5EF4-FFF2-40B4-BE49-F238E27FC236}">
                  <a16:creationId xmlns:a16="http://schemas.microsoft.com/office/drawing/2014/main" xmlns="" id="{14A656B9-33D7-4400-A160-B04533141E21}"/>
                </a:ext>
              </a:extLst>
            </p:cNvPr>
            <p:cNvSpPr/>
            <p:nvPr/>
          </p:nvSpPr>
          <p:spPr>
            <a:xfrm>
              <a:off x="381000" y="4206971"/>
              <a:ext cx="8041179" cy="469846"/>
            </a:xfrm>
            <a:prstGeom prst="notchedRightArrow">
              <a:avLst/>
            </a:prstGeom>
            <a:solidFill>
              <a:srgbClr val="0070C0"/>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4" name="任意多边形: 形状 3">
              <a:extLst>
                <a:ext uri="{FF2B5EF4-FFF2-40B4-BE49-F238E27FC236}">
                  <a16:creationId xmlns:a16="http://schemas.microsoft.com/office/drawing/2014/main" xmlns="" id="{10A25BE6-2FAA-4A83-A17A-807FAC896C2F}"/>
                </a:ext>
              </a:extLst>
            </p:cNvPr>
            <p:cNvSpPr/>
            <p:nvPr/>
          </p:nvSpPr>
          <p:spPr>
            <a:xfrm>
              <a:off x="381089" y="3854587"/>
              <a:ext cx="1507954" cy="469846"/>
            </a:xfrm>
            <a:custGeom>
              <a:avLst/>
              <a:gdLst>
                <a:gd name="connsiteX0" fmla="*/ 0 w 1507954"/>
                <a:gd name="connsiteY0" fmla="*/ 0 h 469846"/>
                <a:gd name="connsiteX1" fmla="*/ 1507954 w 1507954"/>
                <a:gd name="connsiteY1" fmla="*/ 0 h 469846"/>
                <a:gd name="connsiteX2" fmla="*/ 1507954 w 1507954"/>
                <a:gd name="connsiteY2" fmla="*/ 469846 h 469846"/>
                <a:gd name="connsiteX3" fmla="*/ 0 w 1507954"/>
                <a:gd name="connsiteY3" fmla="*/ 469846 h 469846"/>
                <a:gd name="connsiteX4" fmla="*/ 0 w 1507954"/>
                <a:gd name="connsiteY4" fmla="*/ 0 h 46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954" h="469846">
                  <a:moveTo>
                    <a:pt x="0" y="0"/>
                  </a:moveTo>
                  <a:lnTo>
                    <a:pt x="1507954" y="0"/>
                  </a:lnTo>
                  <a:lnTo>
                    <a:pt x="1507954" y="469846"/>
                  </a:lnTo>
                  <a:lnTo>
                    <a:pt x="0" y="4698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ts val="0"/>
                </a:spcAft>
                <a:buNone/>
              </a:pPr>
              <a:r>
                <a:rPr lang="zh-CN" altLang="en-US" sz="2000" b="1" kern="1200" dirty="0">
                  <a:ea typeface="华文中宋" panose="02010600040101010101" pitchFamily="2" charset="-122"/>
                  <a:cs typeface="Times New Roman" panose="02020603050405020304" pitchFamily="18" charset="0"/>
                </a:rPr>
                <a:t>远古以来</a:t>
              </a:r>
            </a:p>
          </p:txBody>
        </p:sp>
        <p:sp>
          <p:nvSpPr>
            <p:cNvPr id="5" name="椭圆 4">
              <a:extLst>
                <a:ext uri="{FF2B5EF4-FFF2-40B4-BE49-F238E27FC236}">
                  <a16:creationId xmlns:a16="http://schemas.microsoft.com/office/drawing/2014/main" xmlns="" id="{01ECA569-132F-4AAC-A078-95A034563CAA}"/>
                </a:ext>
              </a:extLst>
            </p:cNvPr>
            <p:cNvSpPr/>
            <p:nvPr/>
          </p:nvSpPr>
          <p:spPr>
            <a:xfrm>
              <a:off x="1076335" y="4383163"/>
              <a:ext cx="117461" cy="117461"/>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6" name="任意多边形: 形状 5">
              <a:extLst>
                <a:ext uri="{FF2B5EF4-FFF2-40B4-BE49-F238E27FC236}">
                  <a16:creationId xmlns:a16="http://schemas.microsoft.com/office/drawing/2014/main" xmlns="" id="{91885B5A-5615-44CA-A160-4BB6AB9CD47F}"/>
                </a:ext>
              </a:extLst>
            </p:cNvPr>
            <p:cNvSpPr/>
            <p:nvPr/>
          </p:nvSpPr>
          <p:spPr>
            <a:xfrm>
              <a:off x="1828800" y="4559356"/>
              <a:ext cx="1143000" cy="469846"/>
            </a:xfrm>
            <a:custGeom>
              <a:avLst/>
              <a:gdLst>
                <a:gd name="connsiteX0" fmla="*/ 0 w 884413"/>
                <a:gd name="connsiteY0" fmla="*/ 0 h 469846"/>
                <a:gd name="connsiteX1" fmla="*/ 884413 w 884413"/>
                <a:gd name="connsiteY1" fmla="*/ 0 h 469846"/>
                <a:gd name="connsiteX2" fmla="*/ 884413 w 884413"/>
                <a:gd name="connsiteY2" fmla="*/ 469846 h 469846"/>
                <a:gd name="connsiteX3" fmla="*/ 0 w 884413"/>
                <a:gd name="connsiteY3" fmla="*/ 469846 h 469846"/>
                <a:gd name="connsiteX4" fmla="*/ 0 w 884413"/>
                <a:gd name="connsiteY4" fmla="*/ 0 h 46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13" h="469846">
                  <a:moveTo>
                    <a:pt x="0" y="0"/>
                  </a:moveTo>
                  <a:lnTo>
                    <a:pt x="884413" y="0"/>
                  </a:lnTo>
                  <a:lnTo>
                    <a:pt x="884413" y="469846"/>
                  </a:lnTo>
                  <a:lnTo>
                    <a:pt x="0" y="4698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altLang="zh-CN" sz="2000" b="1" kern="1200" dirty="0">
                  <a:ea typeface="华文中宋" panose="02010600040101010101" pitchFamily="2" charset="-122"/>
                  <a:cs typeface="Times New Roman" panose="02020603050405020304" pitchFamily="18" charset="0"/>
                </a:rPr>
                <a:t>1800</a:t>
              </a:r>
              <a:r>
                <a:rPr lang="zh-CN" altLang="en-US" sz="2000" b="1" kern="1200" dirty="0">
                  <a:ea typeface="华文中宋" panose="02010600040101010101" pitchFamily="2" charset="-122"/>
                  <a:cs typeface="Times New Roman" panose="02020603050405020304" pitchFamily="18" charset="0"/>
                </a:rPr>
                <a:t>年</a:t>
              </a:r>
            </a:p>
          </p:txBody>
        </p:sp>
        <p:sp>
          <p:nvSpPr>
            <p:cNvPr id="7" name="椭圆 6">
              <a:extLst>
                <a:ext uri="{FF2B5EF4-FFF2-40B4-BE49-F238E27FC236}">
                  <a16:creationId xmlns:a16="http://schemas.microsoft.com/office/drawing/2014/main" xmlns="" id="{3ABA05C8-93AA-42C0-A270-FF8DA769ACDE}"/>
                </a:ext>
              </a:extLst>
            </p:cNvPr>
            <p:cNvSpPr/>
            <p:nvPr/>
          </p:nvSpPr>
          <p:spPr>
            <a:xfrm>
              <a:off x="2303351" y="4383163"/>
              <a:ext cx="117461" cy="117461"/>
            </a:xfrm>
            <a:prstGeom prst="ellipse">
              <a:avLst/>
            </a:prstGeom>
          </p:spPr>
          <p:style>
            <a:lnRef idx="2">
              <a:schemeClr val="lt1">
                <a:hueOff val="0"/>
                <a:satOff val="0"/>
                <a:lumOff val="0"/>
                <a:alphaOff val="0"/>
              </a:schemeClr>
            </a:lnRef>
            <a:fillRef idx="1">
              <a:schemeClr val="accent5">
                <a:hueOff val="-1470669"/>
                <a:satOff val="-2046"/>
                <a:lumOff val="-784"/>
                <a:alphaOff val="0"/>
              </a:schemeClr>
            </a:fillRef>
            <a:effectRef idx="0">
              <a:schemeClr val="accent5">
                <a:hueOff val="-1470669"/>
                <a:satOff val="-2046"/>
                <a:lumOff val="-784"/>
                <a:alphaOff val="0"/>
              </a:schemeClr>
            </a:effectRef>
            <a:fontRef idx="minor">
              <a:schemeClr val="lt1"/>
            </a:fontRef>
          </p:style>
        </p:sp>
        <p:sp>
          <p:nvSpPr>
            <p:cNvPr id="9" name="任意多边形: 形状 8">
              <a:extLst>
                <a:ext uri="{FF2B5EF4-FFF2-40B4-BE49-F238E27FC236}">
                  <a16:creationId xmlns:a16="http://schemas.microsoft.com/office/drawing/2014/main" xmlns="" id="{FD4151F4-4C68-4249-882E-568D0A2BAE57}"/>
                </a:ext>
              </a:extLst>
            </p:cNvPr>
            <p:cNvSpPr/>
            <p:nvPr/>
          </p:nvSpPr>
          <p:spPr>
            <a:xfrm>
              <a:off x="2835121" y="3854587"/>
              <a:ext cx="1227694" cy="469846"/>
            </a:xfrm>
            <a:custGeom>
              <a:avLst/>
              <a:gdLst>
                <a:gd name="connsiteX0" fmla="*/ 0 w 1227694"/>
                <a:gd name="connsiteY0" fmla="*/ 0 h 469846"/>
                <a:gd name="connsiteX1" fmla="*/ 1227694 w 1227694"/>
                <a:gd name="connsiteY1" fmla="*/ 0 h 469846"/>
                <a:gd name="connsiteX2" fmla="*/ 1227694 w 1227694"/>
                <a:gd name="connsiteY2" fmla="*/ 469846 h 469846"/>
                <a:gd name="connsiteX3" fmla="*/ 0 w 1227694"/>
                <a:gd name="connsiteY3" fmla="*/ 469846 h 469846"/>
                <a:gd name="connsiteX4" fmla="*/ 0 w 1227694"/>
                <a:gd name="connsiteY4" fmla="*/ 0 h 46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694" h="469846">
                  <a:moveTo>
                    <a:pt x="0" y="0"/>
                  </a:moveTo>
                  <a:lnTo>
                    <a:pt x="1227694" y="0"/>
                  </a:lnTo>
                  <a:lnTo>
                    <a:pt x="1227694" y="469846"/>
                  </a:lnTo>
                  <a:lnTo>
                    <a:pt x="0" y="4698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altLang="zh-CN" sz="2000" b="1" kern="1200" dirty="0">
                  <a:ea typeface="华文中宋" panose="02010600040101010101" pitchFamily="2" charset="-122"/>
                  <a:cs typeface="Times New Roman" panose="02020603050405020304" pitchFamily="18" charset="0"/>
                </a:rPr>
                <a:t>1949</a:t>
              </a:r>
              <a:r>
                <a:rPr lang="zh-CN" altLang="en-US" sz="2000" b="1" kern="1200" dirty="0">
                  <a:ea typeface="华文中宋" panose="02010600040101010101" pitchFamily="2" charset="-122"/>
                  <a:cs typeface="Times New Roman" panose="02020603050405020304" pitchFamily="18" charset="0"/>
                </a:rPr>
                <a:t>年</a:t>
              </a:r>
            </a:p>
          </p:txBody>
        </p:sp>
        <p:sp>
          <p:nvSpPr>
            <p:cNvPr id="11" name="椭圆 10">
              <a:extLst>
                <a:ext uri="{FF2B5EF4-FFF2-40B4-BE49-F238E27FC236}">
                  <a16:creationId xmlns:a16="http://schemas.microsoft.com/office/drawing/2014/main" xmlns="" id="{87EFAEB2-B5DD-4DC9-8BCB-DFCD3870C892}"/>
                </a:ext>
              </a:extLst>
            </p:cNvPr>
            <p:cNvSpPr/>
            <p:nvPr/>
          </p:nvSpPr>
          <p:spPr>
            <a:xfrm>
              <a:off x="3390237" y="4383163"/>
              <a:ext cx="117461" cy="117461"/>
            </a:xfrm>
            <a:prstGeom prst="ellipse">
              <a:avLst/>
            </a:prstGeom>
          </p:spPr>
          <p:style>
            <a:lnRef idx="2">
              <a:schemeClr val="lt1">
                <a:hueOff val="0"/>
                <a:satOff val="0"/>
                <a:lumOff val="0"/>
                <a:alphaOff val="0"/>
              </a:schemeClr>
            </a:lnRef>
            <a:fillRef idx="1">
              <a:schemeClr val="accent5">
                <a:hueOff val="-2941338"/>
                <a:satOff val="-4091"/>
                <a:lumOff val="-1569"/>
                <a:alphaOff val="0"/>
              </a:schemeClr>
            </a:fillRef>
            <a:effectRef idx="0">
              <a:schemeClr val="accent5">
                <a:hueOff val="-2941338"/>
                <a:satOff val="-4091"/>
                <a:lumOff val="-1569"/>
                <a:alphaOff val="0"/>
              </a:schemeClr>
            </a:effectRef>
            <a:fontRef idx="minor">
              <a:schemeClr val="lt1"/>
            </a:fontRef>
          </p:style>
        </p:sp>
        <p:sp>
          <p:nvSpPr>
            <p:cNvPr id="13" name="任意多边形: 形状 12">
              <a:extLst>
                <a:ext uri="{FF2B5EF4-FFF2-40B4-BE49-F238E27FC236}">
                  <a16:creationId xmlns:a16="http://schemas.microsoft.com/office/drawing/2014/main" xmlns="" id="{2CD458D3-D082-47D9-ADB9-F1D135919A79}"/>
                </a:ext>
              </a:extLst>
            </p:cNvPr>
            <p:cNvSpPr/>
            <p:nvPr/>
          </p:nvSpPr>
          <p:spPr>
            <a:xfrm>
              <a:off x="3962400" y="4559356"/>
              <a:ext cx="1143000" cy="469846"/>
            </a:xfrm>
            <a:custGeom>
              <a:avLst/>
              <a:gdLst>
                <a:gd name="connsiteX0" fmla="*/ 0 w 807236"/>
                <a:gd name="connsiteY0" fmla="*/ 0 h 469846"/>
                <a:gd name="connsiteX1" fmla="*/ 807236 w 807236"/>
                <a:gd name="connsiteY1" fmla="*/ 0 h 469846"/>
                <a:gd name="connsiteX2" fmla="*/ 807236 w 807236"/>
                <a:gd name="connsiteY2" fmla="*/ 469846 h 469846"/>
                <a:gd name="connsiteX3" fmla="*/ 0 w 807236"/>
                <a:gd name="connsiteY3" fmla="*/ 469846 h 469846"/>
                <a:gd name="connsiteX4" fmla="*/ 0 w 807236"/>
                <a:gd name="connsiteY4" fmla="*/ 0 h 46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236" h="469846">
                  <a:moveTo>
                    <a:pt x="0" y="0"/>
                  </a:moveTo>
                  <a:lnTo>
                    <a:pt x="807236" y="0"/>
                  </a:lnTo>
                  <a:lnTo>
                    <a:pt x="807236" y="469846"/>
                  </a:lnTo>
                  <a:lnTo>
                    <a:pt x="0" y="4698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altLang="zh-CN" sz="2000" b="1" kern="1200" dirty="0">
                  <a:ea typeface="华文中宋" panose="02010600040101010101" pitchFamily="2" charset="-122"/>
                  <a:cs typeface="Times New Roman" panose="02020603050405020304" pitchFamily="18" charset="0"/>
                </a:rPr>
                <a:t>1976</a:t>
              </a:r>
              <a:r>
                <a:rPr lang="zh-CN" altLang="en-US" sz="2000" b="1" kern="1200" dirty="0">
                  <a:ea typeface="华文中宋" panose="02010600040101010101" pitchFamily="2" charset="-122"/>
                  <a:cs typeface="Times New Roman" panose="02020603050405020304" pitchFamily="18" charset="0"/>
                </a:rPr>
                <a:t>年</a:t>
              </a:r>
            </a:p>
          </p:txBody>
        </p:sp>
        <p:sp>
          <p:nvSpPr>
            <p:cNvPr id="15" name="椭圆 14">
              <a:extLst>
                <a:ext uri="{FF2B5EF4-FFF2-40B4-BE49-F238E27FC236}">
                  <a16:creationId xmlns:a16="http://schemas.microsoft.com/office/drawing/2014/main" xmlns="" id="{F38A9865-4B73-42A5-AFBC-78A2D87C3D44}"/>
                </a:ext>
              </a:extLst>
            </p:cNvPr>
            <p:cNvSpPr/>
            <p:nvPr/>
          </p:nvSpPr>
          <p:spPr>
            <a:xfrm>
              <a:off x="4438534" y="4383163"/>
              <a:ext cx="117461" cy="117461"/>
            </a:xfrm>
            <a:prstGeom prst="ellipse">
              <a:avLst/>
            </a:prstGeom>
          </p:spPr>
          <p:style>
            <a:lnRef idx="2">
              <a:schemeClr val="lt1">
                <a:hueOff val="0"/>
                <a:satOff val="0"/>
                <a:lumOff val="0"/>
                <a:alphaOff val="0"/>
              </a:schemeClr>
            </a:lnRef>
            <a:fillRef idx="1">
              <a:schemeClr val="accent5">
                <a:hueOff val="-4412007"/>
                <a:satOff val="-6137"/>
                <a:lumOff val="-2353"/>
                <a:alphaOff val="0"/>
              </a:schemeClr>
            </a:fillRef>
            <a:effectRef idx="0">
              <a:schemeClr val="accent5">
                <a:hueOff val="-4412007"/>
                <a:satOff val="-6137"/>
                <a:lumOff val="-2353"/>
                <a:alphaOff val="0"/>
              </a:schemeClr>
            </a:effectRef>
            <a:fontRef idx="minor">
              <a:schemeClr val="lt1"/>
            </a:fontRef>
          </p:style>
        </p:sp>
        <p:sp>
          <p:nvSpPr>
            <p:cNvPr id="17" name="任意多边形: 形状 16">
              <a:extLst>
                <a:ext uri="{FF2B5EF4-FFF2-40B4-BE49-F238E27FC236}">
                  <a16:creationId xmlns:a16="http://schemas.microsoft.com/office/drawing/2014/main" xmlns="" id="{22D44F10-0437-4214-9930-C24BBC612E2D}"/>
                </a:ext>
              </a:extLst>
            </p:cNvPr>
            <p:cNvSpPr/>
            <p:nvPr/>
          </p:nvSpPr>
          <p:spPr>
            <a:xfrm>
              <a:off x="4931715" y="3854587"/>
              <a:ext cx="1342283" cy="469846"/>
            </a:xfrm>
            <a:custGeom>
              <a:avLst/>
              <a:gdLst>
                <a:gd name="connsiteX0" fmla="*/ 0 w 1342283"/>
                <a:gd name="connsiteY0" fmla="*/ 0 h 469846"/>
                <a:gd name="connsiteX1" fmla="*/ 1342283 w 1342283"/>
                <a:gd name="connsiteY1" fmla="*/ 0 h 469846"/>
                <a:gd name="connsiteX2" fmla="*/ 1342283 w 1342283"/>
                <a:gd name="connsiteY2" fmla="*/ 469846 h 469846"/>
                <a:gd name="connsiteX3" fmla="*/ 0 w 1342283"/>
                <a:gd name="connsiteY3" fmla="*/ 469846 h 469846"/>
                <a:gd name="connsiteX4" fmla="*/ 0 w 1342283"/>
                <a:gd name="connsiteY4" fmla="*/ 0 h 46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283" h="469846">
                  <a:moveTo>
                    <a:pt x="0" y="0"/>
                  </a:moveTo>
                  <a:lnTo>
                    <a:pt x="1342283" y="0"/>
                  </a:lnTo>
                  <a:lnTo>
                    <a:pt x="1342283" y="469846"/>
                  </a:lnTo>
                  <a:lnTo>
                    <a:pt x="0" y="4698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altLang="zh-CN" sz="2000" b="1" kern="1200" dirty="0">
                  <a:ea typeface="华文中宋" panose="02010600040101010101" pitchFamily="2" charset="-122"/>
                  <a:cs typeface="Times New Roman" panose="02020603050405020304" pitchFamily="18" charset="0"/>
                </a:rPr>
                <a:t>1994</a:t>
              </a:r>
              <a:r>
                <a:rPr lang="zh-CN" altLang="en-US" sz="2000" b="1" kern="1200" dirty="0">
                  <a:ea typeface="华文中宋" panose="02010600040101010101" pitchFamily="2" charset="-122"/>
                  <a:cs typeface="Times New Roman" panose="02020603050405020304" pitchFamily="18" charset="0"/>
                </a:rPr>
                <a:t>年</a:t>
              </a:r>
            </a:p>
          </p:txBody>
        </p:sp>
        <p:sp>
          <p:nvSpPr>
            <p:cNvPr id="18" name="椭圆 17">
              <a:extLst>
                <a:ext uri="{FF2B5EF4-FFF2-40B4-BE49-F238E27FC236}">
                  <a16:creationId xmlns:a16="http://schemas.microsoft.com/office/drawing/2014/main" xmlns="" id="{789592D7-08FA-4849-8831-C057EDB2AB76}"/>
                </a:ext>
              </a:extLst>
            </p:cNvPr>
            <p:cNvSpPr/>
            <p:nvPr/>
          </p:nvSpPr>
          <p:spPr>
            <a:xfrm>
              <a:off x="5544126" y="4383163"/>
              <a:ext cx="117461" cy="117461"/>
            </a:xfrm>
            <a:prstGeom prst="ellipse">
              <a:avLst/>
            </a:prstGeom>
          </p:spPr>
          <p:style>
            <a:lnRef idx="2">
              <a:schemeClr val="lt1">
                <a:hueOff val="0"/>
                <a:satOff val="0"/>
                <a:lumOff val="0"/>
                <a:alphaOff val="0"/>
              </a:schemeClr>
            </a:lnRef>
            <a:fillRef idx="1">
              <a:schemeClr val="accent5">
                <a:hueOff val="-5882676"/>
                <a:satOff val="-8182"/>
                <a:lumOff val="-3138"/>
                <a:alphaOff val="0"/>
              </a:schemeClr>
            </a:fillRef>
            <a:effectRef idx="0">
              <a:schemeClr val="accent5">
                <a:hueOff val="-5882676"/>
                <a:satOff val="-8182"/>
                <a:lumOff val="-3138"/>
                <a:alphaOff val="0"/>
              </a:schemeClr>
            </a:effectRef>
            <a:fontRef idx="minor">
              <a:schemeClr val="lt1"/>
            </a:fontRef>
          </p:style>
        </p:sp>
        <p:sp>
          <p:nvSpPr>
            <p:cNvPr id="21" name="任意多边形: 形状 20">
              <a:extLst>
                <a:ext uri="{FF2B5EF4-FFF2-40B4-BE49-F238E27FC236}">
                  <a16:creationId xmlns:a16="http://schemas.microsoft.com/office/drawing/2014/main" xmlns="" id="{42D678B1-ED88-4451-9323-FD5C973D7E3F}"/>
                </a:ext>
              </a:extLst>
            </p:cNvPr>
            <p:cNvSpPr/>
            <p:nvPr/>
          </p:nvSpPr>
          <p:spPr>
            <a:xfrm>
              <a:off x="6174229" y="4559356"/>
              <a:ext cx="1674371" cy="469846"/>
            </a:xfrm>
            <a:custGeom>
              <a:avLst/>
              <a:gdLst>
                <a:gd name="connsiteX0" fmla="*/ 0 w 1313141"/>
                <a:gd name="connsiteY0" fmla="*/ 0 h 469846"/>
                <a:gd name="connsiteX1" fmla="*/ 1313141 w 1313141"/>
                <a:gd name="connsiteY1" fmla="*/ 0 h 469846"/>
                <a:gd name="connsiteX2" fmla="*/ 1313141 w 1313141"/>
                <a:gd name="connsiteY2" fmla="*/ 469846 h 469846"/>
                <a:gd name="connsiteX3" fmla="*/ 0 w 1313141"/>
                <a:gd name="connsiteY3" fmla="*/ 469846 h 469846"/>
                <a:gd name="connsiteX4" fmla="*/ 0 w 1313141"/>
                <a:gd name="connsiteY4" fmla="*/ 0 h 46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141" h="469846">
                  <a:moveTo>
                    <a:pt x="0" y="0"/>
                  </a:moveTo>
                  <a:lnTo>
                    <a:pt x="1313141" y="0"/>
                  </a:lnTo>
                  <a:lnTo>
                    <a:pt x="1313141" y="469846"/>
                  </a:lnTo>
                  <a:lnTo>
                    <a:pt x="0" y="4698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altLang="zh-CN" sz="2000" b="1" kern="1200" dirty="0">
                  <a:ea typeface="华文中宋" panose="02010600040101010101" pitchFamily="2" charset="-122"/>
                  <a:cs typeface="Times New Roman" panose="02020603050405020304" pitchFamily="18" charset="0"/>
                </a:rPr>
                <a:t>2000</a:t>
              </a:r>
              <a:r>
                <a:rPr lang="zh-CN" altLang="en-US" sz="2000" b="1" kern="1200" dirty="0">
                  <a:ea typeface="华文中宋" panose="02010600040101010101" pitchFamily="2" charset="-122"/>
                  <a:cs typeface="Times New Roman" panose="02020603050405020304" pitchFamily="18" charset="0"/>
                </a:rPr>
                <a:t>年以后</a:t>
              </a:r>
            </a:p>
          </p:txBody>
        </p:sp>
        <p:sp>
          <p:nvSpPr>
            <p:cNvPr id="22" name="椭圆 21">
              <a:extLst>
                <a:ext uri="{FF2B5EF4-FFF2-40B4-BE49-F238E27FC236}">
                  <a16:creationId xmlns:a16="http://schemas.microsoft.com/office/drawing/2014/main" xmlns="" id="{8E79C61B-28E4-4E99-985D-995E0A67EE56}"/>
                </a:ext>
              </a:extLst>
            </p:cNvPr>
            <p:cNvSpPr/>
            <p:nvPr/>
          </p:nvSpPr>
          <p:spPr>
            <a:xfrm>
              <a:off x="6902670" y="4383163"/>
              <a:ext cx="117461" cy="117461"/>
            </a:xfrm>
            <a:prstGeom prst="ellipse">
              <a:avLst/>
            </a:prstGeom>
          </p:spPr>
          <p:style>
            <a:lnRef idx="2">
              <a:schemeClr val="lt1">
                <a:hueOff val="0"/>
                <a:satOff val="0"/>
                <a:lumOff val="0"/>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sp>
      </p:grpSp>
      <p:sp>
        <p:nvSpPr>
          <p:cNvPr id="39" name="左大括号 38">
            <a:extLst>
              <a:ext uri="{FF2B5EF4-FFF2-40B4-BE49-F238E27FC236}">
                <a16:creationId xmlns:a16="http://schemas.microsoft.com/office/drawing/2014/main" xmlns="" id="{DABD997C-9794-4D68-BD5D-24F432828EBB}"/>
              </a:ext>
            </a:extLst>
          </p:cNvPr>
          <p:cNvSpPr/>
          <p:nvPr/>
        </p:nvSpPr>
        <p:spPr>
          <a:xfrm rot="5400000">
            <a:off x="1538575" y="2883694"/>
            <a:ext cx="265112" cy="1428750"/>
          </a:xfrm>
          <a:prstGeom prst="leftBrace">
            <a:avLst>
              <a:gd name="adj1" fmla="val 8332"/>
              <a:gd name="adj2" fmla="val 4634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ea typeface="华文中宋" panose="02010600040101010101" pitchFamily="2" charset="-122"/>
            </a:endParaRPr>
          </a:p>
        </p:txBody>
      </p:sp>
      <p:sp>
        <p:nvSpPr>
          <p:cNvPr id="40" name="文本框 5">
            <a:extLst>
              <a:ext uri="{FF2B5EF4-FFF2-40B4-BE49-F238E27FC236}">
                <a16:creationId xmlns:a16="http://schemas.microsoft.com/office/drawing/2014/main" xmlns="" id="{1924D1CB-BEC0-4D0D-943E-3B8DA8A997AB}"/>
              </a:ext>
            </a:extLst>
          </p:cNvPr>
          <p:cNvSpPr txBox="1">
            <a:spLocks noChangeArrowheads="1"/>
          </p:cNvSpPr>
          <p:nvPr/>
        </p:nvSpPr>
        <p:spPr bwMode="auto">
          <a:xfrm>
            <a:off x="1076335" y="2982913"/>
            <a:ext cx="12329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zh-CN" altLang="en-US" sz="2000" b="1" dirty="0">
                <a:latin typeface="+mn-lt"/>
                <a:ea typeface="华文中宋" panose="02010600040101010101" pitchFamily="2" charset="-122"/>
              </a:rPr>
              <a:t>古代密码</a:t>
            </a:r>
          </a:p>
        </p:txBody>
      </p:sp>
      <p:sp>
        <p:nvSpPr>
          <p:cNvPr id="41" name="左大括号 40">
            <a:extLst>
              <a:ext uri="{FF2B5EF4-FFF2-40B4-BE49-F238E27FC236}">
                <a16:creationId xmlns:a16="http://schemas.microsoft.com/office/drawing/2014/main" xmlns="" id="{8CF1A254-E6F3-4ACE-BEC7-1240D602D179}"/>
              </a:ext>
            </a:extLst>
          </p:cNvPr>
          <p:cNvSpPr/>
          <p:nvPr/>
        </p:nvSpPr>
        <p:spPr>
          <a:xfrm rot="5400000">
            <a:off x="2771269" y="3079750"/>
            <a:ext cx="265112" cy="1036638"/>
          </a:xfrm>
          <a:prstGeom prst="leftBrace">
            <a:avLst>
              <a:gd name="adj1" fmla="val 14782"/>
              <a:gd name="adj2" fmla="val 50806"/>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ea typeface="华文中宋" panose="02010600040101010101" pitchFamily="2" charset="-122"/>
            </a:endParaRPr>
          </a:p>
        </p:txBody>
      </p:sp>
      <p:sp>
        <p:nvSpPr>
          <p:cNvPr id="42" name="文本框 24">
            <a:extLst>
              <a:ext uri="{FF2B5EF4-FFF2-40B4-BE49-F238E27FC236}">
                <a16:creationId xmlns:a16="http://schemas.microsoft.com/office/drawing/2014/main" xmlns="" id="{FCA8413C-BB7F-40C1-BBF0-E5FAAD0AC991}"/>
              </a:ext>
            </a:extLst>
          </p:cNvPr>
          <p:cNvSpPr txBox="1">
            <a:spLocks noChangeArrowheads="1"/>
          </p:cNvSpPr>
          <p:nvPr/>
        </p:nvSpPr>
        <p:spPr bwMode="auto">
          <a:xfrm>
            <a:off x="2133600" y="2982913"/>
            <a:ext cx="13604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zh-CN" altLang="en-US" sz="2000" b="1" dirty="0">
                <a:latin typeface="+mn-lt"/>
                <a:ea typeface="华文中宋" panose="02010600040101010101" pitchFamily="2" charset="-122"/>
              </a:rPr>
              <a:t>近代密码</a:t>
            </a:r>
          </a:p>
        </p:txBody>
      </p:sp>
      <p:sp>
        <p:nvSpPr>
          <p:cNvPr id="43" name="左大括号 42">
            <a:extLst>
              <a:ext uri="{FF2B5EF4-FFF2-40B4-BE49-F238E27FC236}">
                <a16:creationId xmlns:a16="http://schemas.microsoft.com/office/drawing/2014/main" xmlns="" id="{14F19570-CE14-4546-A4E9-F22AEBC7BE2D}"/>
              </a:ext>
            </a:extLst>
          </p:cNvPr>
          <p:cNvSpPr/>
          <p:nvPr/>
        </p:nvSpPr>
        <p:spPr>
          <a:xfrm rot="5400000">
            <a:off x="3767425" y="3112294"/>
            <a:ext cx="265112" cy="97155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ea typeface="华文中宋" panose="02010600040101010101" pitchFamily="2" charset="-122"/>
            </a:endParaRPr>
          </a:p>
        </p:txBody>
      </p:sp>
      <p:sp>
        <p:nvSpPr>
          <p:cNvPr id="44" name="文本框 27">
            <a:extLst>
              <a:ext uri="{FF2B5EF4-FFF2-40B4-BE49-F238E27FC236}">
                <a16:creationId xmlns:a16="http://schemas.microsoft.com/office/drawing/2014/main" xmlns="" id="{91D8854C-1571-4C5A-9ED5-7C3DDE2901F0}"/>
              </a:ext>
            </a:extLst>
          </p:cNvPr>
          <p:cNvSpPr txBox="1">
            <a:spLocks noChangeArrowheads="1"/>
          </p:cNvSpPr>
          <p:nvPr/>
        </p:nvSpPr>
        <p:spPr bwMode="auto">
          <a:xfrm>
            <a:off x="5128706" y="2220913"/>
            <a:ext cx="13604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zh-CN" altLang="en-US" sz="2000" b="1" dirty="0">
                <a:latin typeface="+mn-lt"/>
                <a:ea typeface="华文中宋" panose="02010600040101010101" pitchFamily="2" charset="-122"/>
              </a:rPr>
              <a:t>现代密码</a:t>
            </a:r>
          </a:p>
        </p:txBody>
      </p:sp>
      <p:sp>
        <p:nvSpPr>
          <p:cNvPr id="45" name="左大括号 44">
            <a:extLst>
              <a:ext uri="{FF2B5EF4-FFF2-40B4-BE49-F238E27FC236}">
                <a16:creationId xmlns:a16="http://schemas.microsoft.com/office/drawing/2014/main" xmlns="" id="{09C43157-6875-4897-AA33-24DD4DB8FC69}"/>
              </a:ext>
            </a:extLst>
          </p:cNvPr>
          <p:cNvSpPr/>
          <p:nvPr/>
        </p:nvSpPr>
        <p:spPr>
          <a:xfrm rot="5400000">
            <a:off x="2012444" y="1571625"/>
            <a:ext cx="354012" cy="246538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ea typeface="华文中宋" panose="02010600040101010101" pitchFamily="2" charset="-122"/>
            </a:endParaRPr>
          </a:p>
        </p:txBody>
      </p:sp>
      <p:sp>
        <p:nvSpPr>
          <p:cNvPr id="46" name="文本框 29">
            <a:extLst>
              <a:ext uri="{FF2B5EF4-FFF2-40B4-BE49-F238E27FC236}">
                <a16:creationId xmlns:a16="http://schemas.microsoft.com/office/drawing/2014/main" xmlns="" id="{AA0BAF55-CE38-49C8-B0AA-A82F973C4A71}"/>
              </a:ext>
            </a:extLst>
          </p:cNvPr>
          <p:cNvSpPr txBox="1">
            <a:spLocks noChangeArrowheads="1"/>
          </p:cNvSpPr>
          <p:nvPr/>
        </p:nvSpPr>
        <p:spPr bwMode="auto">
          <a:xfrm>
            <a:off x="1524000" y="2220913"/>
            <a:ext cx="12720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zh-CN" altLang="en-US" sz="2000" b="1" dirty="0">
                <a:latin typeface="+mn-lt"/>
                <a:ea typeface="华文中宋" panose="02010600040101010101" pitchFamily="2" charset="-122"/>
              </a:rPr>
              <a:t>古典密码</a:t>
            </a:r>
          </a:p>
        </p:txBody>
      </p:sp>
      <p:sp>
        <p:nvSpPr>
          <p:cNvPr id="47" name="左大括号 46">
            <a:extLst>
              <a:ext uri="{FF2B5EF4-FFF2-40B4-BE49-F238E27FC236}">
                <a16:creationId xmlns:a16="http://schemas.microsoft.com/office/drawing/2014/main" xmlns="" id="{C1A897F7-5480-4490-A0F1-D76C56D76443}"/>
              </a:ext>
            </a:extLst>
          </p:cNvPr>
          <p:cNvSpPr/>
          <p:nvPr/>
        </p:nvSpPr>
        <p:spPr>
          <a:xfrm rot="5400000">
            <a:off x="5566063" y="483394"/>
            <a:ext cx="354012" cy="464185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ea typeface="华文中宋" panose="02010600040101010101" pitchFamily="2" charset="-122"/>
            </a:endParaRPr>
          </a:p>
        </p:txBody>
      </p:sp>
      <p:sp>
        <p:nvSpPr>
          <p:cNvPr id="48" name="文本框 34">
            <a:extLst>
              <a:ext uri="{FF2B5EF4-FFF2-40B4-BE49-F238E27FC236}">
                <a16:creationId xmlns:a16="http://schemas.microsoft.com/office/drawing/2014/main" xmlns="" id="{77A64A19-9C2D-466D-A35E-D94331199F02}"/>
              </a:ext>
            </a:extLst>
          </p:cNvPr>
          <p:cNvSpPr txBox="1">
            <a:spLocks noChangeArrowheads="1"/>
          </p:cNvSpPr>
          <p:nvPr/>
        </p:nvSpPr>
        <p:spPr bwMode="auto">
          <a:xfrm>
            <a:off x="3260219" y="2989263"/>
            <a:ext cx="1360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zh-CN" altLang="en-US" sz="2000" b="1" dirty="0">
                <a:latin typeface="+mn-lt"/>
                <a:ea typeface="华文中宋" panose="02010600040101010101" pitchFamily="2" charset="-122"/>
              </a:rPr>
              <a:t>现代密码</a:t>
            </a:r>
            <a:r>
              <a:rPr lang="en-US" altLang="zh-CN" sz="2000" b="1" dirty="0">
                <a:latin typeface="+mn-lt"/>
                <a:ea typeface="华文中宋" panose="02010600040101010101" pitchFamily="2" charset="-122"/>
              </a:rPr>
              <a:t>I</a:t>
            </a:r>
            <a:endParaRPr lang="zh-CN" altLang="en-US" sz="2000" b="1" dirty="0">
              <a:latin typeface="+mn-lt"/>
              <a:ea typeface="华文中宋" panose="02010600040101010101" pitchFamily="2" charset="-122"/>
            </a:endParaRPr>
          </a:p>
        </p:txBody>
      </p:sp>
      <p:sp>
        <p:nvSpPr>
          <p:cNvPr id="49" name="文本框 35">
            <a:extLst>
              <a:ext uri="{FF2B5EF4-FFF2-40B4-BE49-F238E27FC236}">
                <a16:creationId xmlns:a16="http://schemas.microsoft.com/office/drawing/2014/main" xmlns="" id="{43EAFDF7-FDE6-44FE-B611-8B5A7B69CD49}"/>
              </a:ext>
            </a:extLst>
          </p:cNvPr>
          <p:cNvSpPr txBox="1">
            <a:spLocks noChangeArrowheads="1"/>
          </p:cNvSpPr>
          <p:nvPr/>
        </p:nvSpPr>
        <p:spPr bwMode="auto">
          <a:xfrm>
            <a:off x="4419600" y="2981325"/>
            <a:ext cx="14382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zh-CN" altLang="en-US" sz="2000" b="1" dirty="0">
                <a:latin typeface="+mn-lt"/>
                <a:ea typeface="华文中宋" panose="02010600040101010101" pitchFamily="2" charset="-122"/>
              </a:rPr>
              <a:t>现代密码</a:t>
            </a:r>
            <a:r>
              <a:rPr lang="en-US" altLang="zh-CN" sz="2000" b="1" dirty="0">
                <a:latin typeface="+mn-lt"/>
                <a:ea typeface="华文中宋" panose="02010600040101010101" pitchFamily="2" charset="-122"/>
              </a:rPr>
              <a:t>II</a:t>
            </a:r>
            <a:endParaRPr lang="zh-CN" altLang="en-US" sz="2000" b="1" dirty="0">
              <a:latin typeface="+mn-lt"/>
              <a:ea typeface="华文中宋" panose="02010600040101010101" pitchFamily="2" charset="-122"/>
            </a:endParaRPr>
          </a:p>
        </p:txBody>
      </p:sp>
      <p:sp>
        <p:nvSpPr>
          <p:cNvPr id="50" name="左大括号 49">
            <a:extLst>
              <a:ext uri="{FF2B5EF4-FFF2-40B4-BE49-F238E27FC236}">
                <a16:creationId xmlns:a16="http://schemas.microsoft.com/office/drawing/2014/main" xmlns="" id="{76C934D7-1AEC-4F81-817C-AE37B4F07725}"/>
              </a:ext>
            </a:extLst>
          </p:cNvPr>
          <p:cNvSpPr/>
          <p:nvPr/>
        </p:nvSpPr>
        <p:spPr>
          <a:xfrm rot="5400000">
            <a:off x="4826288" y="3028156"/>
            <a:ext cx="265112" cy="113982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ea typeface="华文中宋" panose="02010600040101010101" pitchFamily="2" charset="-122"/>
            </a:endParaRPr>
          </a:p>
        </p:txBody>
      </p:sp>
      <p:sp>
        <p:nvSpPr>
          <p:cNvPr id="51" name="左大括号 50">
            <a:extLst>
              <a:ext uri="{FF2B5EF4-FFF2-40B4-BE49-F238E27FC236}">
                <a16:creationId xmlns:a16="http://schemas.microsoft.com/office/drawing/2014/main" xmlns="" id="{7DF0792D-2013-470B-BBFF-1B182AC5F5AE}"/>
              </a:ext>
            </a:extLst>
          </p:cNvPr>
          <p:cNvSpPr/>
          <p:nvPr/>
        </p:nvSpPr>
        <p:spPr>
          <a:xfrm rot="5400000">
            <a:off x="6690013" y="2329656"/>
            <a:ext cx="217488" cy="25304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ea typeface="华文中宋" panose="02010600040101010101" pitchFamily="2" charset="-122"/>
            </a:endParaRPr>
          </a:p>
        </p:txBody>
      </p:sp>
      <p:sp>
        <p:nvSpPr>
          <p:cNvPr id="52" name="文本框 40">
            <a:extLst>
              <a:ext uri="{FF2B5EF4-FFF2-40B4-BE49-F238E27FC236}">
                <a16:creationId xmlns:a16="http://schemas.microsoft.com/office/drawing/2014/main" xmlns="" id="{7798FD07-CFEC-4042-8122-FF5FE3F2AB8A}"/>
              </a:ext>
            </a:extLst>
          </p:cNvPr>
          <p:cNvSpPr txBox="1">
            <a:spLocks noChangeArrowheads="1"/>
          </p:cNvSpPr>
          <p:nvPr/>
        </p:nvSpPr>
        <p:spPr bwMode="auto">
          <a:xfrm>
            <a:off x="6078031" y="2983468"/>
            <a:ext cx="15144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zh-CN" altLang="en-US" sz="2000" b="1" dirty="0">
                <a:latin typeface="+mn-lt"/>
                <a:ea typeface="华文中宋" panose="02010600040101010101" pitchFamily="2" charset="-122"/>
              </a:rPr>
              <a:t>现代密码</a:t>
            </a:r>
            <a:r>
              <a:rPr lang="en-US" altLang="zh-CN" sz="2000" b="1" dirty="0">
                <a:latin typeface="+mn-lt"/>
                <a:ea typeface="华文中宋" panose="02010600040101010101" pitchFamily="2" charset="-122"/>
              </a:rPr>
              <a:t>III</a:t>
            </a:r>
            <a:endParaRPr lang="zh-CN" altLang="en-US" sz="2000" b="1" dirty="0">
              <a:latin typeface="+mn-lt"/>
              <a:ea typeface="华文中宋" panose="02010600040101010101" pitchFamily="2" charset="-122"/>
            </a:endParaRPr>
          </a:p>
        </p:txBody>
      </p:sp>
      <p:sp>
        <p:nvSpPr>
          <p:cNvPr id="12" name="页脚占位符 11"/>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14" name="日期占位符 13"/>
          <p:cNvSpPr>
            <a:spLocks noGrp="1"/>
          </p:cNvSpPr>
          <p:nvPr>
            <p:ph type="dt" sz="half" idx="10"/>
          </p:nvPr>
        </p:nvSpPr>
        <p:spPr/>
        <p:txBody>
          <a:bodyPr/>
          <a:lstStyle/>
          <a:p>
            <a:pPr>
              <a:defRPr/>
            </a:pPr>
            <a:fld id="{64DA01BB-EF5D-46AD-83A4-4DEA637C5BBA}" type="datetime1">
              <a:rPr lang="zh-CN" altLang="en-US" smtClean="0"/>
              <a:t>2023/3/7</a:t>
            </a:fld>
            <a:endParaRPr lang="zh-CN" altLang="en-US"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xmlns="" id="{DCDE23E6-5C0A-43A2-8F06-4F265B361228}"/>
              </a:ext>
            </a:extLst>
          </p:cNvPr>
          <p:cNvSpPr>
            <a:spLocks noGrp="1"/>
          </p:cNvSpPr>
          <p:nvPr>
            <p:ph type="title"/>
          </p:nvPr>
        </p:nvSpPr>
        <p:spPr>
          <a:xfrm>
            <a:off x="1098550" y="365125"/>
            <a:ext cx="6778625" cy="668338"/>
          </a:xfrm>
        </p:spPr>
        <p:txBody>
          <a:bodyPr/>
          <a:lstStyle/>
          <a:p>
            <a:r>
              <a:rPr lang="zh-CN" altLang="en-US"/>
              <a:t>密码学发展历程</a:t>
            </a:r>
          </a:p>
        </p:txBody>
      </p:sp>
      <p:sp>
        <p:nvSpPr>
          <p:cNvPr id="38915" name="内容占位符 2">
            <a:extLst>
              <a:ext uri="{FF2B5EF4-FFF2-40B4-BE49-F238E27FC236}">
                <a16:creationId xmlns:a16="http://schemas.microsoft.com/office/drawing/2014/main" xmlns="" id="{FB6964C2-8EB2-4591-BEB1-A8B0F72A41D6}"/>
              </a:ext>
            </a:extLst>
          </p:cNvPr>
          <p:cNvSpPr>
            <a:spLocks noGrp="1"/>
          </p:cNvSpPr>
          <p:nvPr>
            <p:ph idx="1"/>
          </p:nvPr>
        </p:nvSpPr>
        <p:spPr>
          <a:xfrm>
            <a:off x="617538" y="1465263"/>
            <a:ext cx="7886700" cy="4579937"/>
          </a:xfrm>
        </p:spPr>
        <p:txBody>
          <a:bodyPr/>
          <a:lstStyle/>
          <a:p>
            <a:pPr>
              <a:lnSpc>
                <a:spcPct val="125000"/>
              </a:lnSpc>
              <a:buFont typeface="Wingdings" panose="05000000000000000000" pitchFamily="2" charset="2"/>
              <a:buChar char="Ø"/>
            </a:pPr>
            <a:r>
              <a:rPr lang="zh-CN" altLang="en-US" sz="2800" dirty="0">
                <a:latin typeface="Times New Roman" panose="02020603050405020304" pitchFamily="18" charset="0"/>
              </a:rPr>
              <a:t>时间区域：从由人类以来到</a:t>
            </a:r>
            <a:r>
              <a:rPr lang="en-US" altLang="zh-CN" sz="2800" dirty="0">
                <a:latin typeface="Times New Roman" panose="02020603050405020304" pitchFamily="18" charset="0"/>
              </a:rPr>
              <a:t>1800</a:t>
            </a:r>
            <a:r>
              <a:rPr lang="zh-CN" altLang="en-US" sz="2800" dirty="0">
                <a:latin typeface="Times New Roman" panose="02020603050405020304" pitchFamily="18" charset="0"/>
              </a:rPr>
              <a:t>年</a:t>
            </a:r>
            <a:endParaRPr lang="en-US" altLang="zh-CN" sz="2800" dirty="0">
              <a:latin typeface="Times New Roman" panose="02020603050405020304" pitchFamily="18" charset="0"/>
            </a:endParaRPr>
          </a:p>
          <a:p>
            <a:pPr>
              <a:lnSpc>
                <a:spcPct val="125000"/>
              </a:lnSpc>
              <a:buFont typeface="Wingdings" panose="05000000000000000000" pitchFamily="2" charset="2"/>
              <a:buChar char="Ø"/>
            </a:pPr>
            <a:r>
              <a:rPr lang="zh-CN" altLang="en-US" sz="2800" dirty="0">
                <a:latin typeface="Times New Roman" panose="02020603050405020304" pitchFamily="18" charset="0"/>
              </a:rPr>
              <a:t>密码设计与分析被当作一门艺术</a:t>
            </a:r>
          </a:p>
          <a:p>
            <a:pPr>
              <a:lnSpc>
                <a:spcPct val="125000"/>
              </a:lnSpc>
              <a:buFont typeface="Wingdings" panose="05000000000000000000" pitchFamily="2" charset="2"/>
              <a:buChar char="Ø"/>
            </a:pPr>
            <a:r>
              <a:rPr lang="zh-CN" altLang="en-US" sz="2800" dirty="0">
                <a:latin typeface="Times New Roman" panose="02020603050405020304" pitchFamily="18" charset="0"/>
              </a:rPr>
              <a:t>这一时期的密码学专家常常是凭直觉和信念来进行密码设计和分析</a:t>
            </a:r>
            <a:r>
              <a:rPr lang="en-US" altLang="zh-CN" sz="2800" dirty="0">
                <a:latin typeface="Times New Roman" panose="02020603050405020304" pitchFamily="18" charset="0"/>
              </a:rPr>
              <a:t>, </a:t>
            </a:r>
            <a:r>
              <a:rPr lang="zh-CN" altLang="en-US" sz="2800" dirty="0">
                <a:latin typeface="Times New Roman" panose="02020603050405020304" pitchFamily="18" charset="0"/>
              </a:rPr>
              <a:t>而不是靠推理证明</a:t>
            </a:r>
          </a:p>
          <a:p>
            <a:pPr>
              <a:lnSpc>
                <a:spcPct val="125000"/>
              </a:lnSpc>
              <a:buFont typeface="Wingdings" panose="05000000000000000000" pitchFamily="2" charset="2"/>
              <a:buChar char="Ø"/>
            </a:pPr>
            <a:r>
              <a:rPr lang="zh-CN" altLang="en-US" sz="2800" dirty="0">
                <a:solidFill>
                  <a:srgbClr val="FF0000"/>
                </a:solidFill>
                <a:latin typeface="Times New Roman" panose="02020603050405020304" pitchFamily="18" charset="0"/>
              </a:rPr>
              <a:t>数据的保密基于加密算法的保密</a:t>
            </a:r>
            <a:endParaRPr lang="en-US" altLang="zh-CN" sz="2800" dirty="0">
              <a:solidFill>
                <a:srgbClr val="FF0000"/>
              </a:solidFill>
              <a:latin typeface="Times New Roman" panose="02020603050405020304" pitchFamily="18" charset="0"/>
            </a:endParaRPr>
          </a:p>
          <a:p>
            <a:pPr>
              <a:lnSpc>
                <a:spcPct val="125000"/>
              </a:lnSpc>
              <a:buFont typeface="Wingdings" panose="05000000000000000000" pitchFamily="2" charset="2"/>
              <a:buChar char="Ø"/>
            </a:pPr>
            <a:r>
              <a:rPr lang="zh-CN" altLang="en-US" sz="2800" dirty="0">
                <a:latin typeface="Times New Roman" panose="02020603050405020304" pitchFamily="18" charset="0"/>
              </a:rPr>
              <a:t>密码工作者多为语言学家、猜谜高手等</a:t>
            </a:r>
          </a:p>
          <a:p>
            <a:pPr>
              <a:buFont typeface="Wingdings" panose="05000000000000000000" pitchFamily="2" charset="2"/>
              <a:buChar char="Ø"/>
            </a:pPr>
            <a:endParaRPr lang="zh-CN" altLang="en-US" dirty="0">
              <a:latin typeface="Times New Roman" panose="02020603050405020304" pitchFamily="18" charset="0"/>
            </a:endParaRP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B84C2AEF-B1FD-4547-9466-AEB46D6FCA49}"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xmlns="" id="{371E7C41-D02F-4CA6-93AA-CC93F4427760}"/>
              </a:ext>
            </a:extLst>
          </p:cNvPr>
          <p:cNvSpPr>
            <a:spLocks noGrp="1"/>
          </p:cNvSpPr>
          <p:nvPr>
            <p:ph type="title"/>
          </p:nvPr>
        </p:nvSpPr>
        <p:spPr>
          <a:xfrm>
            <a:off x="1098550" y="365125"/>
            <a:ext cx="6778625" cy="668338"/>
          </a:xfrm>
        </p:spPr>
        <p:txBody>
          <a:bodyPr/>
          <a:lstStyle/>
          <a:p>
            <a:r>
              <a:rPr lang="zh-CN" altLang="en-US"/>
              <a:t>密码学发展历程</a:t>
            </a:r>
          </a:p>
        </p:txBody>
      </p:sp>
      <p:sp>
        <p:nvSpPr>
          <p:cNvPr id="39939" name="内容占位符 2">
            <a:extLst>
              <a:ext uri="{FF2B5EF4-FFF2-40B4-BE49-F238E27FC236}">
                <a16:creationId xmlns:a16="http://schemas.microsoft.com/office/drawing/2014/main" xmlns="" id="{3D437C2A-3DBF-41C0-9DF1-45482EB933D7}"/>
              </a:ext>
            </a:extLst>
          </p:cNvPr>
          <p:cNvSpPr>
            <a:spLocks noGrp="1"/>
          </p:cNvSpPr>
          <p:nvPr>
            <p:ph idx="1"/>
          </p:nvPr>
        </p:nvSpPr>
        <p:spPr>
          <a:xfrm>
            <a:off x="617538" y="1465263"/>
            <a:ext cx="7886700" cy="4579937"/>
          </a:xfrm>
        </p:spPr>
        <p:txBody>
          <a:bodyPr/>
          <a:lstStyle/>
          <a:p>
            <a:pPr>
              <a:lnSpc>
                <a:spcPct val="125000"/>
              </a:lnSpc>
              <a:spcBef>
                <a:spcPct val="0"/>
              </a:spcBef>
              <a:buFont typeface="Wingdings" panose="05000000000000000000" pitchFamily="2" charset="2"/>
              <a:buChar char="Ø"/>
            </a:pPr>
            <a:r>
              <a:rPr lang="zh-CN" altLang="en-US" sz="2800" dirty="0">
                <a:latin typeface="Times New Roman" panose="02020603050405020304" pitchFamily="18" charset="0"/>
              </a:rPr>
              <a:t>时间区域：从</a:t>
            </a:r>
            <a:r>
              <a:rPr lang="en-US" altLang="zh-CN" sz="2800" dirty="0">
                <a:latin typeface="Times New Roman" panose="02020603050405020304" pitchFamily="18" charset="0"/>
              </a:rPr>
              <a:t>1800</a:t>
            </a:r>
            <a:r>
              <a:rPr lang="zh-CN" altLang="en-US" sz="2800" dirty="0">
                <a:latin typeface="Times New Roman" panose="02020603050405020304" pitchFamily="18" charset="0"/>
              </a:rPr>
              <a:t>到</a:t>
            </a:r>
            <a:r>
              <a:rPr lang="en-US" altLang="zh-CN" sz="2800" dirty="0">
                <a:latin typeface="Times New Roman" panose="02020603050405020304" pitchFamily="18" charset="0"/>
              </a:rPr>
              <a:t>1949</a:t>
            </a:r>
            <a:r>
              <a:rPr lang="zh-CN" altLang="en-US" sz="2800" dirty="0">
                <a:latin typeface="Times New Roman" panose="02020603050405020304" pitchFamily="18" charset="0"/>
              </a:rPr>
              <a:t>年</a:t>
            </a:r>
            <a:endParaRPr lang="en-US" altLang="zh-CN" sz="2800" dirty="0">
              <a:latin typeface="Times New Roman" panose="02020603050405020304" pitchFamily="18" charset="0"/>
            </a:endParaRPr>
          </a:p>
          <a:p>
            <a:pPr>
              <a:lnSpc>
                <a:spcPct val="125000"/>
              </a:lnSpc>
              <a:spcBef>
                <a:spcPct val="0"/>
              </a:spcBef>
              <a:buFont typeface="Wingdings" panose="05000000000000000000" pitchFamily="2" charset="2"/>
              <a:buChar char="Ø"/>
            </a:pPr>
            <a:r>
              <a:rPr kumimoji="1" lang="zh-CN" altLang="en-US" sz="2800" dirty="0">
                <a:latin typeface="Times New Roman" panose="02020603050405020304" pitchFamily="18" charset="0"/>
              </a:rPr>
              <a:t>特点</a:t>
            </a:r>
            <a:endParaRPr kumimoji="1" lang="en-US" altLang="zh-CN" sz="2800" dirty="0">
              <a:latin typeface="Times New Roman" panose="02020603050405020304" pitchFamily="18" charset="0"/>
            </a:endParaRPr>
          </a:p>
          <a:p>
            <a:pPr lvl="1" algn="just">
              <a:lnSpc>
                <a:spcPct val="125000"/>
              </a:lnSpc>
              <a:spcBef>
                <a:spcPct val="0"/>
              </a:spcBef>
              <a:buFont typeface="Times New Roman" panose="02020603050405020304" pitchFamily="18" charset="0"/>
              <a:buChar char="‒"/>
            </a:pPr>
            <a:r>
              <a:rPr lang="zh-CN" altLang="en-US" sz="2400" dirty="0">
                <a:latin typeface="Times New Roman" panose="02020603050405020304" pitchFamily="18" charset="0"/>
              </a:rPr>
              <a:t>密码机的迅速发展</a:t>
            </a:r>
            <a:endParaRPr lang="en-US" altLang="zh-CN" sz="2400" dirty="0">
              <a:latin typeface="Times New Roman" panose="02020603050405020304" pitchFamily="18" charset="0"/>
            </a:endParaRPr>
          </a:p>
          <a:p>
            <a:pPr lvl="1" algn="just">
              <a:lnSpc>
                <a:spcPct val="125000"/>
              </a:lnSpc>
              <a:spcBef>
                <a:spcPct val="0"/>
              </a:spcBef>
              <a:buFont typeface="Times New Roman" panose="02020603050405020304" pitchFamily="18" charset="0"/>
              <a:buChar char="‒"/>
            </a:pPr>
            <a:r>
              <a:rPr lang="zh-CN" altLang="en-US" sz="2400" dirty="0">
                <a:latin typeface="Times New Roman" panose="02020603050405020304" pitchFamily="18" charset="0"/>
              </a:rPr>
              <a:t>越来越多的数学家加入密码队伍</a:t>
            </a:r>
            <a:endParaRPr lang="en-US" altLang="zh-CN" sz="2400" dirty="0">
              <a:latin typeface="Times New Roman" panose="02020603050405020304" pitchFamily="18" charset="0"/>
            </a:endParaRPr>
          </a:p>
          <a:p>
            <a:pPr lvl="1">
              <a:lnSpc>
                <a:spcPct val="125000"/>
              </a:lnSpc>
              <a:spcBef>
                <a:spcPct val="0"/>
              </a:spcBef>
              <a:buFont typeface="Times New Roman" panose="02020603050405020304" pitchFamily="18" charset="0"/>
              <a:buChar char="‒"/>
            </a:pPr>
            <a:r>
              <a:rPr kumimoji="1" lang="zh-CN" altLang="en-US" sz="2400" dirty="0">
                <a:latin typeface="Times New Roman" panose="02020603050405020304" pitchFamily="18" charset="0"/>
              </a:rPr>
              <a:t>出现一些密码算法和加密设备</a:t>
            </a:r>
            <a:endParaRPr kumimoji="1" lang="en-US" altLang="zh-CN" sz="2400" dirty="0">
              <a:latin typeface="Times New Roman" panose="02020603050405020304" pitchFamily="18" charset="0"/>
            </a:endParaRPr>
          </a:p>
          <a:p>
            <a:pPr lvl="1">
              <a:lnSpc>
                <a:spcPct val="125000"/>
              </a:lnSpc>
              <a:spcBef>
                <a:spcPct val="0"/>
              </a:spcBef>
              <a:buFont typeface="Times New Roman" panose="02020603050405020304" pitchFamily="18" charset="0"/>
              <a:buChar char="‒"/>
            </a:pPr>
            <a:r>
              <a:rPr kumimoji="1" lang="zh-CN" altLang="en-US" sz="2400" dirty="0">
                <a:latin typeface="Times New Roman" panose="02020603050405020304" pitchFamily="18" charset="0"/>
              </a:rPr>
              <a:t>出现密码算法设计的基本手段</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代替法 </a:t>
            </a:r>
            <a:r>
              <a:rPr kumimoji="1" lang="en-US" altLang="zh-CN" sz="2400" dirty="0">
                <a:latin typeface="Times New Roman" panose="02020603050405020304" pitchFamily="18" charset="0"/>
              </a:rPr>
              <a:t>&amp; </a:t>
            </a:r>
            <a:r>
              <a:rPr kumimoji="1" lang="zh-CN" altLang="en-US" sz="2400" dirty="0">
                <a:latin typeface="Times New Roman" panose="02020603050405020304" pitchFamily="18" charset="0"/>
              </a:rPr>
              <a:t>置换法</a:t>
            </a:r>
            <a:r>
              <a:rPr kumimoji="1" lang="en-US" altLang="zh-CN" sz="2400" dirty="0">
                <a:latin typeface="Times New Roman" panose="02020603050405020304" pitchFamily="18" charset="0"/>
              </a:rPr>
              <a:t>)</a:t>
            </a:r>
          </a:p>
          <a:p>
            <a:pPr>
              <a:lnSpc>
                <a:spcPct val="125000"/>
              </a:lnSpc>
              <a:spcBef>
                <a:spcPct val="0"/>
              </a:spcBef>
              <a:buFont typeface="Wingdings" panose="05000000000000000000" pitchFamily="2" charset="2"/>
              <a:buChar char="Ø"/>
            </a:pPr>
            <a:r>
              <a:rPr kumimoji="1" lang="zh-CN" altLang="en-US" sz="2800" dirty="0">
                <a:latin typeface="Times New Roman" panose="02020603050405020304" pitchFamily="18" charset="0"/>
              </a:rPr>
              <a:t>保密性</a:t>
            </a:r>
            <a:endParaRPr kumimoji="1" lang="en-US" altLang="zh-CN" sz="2800" dirty="0">
              <a:latin typeface="Times New Roman" panose="02020603050405020304" pitchFamily="18" charset="0"/>
            </a:endParaRPr>
          </a:p>
          <a:p>
            <a:pPr lvl="1">
              <a:lnSpc>
                <a:spcPct val="125000"/>
              </a:lnSpc>
              <a:spcBef>
                <a:spcPct val="0"/>
              </a:spcBef>
              <a:buClr>
                <a:schemeClr val="tx1"/>
              </a:buClr>
              <a:buFont typeface="Times New Roman" panose="02020603050405020304" pitchFamily="18" charset="0"/>
              <a:buChar char="‒"/>
            </a:pPr>
            <a:r>
              <a:rPr kumimoji="1" lang="zh-CN" altLang="en-US" sz="2800" dirty="0">
                <a:solidFill>
                  <a:srgbClr val="FF0000"/>
                </a:solidFill>
                <a:latin typeface="Times New Roman" panose="02020603050405020304" pitchFamily="18" charset="0"/>
              </a:rPr>
              <a:t>数据的保密基于加密算法的保密</a:t>
            </a:r>
          </a:p>
          <a:p>
            <a:pPr lvl="1"/>
            <a:endParaRPr lang="zh-CN" altLang="en-US" sz="2800" b="1" dirty="0"/>
          </a:p>
          <a:p>
            <a:endParaRPr lang="zh-CN" altLang="en-US" dirty="0"/>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9EDF22E6-68BD-4298-9CEE-2D0BC44FD444}"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xmlns="" id="{26B3365C-BE9C-42E4-86B2-A1C71CEE9122}"/>
              </a:ext>
            </a:extLst>
          </p:cNvPr>
          <p:cNvSpPr>
            <a:spLocks noGrp="1"/>
          </p:cNvSpPr>
          <p:nvPr>
            <p:ph type="title"/>
          </p:nvPr>
        </p:nvSpPr>
        <p:spPr>
          <a:xfrm>
            <a:off x="1098550" y="365125"/>
            <a:ext cx="6778625" cy="668338"/>
          </a:xfrm>
        </p:spPr>
        <p:txBody>
          <a:bodyPr/>
          <a:lstStyle/>
          <a:p>
            <a:r>
              <a:rPr lang="zh-CN" altLang="en-US"/>
              <a:t>密码学发展历程</a:t>
            </a:r>
          </a:p>
        </p:txBody>
      </p:sp>
      <p:sp>
        <p:nvSpPr>
          <p:cNvPr id="3" name="内容占位符 2">
            <a:extLst>
              <a:ext uri="{FF2B5EF4-FFF2-40B4-BE49-F238E27FC236}">
                <a16:creationId xmlns:a16="http://schemas.microsoft.com/office/drawing/2014/main" xmlns="" id="{E84F1313-40F1-4A80-91D9-5AE2F4CF3A60}"/>
              </a:ext>
            </a:extLst>
          </p:cNvPr>
          <p:cNvSpPr>
            <a:spLocks noGrp="1"/>
          </p:cNvSpPr>
          <p:nvPr>
            <p:ph idx="1"/>
          </p:nvPr>
        </p:nvSpPr>
        <p:spPr>
          <a:xfrm>
            <a:off x="617538" y="1465263"/>
            <a:ext cx="7821612" cy="4579937"/>
          </a:xfrm>
        </p:spPr>
        <p:txBody>
          <a:bodyPr/>
          <a:lstStyle/>
          <a:p>
            <a:pPr marL="228600" lvl="1">
              <a:lnSpc>
                <a:spcPct val="125000"/>
              </a:lnSpc>
              <a:spcBef>
                <a:spcPts val="0"/>
              </a:spcBef>
              <a:buFont typeface="Wingdings" panose="05000000000000000000" pitchFamily="2" charset="2"/>
              <a:buChar char="Ø"/>
              <a:defRPr/>
            </a:pPr>
            <a:r>
              <a:rPr lang="zh-CN" altLang="en-US" sz="2800" dirty="0">
                <a:latin typeface="+mn-lt"/>
              </a:rPr>
              <a:t>时间跨度</a:t>
            </a:r>
            <a:r>
              <a:rPr lang="en-US" altLang="zh-CN" sz="2800" dirty="0">
                <a:latin typeface="+mn-lt"/>
              </a:rPr>
              <a:t>:</a:t>
            </a:r>
            <a:r>
              <a:rPr lang="zh-CN" altLang="en-US" sz="2800" dirty="0">
                <a:latin typeface="+mn-lt"/>
              </a:rPr>
              <a:t> </a:t>
            </a:r>
            <a:r>
              <a:rPr lang="en-US" altLang="zh-CN" sz="2800" dirty="0">
                <a:latin typeface="+mn-lt"/>
              </a:rPr>
              <a:t>1949</a:t>
            </a:r>
            <a:r>
              <a:rPr lang="zh-CN" altLang="en-US" sz="2800" dirty="0">
                <a:latin typeface="+mn-lt"/>
              </a:rPr>
              <a:t>年</a:t>
            </a:r>
            <a:r>
              <a:rPr lang="en-US" altLang="zh-CN" sz="2800" dirty="0">
                <a:latin typeface="+mn-lt"/>
              </a:rPr>
              <a:t>―1976</a:t>
            </a:r>
            <a:r>
              <a:rPr lang="zh-CN" altLang="en-US" sz="2800" dirty="0">
                <a:latin typeface="+mn-lt"/>
              </a:rPr>
              <a:t>年</a:t>
            </a:r>
            <a:endParaRPr lang="en-US" altLang="zh-CN" sz="2800" dirty="0">
              <a:latin typeface="+mn-lt"/>
            </a:endParaRPr>
          </a:p>
          <a:p>
            <a:pPr marL="228600" lvl="1">
              <a:lnSpc>
                <a:spcPct val="125000"/>
              </a:lnSpc>
              <a:spcBef>
                <a:spcPts val="0"/>
              </a:spcBef>
              <a:buFont typeface="Wingdings" panose="05000000000000000000" pitchFamily="2" charset="2"/>
              <a:buChar char="Ø"/>
              <a:defRPr/>
            </a:pPr>
            <a:r>
              <a:rPr lang="zh-CN" altLang="en-US" sz="2800" dirty="0">
                <a:latin typeface="+mn-lt"/>
              </a:rPr>
              <a:t>标志性事件</a:t>
            </a:r>
            <a:endParaRPr lang="en-US" altLang="zh-CN" sz="2800" dirty="0">
              <a:latin typeface="+mn-lt"/>
            </a:endParaRPr>
          </a:p>
          <a:p>
            <a:pPr lvl="1">
              <a:lnSpc>
                <a:spcPct val="125000"/>
              </a:lnSpc>
              <a:spcBef>
                <a:spcPts val="0"/>
              </a:spcBef>
              <a:buFont typeface="Times New Roman" panose="02020603050405020304" pitchFamily="18" charset="0"/>
              <a:buChar char="‒"/>
              <a:defRPr/>
            </a:pPr>
            <a:r>
              <a:rPr lang="en-US" altLang="zh-CN" sz="2400" dirty="0">
                <a:latin typeface="+mn-lt"/>
              </a:rPr>
              <a:t>Shannon</a:t>
            </a:r>
            <a:r>
              <a:rPr lang="zh-CN" altLang="en-US" sz="2400" dirty="0">
                <a:latin typeface="+mn-lt"/>
              </a:rPr>
              <a:t>发表 </a:t>
            </a:r>
            <a:r>
              <a:rPr lang="en-US" altLang="zh-CN" sz="2400" dirty="0">
                <a:latin typeface="+mn-lt"/>
              </a:rPr>
              <a:t>“The Communication Theory of Secret Systems” </a:t>
            </a:r>
          </a:p>
          <a:p>
            <a:pPr lvl="1">
              <a:lnSpc>
                <a:spcPct val="125000"/>
              </a:lnSpc>
              <a:spcBef>
                <a:spcPts val="0"/>
              </a:spcBef>
              <a:buFont typeface="Times New Roman" panose="02020603050405020304" pitchFamily="18" charset="0"/>
              <a:buChar char="‒"/>
              <a:defRPr/>
            </a:pPr>
            <a:r>
              <a:rPr lang="zh-CN" altLang="en-US" sz="2400" dirty="0">
                <a:latin typeface="+mn-lt"/>
              </a:rPr>
              <a:t>定义理论安全性</a:t>
            </a:r>
            <a:r>
              <a:rPr lang="en-US" altLang="zh-CN" sz="2400" dirty="0">
                <a:latin typeface="+mn-lt"/>
              </a:rPr>
              <a:t>, </a:t>
            </a:r>
            <a:r>
              <a:rPr lang="zh-CN" altLang="en-US" sz="2400" dirty="0">
                <a:latin typeface="+mn-lt"/>
              </a:rPr>
              <a:t>提出扩散和混淆原则</a:t>
            </a:r>
            <a:endParaRPr lang="en-US" altLang="zh-CN" sz="2400" dirty="0">
              <a:latin typeface="+mn-lt"/>
            </a:endParaRPr>
          </a:p>
          <a:p>
            <a:pPr lvl="1">
              <a:lnSpc>
                <a:spcPct val="125000"/>
              </a:lnSpc>
              <a:spcBef>
                <a:spcPts val="0"/>
              </a:spcBef>
              <a:buFont typeface="Times New Roman" panose="02020603050405020304" pitchFamily="18" charset="0"/>
              <a:buChar char="‒"/>
              <a:defRPr/>
            </a:pPr>
            <a:r>
              <a:rPr lang="zh-CN" altLang="en-US" sz="2400" dirty="0">
                <a:latin typeface="+mn-lt"/>
              </a:rPr>
              <a:t>奠定了密码学的理论基础</a:t>
            </a:r>
            <a:endParaRPr lang="en-US" altLang="zh-CN" sz="2400" dirty="0">
              <a:latin typeface="+mn-lt"/>
            </a:endParaRPr>
          </a:p>
          <a:p>
            <a:pPr lvl="1">
              <a:lnSpc>
                <a:spcPct val="125000"/>
              </a:lnSpc>
              <a:spcBef>
                <a:spcPts val="0"/>
              </a:spcBef>
              <a:buFont typeface="Times New Roman" panose="02020603050405020304" pitchFamily="18" charset="0"/>
              <a:buChar char="‒"/>
              <a:defRPr/>
            </a:pPr>
            <a:r>
              <a:rPr lang="zh-CN" altLang="en-US" sz="2400" dirty="0">
                <a:latin typeface="+mn-lt"/>
              </a:rPr>
              <a:t>艺术</a:t>
            </a:r>
            <a:r>
              <a:rPr lang="en-US" altLang="zh-CN" sz="2400" dirty="0">
                <a:cs typeface="Times New Roman" panose="02020603050405020304" pitchFamily="18" charset="0"/>
                <a:sym typeface="Wingdings" panose="05000000000000000000" pitchFamily="2" charset="2"/>
              </a:rPr>
              <a:t>→</a:t>
            </a:r>
            <a:r>
              <a:rPr lang="zh-CN" altLang="en-US" sz="2400" dirty="0">
                <a:latin typeface="+mn-lt"/>
                <a:sym typeface="Wingdings" panose="05000000000000000000" pitchFamily="2" charset="2"/>
              </a:rPr>
              <a:t>科学</a:t>
            </a:r>
            <a:endParaRPr lang="en-US" altLang="zh-CN" sz="2400" dirty="0">
              <a:latin typeface="+mn-lt"/>
            </a:endParaRPr>
          </a:p>
          <a:p>
            <a:pPr>
              <a:lnSpc>
                <a:spcPct val="125000"/>
              </a:lnSpc>
              <a:spcBef>
                <a:spcPts val="0"/>
              </a:spcBef>
              <a:buFont typeface="Wingdings" panose="05000000000000000000" pitchFamily="2" charset="2"/>
              <a:buChar char="Ø"/>
              <a:defRPr/>
            </a:pPr>
            <a:r>
              <a:rPr lang="zh-CN" altLang="en-US" sz="2800" dirty="0">
                <a:latin typeface="+mn-lt"/>
              </a:rPr>
              <a:t>保密性</a:t>
            </a:r>
            <a:endParaRPr lang="en-US" altLang="zh-CN" sz="2800" dirty="0">
              <a:latin typeface="+mn-lt"/>
            </a:endParaRPr>
          </a:p>
          <a:p>
            <a:pPr lvl="1">
              <a:lnSpc>
                <a:spcPct val="125000"/>
              </a:lnSpc>
              <a:spcBef>
                <a:spcPts val="0"/>
              </a:spcBef>
              <a:buClr>
                <a:schemeClr val="tx1"/>
              </a:buClr>
              <a:buFont typeface="Times New Roman" panose="02020603050405020304" pitchFamily="18" charset="0"/>
              <a:buChar char="‒"/>
              <a:defRPr/>
            </a:pPr>
            <a:r>
              <a:rPr kumimoji="1" lang="zh-CN" altLang="en-US" sz="2800" dirty="0">
                <a:solidFill>
                  <a:srgbClr val="FF0000"/>
                </a:solidFill>
                <a:latin typeface="+mn-lt"/>
              </a:rPr>
              <a:t>数据的安全基于密钥而不是算法的保密</a:t>
            </a:r>
            <a:endParaRPr kumimoji="1" lang="zh-CN" altLang="zh-CN" sz="2800" dirty="0">
              <a:solidFill>
                <a:srgbClr val="FF0000"/>
              </a:solidFill>
              <a:latin typeface="+mn-lt"/>
            </a:endParaRPr>
          </a:p>
        </p:txBody>
      </p:sp>
      <p:pic>
        <p:nvPicPr>
          <p:cNvPr id="94210" name="Picture 2" descr="他贡献大于爱因斯坦，玩股票能赢过巴菲特">
            <a:extLst>
              <a:ext uri="{FF2B5EF4-FFF2-40B4-BE49-F238E27FC236}">
                <a16:creationId xmlns:a16="http://schemas.microsoft.com/office/drawing/2014/main" xmlns="" id="{3E638823-1884-4F5A-9934-43CBF9601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13" y="1628775"/>
            <a:ext cx="299085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25989C54-AB98-43D5-8CAD-BE27D4ED5613}"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42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9421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xmlns="" id="{280736DF-88A4-4FCF-B5E2-D6C67F17F9D8}"/>
              </a:ext>
            </a:extLst>
          </p:cNvPr>
          <p:cNvSpPr>
            <a:spLocks noGrp="1"/>
          </p:cNvSpPr>
          <p:nvPr>
            <p:ph type="title"/>
          </p:nvPr>
        </p:nvSpPr>
        <p:spPr>
          <a:xfrm>
            <a:off x="1098550" y="365125"/>
            <a:ext cx="6778625" cy="668338"/>
          </a:xfrm>
        </p:spPr>
        <p:txBody>
          <a:bodyPr/>
          <a:lstStyle/>
          <a:p>
            <a:r>
              <a:rPr lang="zh-CN" altLang="en-US"/>
              <a:t>密码学发展历程</a:t>
            </a:r>
          </a:p>
        </p:txBody>
      </p:sp>
      <p:sp>
        <p:nvSpPr>
          <p:cNvPr id="3" name="内容占位符 2">
            <a:extLst>
              <a:ext uri="{FF2B5EF4-FFF2-40B4-BE49-F238E27FC236}">
                <a16:creationId xmlns:a16="http://schemas.microsoft.com/office/drawing/2014/main" xmlns="" id="{3BC1C8E6-836E-493D-8EB3-9F02BDC3075B}"/>
              </a:ext>
            </a:extLst>
          </p:cNvPr>
          <p:cNvSpPr>
            <a:spLocks noGrp="1"/>
          </p:cNvSpPr>
          <p:nvPr>
            <p:ph idx="1"/>
          </p:nvPr>
        </p:nvSpPr>
        <p:spPr>
          <a:xfrm>
            <a:off x="617538" y="1143000"/>
            <a:ext cx="7993062" cy="4902200"/>
          </a:xfrm>
        </p:spPr>
        <p:txBody>
          <a:bodyPr/>
          <a:lstStyle/>
          <a:p>
            <a:pPr marL="228600" lvl="1" algn="just">
              <a:lnSpc>
                <a:spcPct val="125000"/>
              </a:lnSpc>
              <a:spcBef>
                <a:spcPts val="0"/>
              </a:spcBef>
              <a:buFont typeface="Wingdings" panose="05000000000000000000" pitchFamily="2" charset="2"/>
              <a:buChar char="Ø"/>
              <a:defRPr/>
            </a:pPr>
            <a:r>
              <a:rPr lang="zh-CN" altLang="en-US" sz="2800" dirty="0">
                <a:latin typeface="+mn-lt"/>
              </a:rPr>
              <a:t>时间跨度</a:t>
            </a:r>
            <a:r>
              <a:rPr lang="en-US" altLang="zh-CN" sz="2800" dirty="0">
                <a:latin typeface="+mn-lt"/>
              </a:rPr>
              <a:t>: 1976</a:t>
            </a:r>
            <a:r>
              <a:rPr lang="zh-CN" altLang="en-US" sz="2800" dirty="0">
                <a:latin typeface="+mn-lt"/>
              </a:rPr>
              <a:t>年</a:t>
            </a:r>
            <a:r>
              <a:rPr lang="en-US" altLang="zh-CN" sz="2800" dirty="0">
                <a:latin typeface="+mn-lt"/>
              </a:rPr>
              <a:t>-1994</a:t>
            </a:r>
            <a:r>
              <a:rPr lang="zh-CN" altLang="en-US" sz="2800" dirty="0">
                <a:latin typeface="+mn-lt"/>
              </a:rPr>
              <a:t>年</a:t>
            </a:r>
            <a:endParaRPr lang="en-US" altLang="zh-CN" sz="2800" dirty="0">
              <a:latin typeface="+mn-lt"/>
            </a:endParaRPr>
          </a:p>
          <a:p>
            <a:pPr lvl="1" algn="just">
              <a:lnSpc>
                <a:spcPct val="125000"/>
              </a:lnSpc>
              <a:spcBef>
                <a:spcPts val="0"/>
              </a:spcBef>
              <a:buFont typeface="Times New Roman" panose="02020603050405020304" pitchFamily="18" charset="0"/>
              <a:buChar char="‒"/>
              <a:defRPr/>
            </a:pPr>
            <a:r>
              <a:rPr lang="en-US" altLang="zh-CN" sz="2400" dirty="0">
                <a:latin typeface="+mn-lt"/>
              </a:rPr>
              <a:t>1976</a:t>
            </a:r>
            <a:r>
              <a:rPr lang="zh-CN" altLang="en-US" sz="2400" dirty="0">
                <a:latin typeface="+mn-lt"/>
              </a:rPr>
              <a:t>年</a:t>
            </a:r>
            <a:r>
              <a:rPr lang="en-US" altLang="zh-CN" sz="2400" dirty="0">
                <a:latin typeface="+mn-lt"/>
              </a:rPr>
              <a:t>Diffie &amp; Hellman</a:t>
            </a:r>
            <a:r>
              <a:rPr lang="zh-CN" altLang="en-US" sz="2400" dirty="0">
                <a:latin typeface="+mn-lt"/>
              </a:rPr>
              <a:t>的 </a:t>
            </a:r>
            <a:r>
              <a:rPr lang="en-US" altLang="zh-CN" sz="2400" dirty="0">
                <a:latin typeface="+mn-lt"/>
              </a:rPr>
              <a:t>“New Directions in Cryptography” </a:t>
            </a:r>
            <a:r>
              <a:rPr lang="zh-CN" altLang="en-US" sz="2400" dirty="0">
                <a:latin typeface="+mn-lt"/>
              </a:rPr>
              <a:t>提出了</a:t>
            </a:r>
            <a:r>
              <a:rPr lang="zh-CN" altLang="en-US" sz="2400" dirty="0">
                <a:solidFill>
                  <a:srgbClr val="FF0000"/>
                </a:solidFill>
                <a:latin typeface="+mn-lt"/>
              </a:rPr>
              <a:t>公钥密码</a:t>
            </a:r>
            <a:r>
              <a:rPr lang="zh-CN" altLang="en-US" sz="2400" dirty="0">
                <a:latin typeface="+mn-lt"/>
              </a:rPr>
              <a:t>的概念</a:t>
            </a:r>
          </a:p>
          <a:p>
            <a:pPr lvl="1" algn="just">
              <a:lnSpc>
                <a:spcPct val="125000"/>
              </a:lnSpc>
              <a:spcBef>
                <a:spcPts val="0"/>
              </a:spcBef>
              <a:buFont typeface="Times New Roman" panose="02020603050405020304" pitchFamily="18" charset="0"/>
              <a:buChar char="‒"/>
              <a:defRPr/>
            </a:pPr>
            <a:r>
              <a:rPr lang="en-US" altLang="zh-CN" sz="2400" dirty="0">
                <a:latin typeface="+mn-lt"/>
              </a:rPr>
              <a:t>1977</a:t>
            </a:r>
            <a:r>
              <a:rPr lang="zh-CN" altLang="en-US" sz="2400" dirty="0">
                <a:latin typeface="+mn-lt"/>
              </a:rPr>
              <a:t>年</a:t>
            </a:r>
            <a:r>
              <a:rPr lang="en-US" altLang="zh-CN" sz="2400" dirty="0" err="1">
                <a:latin typeface="+mn-lt"/>
              </a:rPr>
              <a:t>Rivest</a:t>
            </a:r>
            <a:r>
              <a:rPr lang="en-US" altLang="zh-CN" sz="2400" dirty="0">
                <a:latin typeface="+mn-lt"/>
              </a:rPr>
              <a:t>, Shamir &amp; </a:t>
            </a:r>
            <a:r>
              <a:rPr lang="en-US" altLang="zh-CN" sz="2400" dirty="0" err="1">
                <a:latin typeface="+mn-lt"/>
              </a:rPr>
              <a:t>Adleman</a:t>
            </a:r>
            <a:r>
              <a:rPr lang="zh-CN" altLang="en-US" sz="2400" dirty="0">
                <a:latin typeface="+mn-lt"/>
              </a:rPr>
              <a:t>提出了</a:t>
            </a:r>
            <a:r>
              <a:rPr lang="en-US" altLang="zh-CN" sz="2400" dirty="0">
                <a:solidFill>
                  <a:srgbClr val="FF0000"/>
                </a:solidFill>
                <a:latin typeface="+mn-lt"/>
              </a:rPr>
              <a:t>RSA</a:t>
            </a:r>
            <a:r>
              <a:rPr lang="zh-CN" altLang="en-US" sz="2400" dirty="0">
                <a:solidFill>
                  <a:srgbClr val="FF0000"/>
                </a:solidFill>
                <a:latin typeface="+mn-lt"/>
              </a:rPr>
              <a:t>公钥算法</a:t>
            </a:r>
            <a:endParaRPr lang="en-US" altLang="zh-CN" sz="2400" dirty="0">
              <a:solidFill>
                <a:srgbClr val="FF0000"/>
              </a:solidFill>
              <a:latin typeface="+mn-lt"/>
            </a:endParaRPr>
          </a:p>
          <a:p>
            <a:pPr lvl="1" algn="just">
              <a:lnSpc>
                <a:spcPct val="125000"/>
              </a:lnSpc>
              <a:spcBef>
                <a:spcPts val="0"/>
              </a:spcBef>
              <a:buFont typeface="Times New Roman" panose="02020603050405020304" pitchFamily="18" charset="0"/>
              <a:buChar char="‒"/>
              <a:defRPr/>
            </a:pPr>
            <a:r>
              <a:rPr lang="en-US" altLang="zh-CN" sz="2400" dirty="0">
                <a:latin typeface="+mn-lt"/>
              </a:rPr>
              <a:t>1977</a:t>
            </a:r>
            <a:r>
              <a:rPr lang="zh-CN" altLang="en-US" sz="2400" dirty="0">
                <a:latin typeface="+mn-lt"/>
              </a:rPr>
              <a:t>年</a:t>
            </a:r>
            <a:r>
              <a:rPr lang="en-US" altLang="zh-CN" sz="2400" dirty="0">
                <a:latin typeface="+mn-lt"/>
              </a:rPr>
              <a:t>,</a:t>
            </a:r>
            <a:r>
              <a:rPr lang="zh-CN" altLang="en-US" sz="2400" dirty="0">
                <a:latin typeface="+mn-lt"/>
              </a:rPr>
              <a:t> </a:t>
            </a:r>
            <a:r>
              <a:rPr lang="en-US" altLang="zh-CN" sz="2400" dirty="0">
                <a:latin typeface="+mn-lt"/>
              </a:rPr>
              <a:t>DES</a:t>
            </a:r>
            <a:r>
              <a:rPr lang="zh-CN" altLang="en-US" sz="2400" dirty="0">
                <a:latin typeface="+mn-lt"/>
              </a:rPr>
              <a:t>成为了第一代公开的、完全说明细节的商业级密码标准</a:t>
            </a:r>
          </a:p>
          <a:p>
            <a:pPr lvl="1" algn="just">
              <a:lnSpc>
                <a:spcPct val="125000"/>
              </a:lnSpc>
              <a:spcBef>
                <a:spcPts val="0"/>
              </a:spcBef>
              <a:buFont typeface="Times New Roman" panose="02020603050405020304" pitchFamily="18" charset="0"/>
              <a:buChar char="‒"/>
              <a:defRPr/>
            </a:pPr>
            <a:r>
              <a:rPr lang="en-US" altLang="zh-CN" sz="2400" dirty="0">
                <a:latin typeface="+mn-lt"/>
              </a:rPr>
              <a:t>90</a:t>
            </a:r>
            <a:r>
              <a:rPr lang="zh-CN" altLang="en-US" sz="2400" dirty="0">
                <a:latin typeface="+mn-lt"/>
              </a:rPr>
              <a:t>年代逐步出现椭圆曲线等其他公钥算法</a:t>
            </a:r>
          </a:p>
          <a:p>
            <a:pPr marL="228600" lvl="1" algn="just">
              <a:lnSpc>
                <a:spcPct val="125000"/>
              </a:lnSpc>
              <a:spcBef>
                <a:spcPts val="0"/>
              </a:spcBef>
              <a:buFont typeface="Wingdings" panose="05000000000000000000" pitchFamily="2" charset="2"/>
              <a:buChar char="Ø"/>
              <a:defRPr/>
            </a:pPr>
            <a:r>
              <a:rPr lang="zh-CN" altLang="en-US" sz="2400" dirty="0">
                <a:solidFill>
                  <a:srgbClr val="FF0000"/>
                </a:solidFill>
                <a:latin typeface="+mn-lt"/>
              </a:rPr>
              <a:t>公钥密码使得收发双方无密钥传输的保密通信成为可能</a:t>
            </a:r>
            <a:endParaRPr lang="en-US" altLang="zh-CN" sz="2400" dirty="0">
              <a:solidFill>
                <a:srgbClr val="FF0000"/>
              </a:solidFill>
              <a:latin typeface="+mn-lt"/>
            </a:endParaRPr>
          </a:p>
          <a:p>
            <a:pPr marL="228600" lvl="1" algn="just">
              <a:lnSpc>
                <a:spcPct val="125000"/>
              </a:lnSpc>
              <a:spcBef>
                <a:spcPts val="0"/>
              </a:spcBef>
              <a:buFont typeface="Wingdings" panose="05000000000000000000" pitchFamily="2" charset="2"/>
              <a:buChar char="Ø"/>
              <a:defRPr/>
            </a:pPr>
            <a:r>
              <a:rPr lang="zh-CN" altLang="en-US" sz="2400" dirty="0">
                <a:solidFill>
                  <a:srgbClr val="FF0000"/>
                </a:solidFill>
                <a:latin typeface="+mn-lt"/>
              </a:rPr>
              <a:t>公钥密码部分解决了对称密钥密码算法密钥共享和密钥管理困难的问题！</a:t>
            </a:r>
          </a:p>
          <a:p>
            <a:pPr algn="just">
              <a:defRPr/>
            </a:pPr>
            <a:endParaRPr lang="zh-CN" altLang="en-US" dirty="0"/>
          </a:p>
        </p:txBody>
      </p:sp>
      <p:pic>
        <p:nvPicPr>
          <p:cNvPr id="7" name="图片 6">
            <a:extLst>
              <a:ext uri="{FF2B5EF4-FFF2-40B4-BE49-F238E27FC236}">
                <a16:creationId xmlns:a16="http://schemas.microsoft.com/office/drawing/2014/main" xmlns="" id="{64193B4A-B88B-4AE1-B5A5-AF28996A8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413" y="1592263"/>
            <a:ext cx="5768975" cy="404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Picture 2" descr="RSA-Older">
            <a:extLst>
              <a:ext uri="{FF2B5EF4-FFF2-40B4-BE49-F238E27FC236}">
                <a16:creationId xmlns:a16="http://schemas.microsoft.com/office/drawing/2014/main" xmlns="" id="{78AB6C0D-392D-4B6D-B256-77295AAC9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163" y="1905000"/>
            <a:ext cx="7113587" cy="28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748B1D37-F0DE-44A6-98EA-F9CB4E4C3FE1}"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64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10649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xmlns="" id="{617E9D99-3A2A-48BA-AA2B-578452F2A2E6}"/>
              </a:ext>
            </a:extLst>
          </p:cNvPr>
          <p:cNvSpPr>
            <a:spLocks noGrp="1"/>
          </p:cNvSpPr>
          <p:nvPr>
            <p:ph type="title"/>
          </p:nvPr>
        </p:nvSpPr>
        <p:spPr>
          <a:xfrm>
            <a:off x="1098550" y="365125"/>
            <a:ext cx="6778625" cy="668338"/>
          </a:xfrm>
        </p:spPr>
        <p:txBody>
          <a:bodyPr/>
          <a:lstStyle/>
          <a:p>
            <a:r>
              <a:rPr lang="zh-CN" altLang="en-US"/>
              <a:t>密码学发展历程</a:t>
            </a:r>
          </a:p>
        </p:txBody>
      </p:sp>
      <p:sp>
        <p:nvSpPr>
          <p:cNvPr id="3" name="内容占位符 2">
            <a:extLst>
              <a:ext uri="{FF2B5EF4-FFF2-40B4-BE49-F238E27FC236}">
                <a16:creationId xmlns:a16="http://schemas.microsoft.com/office/drawing/2014/main" xmlns="" id="{44A15C91-1FB1-4991-9E7A-BACACFD22BB2}"/>
              </a:ext>
            </a:extLst>
          </p:cNvPr>
          <p:cNvSpPr>
            <a:spLocks noGrp="1"/>
          </p:cNvSpPr>
          <p:nvPr>
            <p:ph idx="1"/>
          </p:nvPr>
        </p:nvSpPr>
        <p:spPr>
          <a:xfrm>
            <a:off x="617538" y="1465263"/>
            <a:ext cx="7886700" cy="4579937"/>
          </a:xfrm>
        </p:spPr>
        <p:txBody>
          <a:bodyPr/>
          <a:lstStyle/>
          <a:p>
            <a:pPr marL="228600" lvl="1" algn="just">
              <a:lnSpc>
                <a:spcPct val="125000"/>
              </a:lnSpc>
              <a:spcBef>
                <a:spcPts val="0"/>
              </a:spcBef>
              <a:buFont typeface="Wingdings" panose="05000000000000000000" pitchFamily="2" charset="2"/>
              <a:buChar char="Ø"/>
              <a:defRPr/>
            </a:pPr>
            <a:r>
              <a:rPr lang="zh-CN" altLang="en-US" sz="2800" dirty="0">
                <a:latin typeface="+mn-lt"/>
              </a:rPr>
              <a:t>时间区域</a:t>
            </a:r>
            <a:r>
              <a:rPr lang="en-US" altLang="zh-CN" sz="2800" dirty="0">
                <a:latin typeface="+mn-lt"/>
              </a:rPr>
              <a:t>: 1994</a:t>
            </a:r>
            <a:r>
              <a:rPr lang="zh-CN" altLang="en-US" sz="2800" dirty="0">
                <a:latin typeface="+mn-lt"/>
              </a:rPr>
              <a:t>年至未来</a:t>
            </a:r>
            <a:endParaRPr lang="en-US" altLang="zh-CN" sz="2800" dirty="0">
              <a:latin typeface="+mn-lt"/>
            </a:endParaRPr>
          </a:p>
          <a:p>
            <a:pPr lvl="1">
              <a:lnSpc>
                <a:spcPct val="125000"/>
              </a:lnSpc>
              <a:spcBef>
                <a:spcPts val="0"/>
              </a:spcBef>
              <a:buFont typeface="Times New Roman" panose="02020603050405020304" pitchFamily="18" charset="0"/>
              <a:buChar char="‒"/>
              <a:defRPr/>
            </a:pPr>
            <a:r>
              <a:rPr lang="en-US" altLang="zh-CN" sz="2400" dirty="0">
                <a:latin typeface="+mn-lt"/>
              </a:rPr>
              <a:t>1994</a:t>
            </a:r>
            <a:r>
              <a:rPr lang="zh-CN" altLang="en-US" sz="2400" dirty="0">
                <a:latin typeface="+mn-lt"/>
              </a:rPr>
              <a:t>年</a:t>
            </a:r>
            <a:r>
              <a:rPr lang="en-US" altLang="zh-CN" sz="2400" dirty="0">
                <a:latin typeface="+mn-lt"/>
              </a:rPr>
              <a:t>, Shor</a:t>
            </a:r>
            <a:r>
              <a:rPr lang="zh-CN" altLang="en-US" sz="2400" dirty="0">
                <a:latin typeface="+mn-lt"/>
              </a:rPr>
              <a:t>提出量子计算机模型下分解大整数和求解离散对数的多项式时间算法</a:t>
            </a:r>
            <a:endParaRPr lang="en-US" altLang="zh-CN" sz="2400" dirty="0">
              <a:latin typeface="+mn-lt"/>
            </a:endParaRPr>
          </a:p>
          <a:p>
            <a:pPr lvl="1">
              <a:lnSpc>
                <a:spcPct val="125000"/>
              </a:lnSpc>
              <a:spcBef>
                <a:spcPts val="0"/>
              </a:spcBef>
              <a:buFont typeface="Times New Roman" panose="02020603050405020304" pitchFamily="18" charset="0"/>
              <a:buChar char="‒"/>
              <a:defRPr/>
            </a:pPr>
            <a:r>
              <a:rPr lang="en-US" altLang="zh-CN" sz="2400" dirty="0">
                <a:latin typeface="+mn-lt"/>
              </a:rPr>
              <a:t>2000</a:t>
            </a:r>
            <a:r>
              <a:rPr lang="zh-CN" altLang="en-US" sz="2400" dirty="0">
                <a:latin typeface="+mn-lt"/>
              </a:rPr>
              <a:t>年</a:t>
            </a:r>
            <a:r>
              <a:rPr lang="en-US" altLang="zh-CN" sz="2400" dirty="0">
                <a:latin typeface="+mn-lt"/>
              </a:rPr>
              <a:t>, AES</a:t>
            </a:r>
            <a:r>
              <a:rPr lang="zh-CN" altLang="en-US" sz="2400" dirty="0">
                <a:latin typeface="+mn-lt"/>
              </a:rPr>
              <a:t>正式取代</a:t>
            </a:r>
            <a:r>
              <a:rPr lang="en-US" altLang="zh-CN" sz="2400" dirty="0">
                <a:latin typeface="+mn-lt"/>
              </a:rPr>
              <a:t>DES</a:t>
            </a:r>
            <a:r>
              <a:rPr lang="zh-CN" altLang="en-US" sz="2400" dirty="0">
                <a:latin typeface="+mn-lt"/>
              </a:rPr>
              <a:t>成为了新的加密标准</a:t>
            </a:r>
            <a:endParaRPr lang="en-US" altLang="zh-CN" sz="2400" dirty="0">
              <a:latin typeface="+mn-lt"/>
            </a:endParaRPr>
          </a:p>
          <a:p>
            <a:pPr lvl="1">
              <a:lnSpc>
                <a:spcPct val="125000"/>
              </a:lnSpc>
              <a:spcBef>
                <a:spcPts val="0"/>
              </a:spcBef>
              <a:buFont typeface="Times New Roman" panose="02020603050405020304" pitchFamily="18" charset="0"/>
              <a:buChar char="‒"/>
              <a:defRPr/>
            </a:pPr>
            <a:r>
              <a:rPr lang="en-US" altLang="zh-CN" sz="2400" dirty="0">
                <a:latin typeface="+mn-lt"/>
              </a:rPr>
              <a:t>2006</a:t>
            </a:r>
            <a:r>
              <a:rPr lang="zh-CN" altLang="en-US" sz="2400" dirty="0">
                <a:latin typeface="+mn-lt"/>
              </a:rPr>
              <a:t>年</a:t>
            </a:r>
            <a:r>
              <a:rPr lang="en-US" altLang="zh-CN" sz="2400" dirty="0">
                <a:latin typeface="+mn-lt"/>
              </a:rPr>
              <a:t>, </a:t>
            </a:r>
            <a:r>
              <a:rPr lang="zh-CN" altLang="en-US" sz="2400" dirty="0">
                <a:latin typeface="+mn-lt"/>
              </a:rPr>
              <a:t>第一届后量子密码学国际研讨会召开</a:t>
            </a:r>
            <a:endParaRPr lang="en-US" altLang="zh-CN" sz="2400" dirty="0">
              <a:latin typeface="+mn-lt"/>
            </a:endParaRPr>
          </a:p>
          <a:p>
            <a:pPr lvl="1">
              <a:lnSpc>
                <a:spcPct val="125000"/>
              </a:lnSpc>
              <a:spcBef>
                <a:spcPts val="0"/>
              </a:spcBef>
              <a:buFont typeface="Times New Roman" panose="02020603050405020304" pitchFamily="18" charset="0"/>
              <a:buChar char="‒"/>
              <a:defRPr/>
            </a:pPr>
            <a:r>
              <a:rPr lang="en-US" altLang="zh-CN" sz="2400" dirty="0">
                <a:latin typeface="+mn-lt"/>
              </a:rPr>
              <a:t>2017</a:t>
            </a:r>
            <a:r>
              <a:rPr lang="zh-CN" altLang="en-US" sz="2400" dirty="0">
                <a:latin typeface="+mn-lt"/>
              </a:rPr>
              <a:t>年</a:t>
            </a:r>
            <a:r>
              <a:rPr lang="en-US" altLang="zh-CN" sz="2400" dirty="0">
                <a:latin typeface="+mn-lt"/>
              </a:rPr>
              <a:t>, NIST</a:t>
            </a:r>
            <a:r>
              <a:rPr lang="zh-CN" altLang="en-US" sz="2400" dirty="0">
                <a:latin typeface="+mn-lt"/>
              </a:rPr>
              <a:t>开始征集后量子密码标准</a:t>
            </a:r>
            <a:endParaRPr lang="en-US" altLang="zh-CN" sz="2400" dirty="0">
              <a:latin typeface="+mn-lt"/>
            </a:endParaRPr>
          </a:p>
          <a:p>
            <a:pPr>
              <a:defRPr/>
            </a:pPr>
            <a:endParaRPr lang="zh-CN" altLang="en-US" dirty="0"/>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011EA4B8-CD68-453A-8CA2-8DD465AB64F6}"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xmlns="" id="{B7B047D6-B7F4-4CDB-8501-5AEA77AE5244}"/>
              </a:ext>
            </a:extLst>
          </p:cNvPr>
          <p:cNvSpPr>
            <a:spLocks noGrp="1"/>
          </p:cNvSpPr>
          <p:nvPr>
            <p:ph type="title"/>
          </p:nvPr>
        </p:nvSpPr>
        <p:spPr>
          <a:xfrm>
            <a:off x="1098550" y="365125"/>
            <a:ext cx="6778625" cy="668338"/>
          </a:xfrm>
        </p:spPr>
        <p:txBody>
          <a:bodyPr/>
          <a:lstStyle/>
          <a:p>
            <a:r>
              <a:rPr lang="zh-CN" altLang="en-US"/>
              <a:t>第二章 古典密码</a:t>
            </a:r>
          </a:p>
        </p:txBody>
      </p:sp>
      <p:sp>
        <p:nvSpPr>
          <p:cNvPr id="5" name="空心弧 4">
            <a:extLst>
              <a:ext uri="{FF2B5EF4-FFF2-40B4-BE49-F238E27FC236}">
                <a16:creationId xmlns:a16="http://schemas.microsoft.com/office/drawing/2014/main" xmlns="" id="{2D8E08F3-084B-4938-8C43-5DCAC8CD57C0}"/>
              </a:ext>
            </a:extLst>
          </p:cNvPr>
          <p:cNvSpPr/>
          <p:nvPr/>
        </p:nvSpPr>
        <p:spPr bwMode="auto">
          <a:xfrm>
            <a:off x="-2963863" y="793750"/>
            <a:ext cx="5481638" cy="5473700"/>
          </a:xfrm>
          <a:prstGeom prst="blockArc">
            <a:avLst>
              <a:gd name="adj1" fmla="val 18439391"/>
              <a:gd name="adj2" fmla="val 3251710"/>
              <a:gd name="adj3" fmla="val 0"/>
            </a:avLst>
          </a:prstGeom>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5">
            <a:extLst>
              <a:ext uri="{FF2B5EF4-FFF2-40B4-BE49-F238E27FC236}">
                <a16:creationId xmlns:a16="http://schemas.microsoft.com/office/drawing/2014/main" xmlns="" id="{9057953B-9FF9-414A-B758-E7EB3730E90E}"/>
              </a:ext>
            </a:extLst>
          </p:cNvPr>
          <p:cNvSpPr/>
          <p:nvPr/>
        </p:nvSpPr>
        <p:spPr bwMode="auto">
          <a:xfrm>
            <a:off x="2047875" y="1600200"/>
            <a:ext cx="5873750"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密码学研究内容、地位及作用</a:t>
            </a:r>
            <a:endParaRPr lang="zh-CN" altLang="en-US" sz="2800" dirty="0">
              <a:ea typeface="华文中宋" panose="02010600040101010101" pitchFamily="2" charset="-122"/>
            </a:endParaRPr>
          </a:p>
        </p:txBody>
      </p:sp>
      <p:sp>
        <p:nvSpPr>
          <p:cNvPr id="7" name="椭圆 6">
            <a:extLst>
              <a:ext uri="{FF2B5EF4-FFF2-40B4-BE49-F238E27FC236}">
                <a16:creationId xmlns:a16="http://schemas.microsoft.com/office/drawing/2014/main" xmlns="" id="{376A8F13-0FAD-4D4D-BD19-8C56148E3DF4}"/>
              </a:ext>
            </a:extLst>
          </p:cNvPr>
          <p:cNvSpPr/>
          <p:nvPr/>
        </p:nvSpPr>
        <p:spPr bwMode="auto">
          <a:xfrm>
            <a:off x="1547813" y="1498600"/>
            <a:ext cx="1017587"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defRPr/>
            </a:pPr>
            <a:endParaRPr lang="zh-CN" altLang="en-US" dirty="0">
              <a:ea typeface="华文中宋" panose="02010600040101010101" pitchFamily="2" charset="-122"/>
            </a:endParaRPr>
          </a:p>
        </p:txBody>
      </p:sp>
      <p:sp>
        <p:nvSpPr>
          <p:cNvPr id="8" name="任意多边形 7">
            <a:extLst>
              <a:ext uri="{FF2B5EF4-FFF2-40B4-BE49-F238E27FC236}">
                <a16:creationId xmlns:a16="http://schemas.microsoft.com/office/drawing/2014/main" xmlns="" id="{C7EE2E38-58C9-4013-91BB-BF126A2EEFE4}"/>
              </a:ext>
            </a:extLst>
          </p:cNvPr>
          <p:cNvSpPr/>
          <p:nvPr/>
        </p:nvSpPr>
        <p:spPr bwMode="auto">
          <a:xfrm>
            <a:off x="2370138" y="3759200"/>
            <a:ext cx="5551487" cy="812800"/>
          </a:xfrm>
          <a:custGeom>
            <a:avLst/>
            <a:gdLst>
              <a:gd name="connsiteX0" fmla="*/ 0 w 5493347"/>
              <a:gd name="connsiteY0" fmla="*/ 0 h 812800"/>
              <a:gd name="connsiteX1" fmla="*/ 5493347 w 5493347"/>
              <a:gd name="connsiteY1" fmla="*/ 0 h 812800"/>
              <a:gd name="connsiteX2" fmla="*/ 5493347 w 5493347"/>
              <a:gd name="connsiteY2" fmla="*/ 812800 h 812800"/>
              <a:gd name="connsiteX3" fmla="*/ 0 w 5493347"/>
              <a:gd name="connsiteY3" fmla="*/ 812800 h 812800"/>
              <a:gd name="connsiteX4" fmla="*/ 0 w 5493347"/>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347" h="812800">
                <a:moveTo>
                  <a:pt x="0" y="0"/>
                </a:moveTo>
                <a:lnTo>
                  <a:pt x="5493347" y="0"/>
                </a:lnTo>
                <a:lnTo>
                  <a:pt x="5493347"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密码学起源及发展历程</a:t>
            </a:r>
            <a:endParaRPr lang="zh-CN" altLang="en-US" sz="2800" dirty="0">
              <a:ea typeface="华文中宋" panose="02010600040101010101" pitchFamily="2" charset="-122"/>
            </a:endParaRPr>
          </a:p>
        </p:txBody>
      </p:sp>
      <p:sp>
        <p:nvSpPr>
          <p:cNvPr id="9" name="椭圆 8">
            <a:extLst>
              <a:ext uri="{FF2B5EF4-FFF2-40B4-BE49-F238E27FC236}">
                <a16:creationId xmlns:a16="http://schemas.microsoft.com/office/drawing/2014/main" xmlns="" id="{BE72D63D-CBD2-422E-ADCA-8B1D00444053}"/>
              </a:ext>
            </a:extLst>
          </p:cNvPr>
          <p:cNvSpPr/>
          <p:nvPr/>
        </p:nvSpPr>
        <p:spPr bwMode="auto">
          <a:xfrm>
            <a:off x="1870075" y="3657600"/>
            <a:ext cx="1017588"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任意多边形 9">
            <a:extLst>
              <a:ext uri="{FF2B5EF4-FFF2-40B4-BE49-F238E27FC236}">
                <a16:creationId xmlns:a16="http://schemas.microsoft.com/office/drawing/2014/main" xmlns="" id="{61D3B209-9822-40A6-9828-38104CB09B06}"/>
              </a:ext>
            </a:extLst>
          </p:cNvPr>
          <p:cNvSpPr/>
          <p:nvPr/>
        </p:nvSpPr>
        <p:spPr bwMode="auto">
          <a:xfrm>
            <a:off x="2073275" y="4851400"/>
            <a:ext cx="5848350"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latin typeface="华文中宋" panose="02010600040101010101" pitchFamily="2" charset="-122"/>
                <a:ea typeface="华文中宋" panose="02010600040101010101" pitchFamily="2" charset="-122"/>
              </a:rPr>
              <a:t>古典密码</a:t>
            </a:r>
            <a:endParaRPr lang="zh-CN" altLang="en-US" sz="2800" dirty="0">
              <a:ea typeface="华文中宋" panose="02010600040101010101" pitchFamily="2" charset="-122"/>
            </a:endParaRPr>
          </a:p>
        </p:txBody>
      </p:sp>
      <p:sp>
        <p:nvSpPr>
          <p:cNvPr id="11" name="椭圆 10">
            <a:extLst>
              <a:ext uri="{FF2B5EF4-FFF2-40B4-BE49-F238E27FC236}">
                <a16:creationId xmlns:a16="http://schemas.microsoft.com/office/drawing/2014/main" xmlns="" id="{7D9BB4FD-76B4-4E51-AE75-FD39A8B5ABB5}"/>
              </a:ext>
            </a:extLst>
          </p:cNvPr>
          <p:cNvSpPr/>
          <p:nvPr/>
        </p:nvSpPr>
        <p:spPr bwMode="auto">
          <a:xfrm>
            <a:off x="1574800" y="4749800"/>
            <a:ext cx="1017588"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defRPr/>
            </a:pPr>
            <a:endParaRPr lang="zh-CN" altLang="en-US"/>
          </a:p>
        </p:txBody>
      </p:sp>
      <p:sp>
        <p:nvSpPr>
          <p:cNvPr id="15" name="任意多边形 14">
            <a:extLst>
              <a:ext uri="{FF2B5EF4-FFF2-40B4-BE49-F238E27FC236}">
                <a16:creationId xmlns:a16="http://schemas.microsoft.com/office/drawing/2014/main" xmlns="" id="{5CFBD369-D5F5-4F8C-A12E-FA5032710E25}"/>
              </a:ext>
            </a:extLst>
          </p:cNvPr>
          <p:cNvSpPr/>
          <p:nvPr/>
        </p:nvSpPr>
        <p:spPr>
          <a:xfrm>
            <a:off x="2403475" y="2667000"/>
            <a:ext cx="5518150" cy="812800"/>
          </a:xfrm>
          <a:custGeom>
            <a:avLst/>
            <a:gdLst>
              <a:gd name="connsiteX0" fmla="*/ 0 w 5788800"/>
              <a:gd name="connsiteY0" fmla="*/ 0 h 812800"/>
              <a:gd name="connsiteX1" fmla="*/ 5788800 w 5788800"/>
              <a:gd name="connsiteY1" fmla="*/ 0 h 812800"/>
              <a:gd name="connsiteX2" fmla="*/ 5788800 w 5788800"/>
              <a:gd name="connsiteY2" fmla="*/ 812800 h 812800"/>
              <a:gd name="connsiteX3" fmla="*/ 0 w 5788800"/>
              <a:gd name="connsiteY3" fmla="*/ 812800 h 812800"/>
              <a:gd name="connsiteX4" fmla="*/ 0 w 5788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800" h="812800">
                <a:moveTo>
                  <a:pt x="0" y="0"/>
                </a:moveTo>
                <a:lnTo>
                  <a:pt x="5788800" y="0"/>
                </a:lnTo>
                <a:lnTo>
                  <a:pt x="5788800" y="812800"/>
                </a:lnTo>
                <a:lnTo>
                  <a:pt x="0" y="81280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45160" tIns="60960" rIns="60960" bIns="60960" spcCol="1270" anchor="ctr"/>
          <a:lstStyle/>
          <a:p>
            <a:pPr defTabSz="1066800">
              <a:lnSpc>
                <a:spcPct val="90000"/>
              </a:lnSpc>
              <a:spcAft>
                <a:spcPct val="35000"/>
              </a:spcAft>
              <a:defRPr/>
            </a:pPr>
            <a:r>
              <a:rPr lang="zh-CN" altLang="en-US" sz="2800" dirty="0">
                <a:ea typeface="华文中宋" panose="02010600040101010101" pitchFamily="2" charset="-122"/>
              </a:rPr>
              <a:t>密码学基本概念</a:t>
            </a:r>
          </a:p>
        </p:txBody>
      </p:sp>
      <p:sp>
        <p:nvSpPr>
          <p:cNvPr id="16" name="椭圆 15">
            <a:extLst>
              <a:ext uri="{FF2B5EF4-FFF2-40B4-BE49-F238E27FC236}">
                <a16:creationId xmlns:a16="http://schemas.microsoft.com/office/drawing/2014/main" xmlns="" id="{3C2E2A4D-FB17-4D38-953C-1E7C985A4EE3}"/>
              </a:ext>
            </a:extLst>
          </p:cNvPr>
          <p:cNvSpPr/>
          <p:nvPr/>
        </p:nvSpPr>
        <p:spPr>
          <a:xfrm>
            <a:off x="1903413" y="2565400"/>
            <a:ext cx="1017587" cy="1016000"/>
          </a:xfrm>
          <a:prstGeom prst="ellipse">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12" name="日期占位符 11"/>
          <p:cNvSpPr>
            <a:spLocks noGrp="1"/>
          </p:cNvSpPr>
          <p:nvPr>
            <p:ph type="dt" sz="half" idx="10"/>
          </p:nvPr>
        </p:nvSpPr>
        <p:spPr/>
        <p:txBody>
          <a:bodyPr/>
          <a:lstStyle/>
          <a:p>
            <a:pPr>
              <a:defRPr/>
            </a:pPr>
            <a:fld id="{9B209D6D-6C30-4F65-A9F8-DCB6B40F981F}"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nodeType="clickEffect">
                                  <p:stCondLst>
                                    <p:cond delay="0"/>
                                  </p:stCondLst>
                                  <p:childTnLst>
                                    <p:animClr clrSpc="rgb" dir="cw">
                                      <p:cBhvr>
                                        <p:cTn id="6" dur="2000" fill="hold"/>
                                        <p:tgtEl>
                                          <p:spTgt spid="11"/>
                                        </p:tgtEl>
                                        <p:attrNameLst>
                                          <p:attrName>fillcolor</p:attrName>
                                        </p:attrNameLst>
                                      </p:cBhvr>
                                      <p:to>
                                        <a:schemeClr val="accent2"/>
                                      </p:to>
                                    </p:animClr>
                                    <p:set>
                                      <p:cBhvr>
                                        <p:cTn id="7" dur="2000" fill="hold"/>
                                        <p:tgtEl>
                                          <p:spTgt spid="11"/>
                                        </p:tgtEl>
                                        <p:attrNameLst>
                                          <p:attrName>fill.type</p:attrName>
                                        </p:attrNameLst>
                                      </p:cBhvr>
                                      <p:to>
                                        <p:strVal val="solid"/>
                                      </p:to>
                                    </p:set>
                                    <p:set>
                                      <p:cBhvr>
                                        <p:cTn id="8" dur="2000" fill="hold"/>
                                        <p:tgtEl>
                                          <p:spTgt spid="1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0"/>
                                        </p:tgtEl>
                                        <p:attrNameLst>
                                          <p:attrName>fillcolor</p:attrName>
                                        </p:attrNameLst>
                                      </p:cBhvr>
                                      <p:to>
                                        <a:schemeClr val="accent2"/>
                                      </p:to>
                                    </p:animClr>
                                    <p:set>
                                      <p:cBhvr>
                                        <p:cTn id="11" dur="2000" fill="hold"/>
                                        <p:tgtEl>
                                          <p:spTgt spid="10"/>
                                        </p:tgtEl>
                                        <p:attrNameLst>
                                          <p:attrName>fill.type</p:attrName>
                                        </p:attrNameLst>
                                      </p:cBhvr>
                                      <p:to>
                                        <p:strVal val="solid"/>
                                      </p:to>
                                    </p:set>
                                    <p:set>
                                      <p:cBhvr>
                                        <p:cTn id="12" dur="2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7FA2BD-B493-4855-BBA5-D26D5AEF2343}"/>
              </a:ext>
            </a:extLst>
          </p:cNvPr>
          <p:cNvSpPr>
            <a:spLocks noGrp="1"/>
          </p:cNvSpPr>
          <p:nvPr>
            <p:ph type="title"/>
          </p:nvPr>
        </p:nvSpPr>
        <p:spPr/>
        <p:txBody>
          <a:bodyPr/>
          <a:lstStyle/>
          <a:p>
            <a:r>
              <a:rPr lang="zh-CN" altLang="en-US" dirty="0"/>
              <a:t>整除与同余</a:t>
            </a:r>
          </a:p>
        </p:txBody>
      </p:sp>
      <p:sp>
        <p:nvSpPr>
          <p:cNvPr id="7" name="内容占位符 2">
            <a:extLst>
              <a:ext uri="{FF2B5EF4-FFF2-40B4-BE49-F238E27FC236}">
                <a16:creationId xmlns:a16="http://schemas.microsoft.com/office/drawing/2014/main" xmlns="" id="{55109C5B-B1F8-401E-8E6E-1879633D6198}"/>
              </a:ext>
            </a:extLst>
          </p:cNvPr>
          <p:cNvSpPr>
            <a:spLocks noGrp="1"/>
          </p:cNvSpPr>
          <p:nvPr>
            <p:ph idx="1"/>
          </p:nvPr>
        </p:nvSpPr>
        <p:spPr>
          <a:xfrm>
            <a:off x="617538" y="1465263"/>
            <a:ext cx="7886700" cy="4579937"/>
          </a:xfrm>
        </p:spPr>
        <p:txBody>
          <a:bodyPr/>
          <a:lstStyle/>
          <a:p>
            <a:pPr marL="228600" lvl="1" algn="just">
              <a:lnSpc>
                <a:spcPct val="125000"/>
              </a:lnSpc>
              <a:spcBef>
                <a:spcPts val="0"/>
              </a:spcBef>
              <a:buClr>
                <a:schemeClr val="tx1"/>
              </a:buClr>
              <a:buSzPct val="100000"/>
              <a:buFont typeface="Wingdings" panose="05000000000000000000" pitchFamily="2" charset="2"/>
              <a:buChar char="Ø"/>
              <a:defRPr/>
            </a:pPr>
            <a:r>
              <a:rPr lang="zh-CN" altLang="en-US" sz="2800" dirty="0">
                <a:latin typeface="+mn-lt"/>
              </a:rPr>
              <a:t>整除的定义</a:t>
            </a:r>
            <a:endParaRPr lang="en-US" altLang="zh-CN" sz="2800" dirty="0">
              <a:latin typeface="+mn-lt"/>
            </a:endParaRPr>
          </a:p>
          <a:p>
            <a:pPr marL="687600" lvl="1" indent="-230400" eaLnBrk="1" hangingPunct="1">
              <a:lnSpc>
                <a:spcPct val="120000"/>
              </a:lnSpc>
              <a:spcBef>
                <a:spcPct val="0"/>
              </a:spcBef>
              <a:buClr>
                <a:srgbClr val="000000"/>
              </a:buClr>
              <a:buSzPct val="100000"/>
              <a:buFont typeface="Times New Roman" panose="02020603050405020304" pitchFamily="18" charset="0"/>
              <a:buChar char="‒"/>
              <a:defRPr/>
            </a:pPr>
            <a:r>
              <a:rPr lang="zh-CN" altLang="zh-CN" sz="2800" b="0" dirty="0">
                <a:latin typeface="+mn-lt"/>
              </a:rPr>
              <a:t>对于整数</a:t>
            </a:r>
            <a:r>
              <a:rPr lang="en-US" altLang="zh-CN" sz="2800" b="0" i="1" dirty="0">
                <a:latin typeface="+mn-lt"/>
              </a:rPr>
              <a:t>a</a:t>
            </a:r>
            <a:r>
              <a:rPr lang="en-US" altLang="zh-CN" sz="2800" b="0" dirty="0">
                <a:latin typeface="+mn-lt"/>
              </a:rPr>
              <a:t>, </a:t>
            </a:r>
            <a:r>
              <a:rPr lang="en-US" altLang="zh-CN" sz="2800" b="0" i="1" dirty="0">
                <a:latin typeface="+mn-lt"/>
              </a:rPr>
              <a:t>b</a:t>
            </a:r>
            <a:r>
              <a:rPr lang="en-US" altLang="zh-CN" sz="2800" b="0" dirty="0">
                <a:latin typeface="+mn-lt"/>
              </a:rPr>
              <a:t>(</a:t>
            </a:r>
            <a:r>
              <a:rPr lang="en-US" altLang="zh-CN" sz="2800" b="0" i="1" dirty="0">
                <a:latin typeface="+mn-lt"/>
              </a:rPr>
              <a:t>a</a:t>
            </a:r>
            <a:r>
              <a:rPr lang="zh-CN" altLang="zh-CN" sz="2800" b="0" dirty="0">
                <a:latin typeface="+mn-lt"/>
              </a:rPr>
              <a:t>≠</a:t>
            </a:r>
            <a:r>
              <a:rPr lang="en-US" altLang="zh-CN" sz="2800" b="0" dirty="0">
                <a:latin typeface="+mn-lt"/>
              </a:rPr>
              <a:t>0)</a:t>
            </a:r>
            <a:r>
              <a:rPr lang="zh-CN" altLang="zh-CN" sz="2800" b="0" dirty="0">
                <a:latin typeface="+mn-lt"/>
              </a:rPr>
              <a:t>，如果存在整数</a:t>
            </a:r>
            <a:r>
              <a:rPr lang="en-US" altLang="zh-CN" sz="2800" b="0" i="1" dirty="0">
                <a:latin typeface="+mn-lt"/>
              </a:rPr>
              <a:t>x</a:t>
            </a:r>
            <a:r>
              <a:rPr lang="zh-CN" altLang="zh-CN" sz="2800" b="0" dirty="0">
                <a:latin typeface="+mn-lt"/>
              </a:rPr>
              <a:t>使得</a:t>
            </a:r>
            <a:r>
              <a:rPr lang="en-US" altLang="zh-CN" sz="2800" b="0" i="1" dirty="0">
                <a:latin typeface="+mn-lt"/>
              </a:rPr>
              <a:t>b</a:t>
            </a:r>
            <a:r>
              <a:rPr lang="en-US" altLang="zh-CN" sz="2800" b="0" dirty="0">
                <a:latin typeface="+mn-lt"/>
              </a:rPr>
              <a:t>=</a:t>
            </a:r>
            <a:r>
              <a:rPr lang="en-US" altLang="zh-CN" sz="2800" b="0" i="1" dirty="0">
                <a:latin typeface="+mn-lt"/>
              </a:rPr>
              <a:t>ax</a:t>
            </a:r>
            <a:r>
              <a:rPr lang="zh-CN" altLang="zh-CN" sz="2800" b="0" dirty="0">
                <a:latin typeface="+mn-lt"/>
              </a:rPr>
              <a:t>，则称</a:t>
            </a:r>
            <a:r>
              <a:rPr lang="en-US" altLang="zh-CN" sz="2800" b="0" i="1" dirty="0">
                <a:latin typeface="+mn-lt"/>
              </a:rPr>
              <a:t>a</a:t>
            </a:r>
            <a:r>
              <a:rPr lang="zh-CN" altLang="zh-CN" sz="2800" b="0" dirty="0">
                <a:latin typeface="+mn-lt"/>
              </a:rPr>
              <a:t>整除</a:t>
            </a:r>
            <a:r>
              <a:rPr lang="en-US" altLang="zh-CN" sz="2800" b="0" i="1" dirty="0">
                <a:latin typeface="+mn-lt"/>
              </a:rPr>
              <a:t>b</a:t>
            </a:r>
            <a:r>
              <a:rPr lang="zh-CN" altLang="zh-CN" sz="2800" b="0" dirty="0">
                <a:latin typeface="+mn-lt"/>
              </a:rPr>
              <a:t>，或</a:t>
            </a:r>
            <a:r>
              <a:rPr lang="en-US" altLang="zh-CN" sz="2800" b="0" i="1" dirty="0">
                <a:latin typeface="+mn-lt"/>
              </a:rPr>
              <a:t>a</a:t>
            </a:r>
            <a:r>
              <a:rPr lang="zh-CN" altLang="zh-CN" sz="2800" b="0" dirty="0">
                <a:latin typeface="+mn-lt"/>
              </a:rPr>
              <a:t>是</a:t>
            </a:r>
            <a:r>
              <a:rPr lang="en-US" altLang="zh-CN" sz="2800" b="0" i="1" dirty="0">
                <a:latin typeface="+mn-lt"/>
              </a:rPr>
              <a:t>b</a:t>
            </a:r>
            <a:r>
              <a:rPr lang="zh-CN" altLang="zh-CN" sz="2800" b="0" dirty="0">
                <a:latin typeface="+mn-lt"/>
              </a:rPr>
              <a:t>的因子，记作</a:t>
            </a:r>
            <a:r>
              <a:rPr lang="en-US" altLang="zh-CN" sz="2800" b="0" i="1" dirty="0" err="1">
                <a:latin typeface="+mn-lt"/>
              </a:rPr>
              <a:t>a</a:t>
            </a:r>
            <a:r>
              <a:rPr lang="en-US" altLang="zh-CN" sz="2800" b="0" dirty="0" err="1">
                <a:latin typeface="+mn-lt"/>
              </a:rPr>
              <a:t>|</a:t>
            </a:r>
            <a:r>
              <a:rPr lang="en-US" altLang="zh-CN" sz="2800" b="0" i="1" dirty="0" err="1">
                <a:latin typeface="+mn-lt"/>
              </a:rPr>
              <a:t>b</a:t>
            </a:r>
            <a:r>
              <a:rPr lang="zh-CN" altLang="zh-CN" sz="2800" b="0" dirty="0">
                <a:latin typeface="+mn-lt"/>
              </a:rPr>
              <a:t>。</a:t>
            </a:r>
            <a:endParaRPr lang="en-US" altLang="zh-CN" sz="2800" b="0" dirty="0">
              <a:latin typeface="+mn-lt"/>
            </a:endParaRPr>
          </a:p>
          <a:p>
            <a:pPr marL="228600" lvl="1" algn="just">
              <a:lnSpc>
                <a:spcPct val="125000"/>
              </a:lnSpc>
              <a:spcBef>
                <a:spcPts val="0"/>
              </a:spcBef>
              <a:buClr>
                <a:schemeClr val="tx1"/>
              </a:buClr>
              <a:buSzPct val="100000"/>
              <a:buFont typeface="Wingdings" panose="05000000000000000000" pitchFamily="2" charset="2"/>
              <a:buChar char="Ø"/>
              <a:defRPr/>
            </a:pPr>
            <a:r>
              <a:rPr lang="zh-CN" altLang="en-US" sz="2800" dirty="0">
                <a:latin typeface="+mn-lt"/>
              </a:rPr>
              <a:t>性质</a:t>
            </a:r>
            <a:endParaRPr lang="en-US" altLang="zh-CN" sz="2800" dirty="0">
              <a:latin typeface="+mn-lt"/>
            </a:endParaRPr>
          </a:p>
          <a:p>
            <a:pPr lvl="1">
              <a:lnSpc>
                <a:spcPct val="125000"/>
              </a:lnSpc>
              <a:spcBef>
                <a:spcPts val="0"/>
              </a:spcBef>
              <a:buClr>
                <a:schemeClr val="tx1"/>
              </a:buClr>
              <a:buSzPct val="100000"/>
              <a:buFont typeface="Times New Roman" panose="02020603050405020304" pitchFamily="18" charset="0"/>
              <a:buChar char="‒"/>
              <a:defRPr/>
            </a:pPr>
            <a:r>
              <a:rPr lang="en-US" altLang="zh-CN" sz="2800" dirty="0">
                <a:latin typeface="+mn-lt"/>
              </a:rPr>
              <a:t> </a:t>
            </a:r>
            <a:r>
              <a:rPr lang="en-US" altLang="zh-CN" sz="2800" i="1" dirty="0" err="1">
                <a:latin typeface="+mn-lt"/>
              </a:rPr>
              <a:t>a</a:t>
            </a:r>
            <a:r>
              <a:rPr lang="en-US" altLang="zh-CN" sz="2800" dirty="0" err="1">
                <a:latin typeface="+mn-lt"/>
              </a:rPr>
              <a:t>|</a:t>
            </a:r>
            <a:r>
              <a:rPr lang="en-US" altLang="zh-CN" sz="2800" i="1" dirty="0" err="1">
                <a:latin typeface="+mn-lt"/>
              </a:rPr>
              <a:t>a</a:t>
            </a:r>
            <a:r>
              <a:rPr lang="zh-CN" altLang="en-US" sz="2800" dirty="0">
                <a:latin typeface="+mn-lt"/>
              </a:rPr>
              <a:t>。</a:t>
            </a:r>
            <a:endParaRPr lang="en-US" altLang="zh-CN" sz="2800" dirty="0">
              <a:latin typeface="+mn-lt"/>
            </a:endParaRPr>
          </a:p>
          <a:p>
            <a:pPr lvl="1">
              <a:lnSpc>
                <a:spcPct val="125000"/>
              </a:lnSpc>
              <a:spcBef>
                <a:spcPts val="0"/>
              </a:spcBef>
              <a:buClr>
                <a:schemeClr val="tx1"/>
              </a:buClr>
              <a:buSzPct val="100000"/>
              <a:buFont typeface="Times New Roman" panose="02020603050405020304" pitchFamily="18" charset="0"/>
              <a:buChar char="‒"/>
              <a:defRPr/>
            </a:pPr>
            <a:r>
              <a:rPr lang="zh-CN" altLang="zh-CN" sz="2800" b="0" dirty="0">
                <a:latin typeface="+mn-lt"/>
              </a:rPr>
              <a:t>如果</a:t>
            </a:r>
            <a:r>
              <a:rPr lang="en-US" altLang="zh-CN" sz="2800" b="0" i="1" dirty="0" err="1">
                <a:latin typeface="+mn-lt"/>
              </a:rPr>
              <a:t>a</a:t>
            </a:r>
            <a:r>
              <a:rPr lang="en-US" altLang="zh-CN" sz="2800" b="0" dirty="0" err="1">
                <a:latin typeface="+mn-lt"/>
              </a:rPr>
              <a:t>|</a:t>
            </a:r>
            <a:r>
              <a:rPr lang="en-US" altLang="zh-CN" sz="2800" b="0" i="1" dirty="0" err="1">
                <a:latin typeface="+mn-lt"/>
              </a:rPr>
              <a:t>b</a:t>
            </a:r>
            <a:r>
              <a:rPr lang="en-US" altLang="zh-CN" sz="2800" b="0" dirty="0">
                <a:latin typeface="+mn-lt"/>
              </a:rPr>
              <a:t>, </a:t>
            </a:r>
            <a:r>
              <a:rPr lang="en-US" altLang="zh-CN" sz="2800" b="0" i="1" dirty="0" err="1">
                <a:latin typeface="+mn-lt"/>
              </a:rPr>
              <a:t>b</a:t>
            </a:r>
            <a:r>
              <a:rPr lang="en-US" altLang="zh-CN" sz="2800" b="0" dirty="0" err="1">
                <a:latin typeface="+mn-lt"/>
              </a:rPr>
              <a:t>|</a:t>
            </a:r>
            <a:r>
              <a:rPr lang="en-US" altLang="zh-CN" sz="2800" b="0" i="1" dirty="0" err="1">
                <a:latin typeface="+mn-lt"/>
              </a:rPr>
              <a:t>a</a:t>
            </a:r>
            <a:r>
              <a:rPr lang="zh-CN" altLang="zh-CN" sz="2800" b="0" dirty="0">
                <a:latin typeface="+mn-lt"/>
              </a:rPr>
              <a:t>，则</a:t>
            </a:r>
            <a:r>
              <a:rPr lang="en-US" altLang="zh-CN" sz="2800" b="0" i="1" dirty="0">
                <a:latin typeface="+mn-lt"/>
              </a:rPr>
              <a:t>a</a:t>
            </a:r>
            <a:r>
              <a:rPr lang="en-US" altLang="zh-CN" sz="2800" b="0" dirty="0">
                <a:latin typeface="+mn-lt"/>
              </a:rPr>
              <a:t>=</a:t>
            </a:r>
            <a:r>
              <a:rPr lang="zh-CN" altLang="zh-CN" sz="2800" b="0" dirty="0">
                <a:latin typeface="+mn-lt"/>
              </a:rPr>
              <a:t>±</a:t>
            </a:r>
            <a:r>
              <a:rPr lang="en-US" altLang="zh-CN" sz="2800" b="0" i="1" dirty="0">
                <a:latin typeface="+mn-lt"/>
              </a:rPr>
              <a:t>b</a:t>
            </a:r>
            <a:r>
              <a:rPr lang="zh-CN" altLang="zh-CN" sz="2800" b="0" dirty="0">
                <a:latin typeface="+mn-lt"/>
              </a:rPr>
              <a:t>。</a:t>
            </a:r>
            <a:endParaRPr lang="en-US" altLang="zh-CN" sz="2800" b="0" dirty="0">
              <a:latin typeface="+mn-lt"/>
            </a:endParaRPr>
          </a:p>
          <a:p>
            <a:pPr lvl="1">
              <a:lnSpc>
                <a:spcPct val="125000"/>
              </a:lnSpc>
              <a:spcBef>
                <a:spcPts val="0"/>
              </a:spcBef>
              <a:buClr>
                <a:schemeClr val="tx1"/>
              </a:buClr>
              <a:buSzPct val="100000"/>
              <a:buFont typeface="Times New Roman" panose="02020603050405020304" pitchFamily="18" charset="0"/>
              <a:buChar char="‒"/>
              <a:defRPr/>
            </a:pPr>
            <a:r>
              <a:rPr lang="zh-CN" altLang="zh-CN" sz="2800" b="0" dirty="0">
                <a:latin typeface="+mn-lt"/>
              </a:rPr>
              <a:t>如果</a:t>
            </a:r>
            <a:r>
              <a:rPr lang="en-US" altLang="zh-CN" sz="2800" b="0" i="1" dirty="0" err="1">
                <a:latin typeface="+mn-lt"/>
              </a:rPr>
              <a:t>a</a:t>
            </a:r>
            <a:r>
              <a:rPr lang="en-US" altLang="zh-CN" sz="2800" b="0" dirty="0" err="1">
                <a:latin typeface="+mn-lt"/>
              </a:rPr>
              <a:t>|</a:t>
            </a:r>
            <a:r>
              <a:rPr lang="en-US" altLang="zh-CN" sz="2800" b="0" i="1" dirty="0" err="1">
                <a:latin typeface="+mn-lt"/>
              </a:rPr>
              <a:t>b</a:t>
            </a:r>
            <a:r>
              <a:rPr lang="en-US" altLang="zh-CN" sz="2800" b="0" dirty="0">
                <a:latin typeface="+mn-lt"/>
              </a:rPr>
              <a:t>, </a:t>
            </a:r>
            <a:r>
              <a:rPr lang="en-US" altLang="zh-CN" sz="2800" b="0" i="1" dirty="0" err="1">
                <a:latin typeface="+mn-lt"/>
              </a:rPr>
              <a:t>b</a:t>
            </a:r>
            <a:r>
              <a:rPr lang="en-US" altLang="zh-CN" sz="2800" b="0" dirty="0" err="1">
                <a:latin typeface="+mn-lt"/>
              </a:rPr>
              <a:t>|</a:t>
            </a:r>
            <a:r>
              <a:rPr lang="en-US" altLang="zh-CN" sz="2800" b="0" i="1" dirty="0" err="1">
                <a:latin typeface="+mn-lt"/>
              </a:rPr>
              <a:t>c</a:t>
            </a:r>
            <a:r>
              <a:rPr lang="zh-CN" altLang="zh-CN" sz="2800" b="0" dirty="0">
                <a:latin typeface="+mn-lt"/>
              </a:rPr>
              <a:t>，则</a:t>
            </a:r>
            <a:r>
              <a:rPr lang="en-US" altLang="zh-CN" sz="2800" b="0" i="1" dirty="0" err="1">
                <a:latin typeface="+mn-lt"/>
              </a:rPr>
              <a:t>a</a:t>
            </a:r>
            <a:r>
              <a:rPr lang="en-US" altLang="zh-CN" sz="2800" b="0" dirty="0" err="1">
                <a:latin typeface="+mn-lt"/>
              </a:rPr>
              <a:t>|</a:t>
            </a:r>
            <a:r>
              <a:rPr lang="en-US" altLang="zh-CN" sz="2800" b="0" i="1" dirty="0" err="1">
                <a:latin typeface="+mn-lt"/>
              </a:rPr>
              <a:t>c</a:t>
            </a:r>
            <a:r>
              <a:rPr lang="zh-CN" altLang="zh-CN" sz="2800" b="0" dirty="0">
                <a:latin typeface="+mn-lt"/>
              </a:rPr>
              <a:t>。</a:t>
            </a:r>
            <a:endParaRPr lang="en-US" altLang="zh-CN" sz="2800" b="0" dirty="0">
              <a:latin typeface="+mn-lt"/>
            </a:endParaRPr>
          </a:p>
          <a:p>
            <a:pPr lvl="1">
              <a:lnSpc>
                <a:spcPct val="125000"/>
              </a:lnSpc>
              <a:spcBef>
                <a:spcPts val="0"/>
              </a:spcBef>
              <a:buClr>
                <a:schemeClr val="tx1"/>
              </a:buClr>
              <a:buSzPct val="100000"/>
              <a:buFont typeface="Times New Roman" panose="02020603050405020304" pitchFamily="18" charset="0"/>
              <a:buChar char="‒"/>
              <a:defRPr/>
            </a:pPr>
            <a:r>
              <a:rPr lang="zh-CN" altLang="zh-CN" sz="2800" b="0" dirty="0">
                <a:latin typeface="+mn-lt"/>
              </a:rPr>
              <a:t>如果</a:t>
            </a:r>
            <a:r>
              <a:rPr lang="en-US" altLang="zh-CN" sz="2800" b="0" i="1" dirty="0" err="1">
                <a:latin typeface="+mn-lt"/>
              </a:rPr>
              <a:t>a</a:t>
            </a:r>
            <a:r>
              <a:rPr lang="en-US" altLang="zh-CN" sz="2800" b="0" dirty="0" err="1">
                <a:latin typeface="+mn-lt"/>
              </a:rPr>
              <a:t>|</a:t>
            </a:r>
            <a:r>
              <a:rPr lang="en-US" altLang="zh-CN" sz="2800" b="0" i="1" dirty="0" err="1">
                <a:latin typeface="+mn-lt"/>
              </a:rPr>
              <a:t>b</a:t>
            </a:r>
            <a:r>
              <a:rPr lang="en-US" altLang="zh-CN" sz="2800" b="0" dirty="0">
                <a:latin typeface="+mn-lt"/>
              </a:rPr>
              <a:t>, </a:t>
            </a:r>
            <a:r>
              <a:rPr lang="en-US" altLang="zh-CN" sz="2800" b="0" i="1" dirty="0" err="1">
                <a:latin typeface="+mn-lt"/>
              </a:rPr>
              <a:t>a</a:t>
            </a:r>
            <a:r>
              <a:rPr lang="en-US" altLang="zh-CN" sz="2800" b="0" dirty="0" err="1">
                <a:latin typeface="+mn-lt"/>
              </a:rPr>
              <a:t>|</a:t>
            </a:r>
            <a:r>
              <a:rPr lang="en-US" altLang="zh-CN" sz="2800" b="0" i="1" dirty="0" err="1">
                <a:latin typeface="+mn-lt"/>
              </a:rPr>
              <a:t>c</a:t>
            </a:r>
            <a:r>
              <a:rPr lang="zh-CN" altLang="zh-CN" sz="2800" b="0" dirty="0">
                <a:latin typeface="+mn-lt"/>
              </a:rPr>
              <a:t>，则对任意的整数</a:t>
            </a:r>
            <a:r>
              <a:rPr lang="en-US" altLang="zh-CN" sz="2800" b="0" i="1" dirty="0">
                <a:latin typeface="+mn-lt"/>
              </a:rPr>
              <a:t>x</a:t>
            </a:r>
            <a:r>
              <a:rPr lang="en-US" altLang="zh-CN" sz="2800" b="0" dirty="0">
                <a:latin typeface="+mn-lt"/>
              </a:rPr>
              <a:t>, </a:t>
            </a:r>
            <a:r>
              <a:rPr lang="en-US" altLang="zh-CN" sz="2800" b="0" i="1" dirty="0">
                <a:latin typeface="+mn-lt"/>
              </a:rPr>
              <a:t>y</a:t>
            </a:r>
            <a:r>
              <a:rPr lang="zh-CN" altLang="zh-CN" sz="2800" b="0" dirty="0">
                <a:latin typeface="+mn-lt"/>
              </a:rPr>
              <a:t>，有</a:t>
            </a:r>
            <a:r>
              <a:rPr lang="en-US" altLang="zh-CN" sz="2800" b="0" i="1" dirty="0">
                <a:latin typeface="+mn-lt"/>
              </a:rPr>
              <a:t>a</a:t>
            </a:r>
            <a:r>
              <a:rPr lang="en-US" altLang="zh-CN" sz="2800" b="0" dirty="0">
                <a:latin typeface="+mn-lt"/>
              </a:rPr>
              <a:t>|(</a:t>
            </a:r>
            <a:r>
              <a:rPr lang="en-US" altLang="zh-CN" sz="2800" b="0" i="1" dirty="0" err="1">
                <a:latin typeface="+mn-lt"/>
              </a:rPr>
              <a:t>bx</a:t>
            </a:r>
            <a:r>
              <a:rPr lang="en-US" altLang="zh-CN" sz="2800" b="0" dirty="0" err="1">
                <a:latin typeface="+mn-lt"/>
              </a:rPr>
              <a:t>+</a:t>
            </a:r>
            <a:r>
              <a:rPr lang="en-US" altLang="zh-CN" sz="2800" b="0" i="1" dirty="0" err="1">
                <a:latin typeface="+mn-lt"/>
              </a:rPr>
              <a:t>cy</a:t>
            </a:r>
            <a:r>
              <a:rPr lang="en-US" altLang="zh-CN" sz="2800" b="0" dirty="0">
                <a:latin typeface="+mn-lt"/>
              </a:rPr>
              <a:t>)</a:t>
            </a:r>
            <a:r>
              <a:rPr lang="zh-CN" altLang="zh-CN" sz="2800" b="0" dirty="0">
                <a:latin typeface="+mn-lt"/>
              </a:rPr>
              <a:t>。</a:t>
            </a:r>
            <a:endParaRPr lang="en-US" altLang="zh-CN" sz="2800" b="0" dirty="0">
              <a:latin typeface="+mn-lt"/>
            </a:endParaRPr>
          </a:p>
        </p:txBody>
      </p:sp>
      <p:sp>
        <p:nvSpPr>
          <p:cNvPr id="3" name="页脚占位符 2"/>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8" name="日期占位符 7"/>
          <p:cNvSpPr>
            <a:spLocks noGrp="1"/>
          </p:cNvSpPr>
          <p:nvPr>
            <p:ph type="dt" sz="half" idx="10"/>
          </p:nvPr>
        </p:nvSpPr>
        <p:spPr/>
        <p:txBody>
          <a:bodyPr/>
          <a:lstStyle/>
          <a:p>
            <a:pPr>
              <a:defRPr/>
            </a:pPr>
            <a:fld id="{1FAD4A25-2208-4FBB-8C07-20DAFA0709B8}" type="datetime1">
              <a:rPr lang="zh-CN" altLang="en-US" smtClean="0"/>
              <a:t>2023/3/7</a:t>
            </a:fld>
            <a:endParaRPr lang="zh-CN" altLang="en-US" dirty="0"/>
          </a:p>
        </p:txBody>
      </p:sp>
    </p:spTree>
    <p:extLst>
      <p:ext uri="{BB962C8B-B14F-4D97-AF65-F5344CB8AC3E}">
        <p14:creationId xmlns:p14="http://schemas.microsoft.com/office/powerpoint/2010/main" val="1813946206"/>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xmlns="" id="{1E25F7DB-F28E-460D-AA69-C7EEB51B91BB}"/>
              </a:ext>
            </a:extLst>
          </p:cNvPr>
          <p:cNvSpPr>
            <a:spLocks noGrp="1"/>
          </p:cNvSpPr>
          <p:nvPr>
            <p:ph idx="1"/>
          </p:nvPr>
        </p:nvSpPr>
        <p:spPr>
          <a:xfrm>
            <a:off x="1098550" y="1600200"/>
            <a:ext cx="7207250" cy="4411663"/>
          </a:xfrm>
        </p:spPr>
        <p:txBody>
          <a:bodyPr/>
          <a:lstStyle/>
          <a:p>
            <a:pPr marL="0" algn="just" eaLnBrk="1" hangingPunct="1">
              <a:lnSpc>
                <a:spcPct val="120000"/>
              </a:lnSpc>
              <a:buFont typeface="Wingdings" panose="05000000000000000000" pitchFamily="2" charset="2"/>
              <a:buNone/>
            </a:pPr>
            <a:r>
              <a:rPr lang="zh-CN" altLang="en-US" sz="2800" dirty="0"/>
              <a:t>古典密码重要的两种构造方法</a:t>
            </a:r>
            <a:r>
              <a:rPr lang="en-US" altLang="zh-CN" sz="2800" dirty="0"/>
              <a:t>: </a:t>
            </a:r>
            <a:r>
              <a:rPr lang="zh-CN" altLang="en-US" sz="2800" dirty="0"/>
              <a:t>置换密码和代换密码</a:t>
            </a:r>
          </a:p>
          <a:p>
            <a:pPr marL="0" algn="just" eaLnBrk="1" hangingPunct="1">
              <a:lnSpc>
                <a:spcPct val="120000"/>
              </a:lnSpc>
              <a:buFont typeface="Wingdings" panose="05000000000000000000" pitchFamily="2" charset="2"/>
              <a:buNone/>
            </a:pPr>
            <a:endParaRPr lang="en-US" altLang="zh-CN" sz="2800" dirty="0"/>
          </a:p>
          <a:p>
            <a:pPr marL="0" algn="just" eaLnBrk="1" hangingPunct="1">
              <a:lnSpc>
                <a:spcPct val="120000"/>
              </a:lnSpc>
            </a:pPr>
            <a:r>
              <a:rPr lang="zh-CN" altLang="en-US" sz="2800" dirty="0"/>
              <a:t>置换密码</a:t>
            </a:r>
            <a:endParaRPr lang="en-US" altLang="zh-CN" sz="2800" dirty="0"/>
          </a:p>
          <a:p>
            <a:pPr marL="0" algn="just" eaLnBrk="1" hangingPunct="1">
              <a:lnSpc>
                <a:spcPct val="120000"/>
              </a:lnSpc>
            </a:pPr>
            <a:r>
              <a:rPr lang="zh-CN" altLang="en-US" sz="2800" dirty="0"/>
              <a:t>单表代换密码</a:t>
            </a:r>
            <a:endParaRPr lang="en-US" altLang="zh-CN" sz="2800" dirty="0"/>
          </a:p>
          <a:p>
            <a:pPr marL="0" algn="just" eaLnBrk="1" hangingPunct="1">
              <a:lnSpc>
                <a:spcPct val="120000"/>
              </a:lnSpc>
            </a:pPr>
            <a:r>
              <a:rPr lang="zh-CN" altLang="en-US" sz="2800" dirty="0"/>
              <a:t>多表代换密码</a:t>
            </a:r>
          </a:p>
        </p:txBody>
      </p:sp>
      <p:sp>
        <p:nvSpPr>
          <p:cNvPr id="61443" name="标题 2">
            <a:extLst>
              <a:ext uri="{FF2B5EF4-FFF2-40B4-BE49-F238E27FC236}">
                <a16:creationId xmlns:a16="http://schemas.microsoft.com/office/drawing/2014/main" xmlns="" id="{355DE87C-D9CF-485D-931F-A07054E100A0}"/>
              </a:ext>
            </a:extLst>
          </p:cNvPr>
          <p:cNvSpPr>
            <a:spLocks noGrp="1"/>
          </p:cNvSpPr>
          <p:nvPr>
            <p:ph type="title"/>
          </p:nvPr>
        </p:nvSpPr>
        <p:spPr>
          <a:xfrm>
            <a:off x="1098550" y="365125"/>
            <a:ext cx="6778625" cy="668338"/>
          </a:xfrm>
        </p:spPr>
        <p:txBody>
          <a:bodyPr/>
          <a:lstStyle/>
          <a:p>
            <a:r>
              <a:rPr lang="zh-CN" altLang="en-US"/>
              <a:t>古典密码体制</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BF6C24CA-E701-44E4-9BE1-D17082512973}"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22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22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22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xmlns="" id="{ACC57804-D147-4BF3-B57D-56C9684A073C}"/>
              </a:ext>
            </a:extLst>
          </p:cNvPr>
          <p:cNvSpPr>
            <a:spLocks noGrp="1"/>
          </p:cNvSpPr>
          <p:nvPr>
            <p:ph type="title"/>
          </p:nvPr>
        </p:nvSpPr>
        <p:spPr>
          <a:xfrm>
            <a:off x="1098550" y="365125"/>
            <a:ext cx="6778625" cy="668338"/>
          </a:xfrm>
        </p:spPr>
        <p:txBody>
          <a:bodyPr/>
          <a:lstStyle/>
          <a:p>
            <a:r>
              <a:rPr lang="zh-CN" altLang="en-US" dirty="0"/>
              <a:t>置换密码</a:t>
            </a:r>
          </a:p>
        </p:txBody>
      </p:sp>
      <p:sp>
        <p:nvSpPr>
          <p:cNvPr id="55299" name="Rectangle 3">
            <a:extLst>
              <a:ext uri="{FF2B5EF4-FFF2-40B4-BE49-F238E27FC236}">
                <a16:creationId xmlns:a16="http://schemas.microsoft.com/office/drawing/2014/main" xmlns="" id="{9489BA32-D90C-45FE-93FA-55FA230C5267}"/>
              </a:ext>
            </a:extLst>
          </p:cNvPr>
          <p:cNvSpPr>
            <a:spLocks noGrp="1"/>
          </p:cNvSpPr>
          <p:nvPr>
            <p:ph idx="1"/>
          </p:nvPr>
        </p:nvSpPr>
        <p:spPr>
          <a:xfrm>
            <a:off x="609600" y="1465263"/>
            <a:ext cx="7543800" cy="4579937"/>
          </a:xfrm>
        </p:spPr>
        <p:txBody>
          <a:bodyPr/>
          <a:lstStyle/>
          <a:p>
            <a:pPr marL="0" indent="0" algn="just">
              <a:lnSpc>
                <a:spcPct val="120000"/>
              </a:lnSpc>
              <a:spcBef>
                <a:spcPct val="0"/>
              </a:spcBef>
              <a:buFont typeface="Arial" panose="020B0604020202020204" pitchFamily="34" charset="0"/>
              <a:buNone/>
            </a:pPr>
            <a:r>
              <a:rPr lang="zh-CN" altLang="en-US" sz="2800">
                <a:latin typeface="Times New Roman" panose="02020603050405020304" pitchFamily="18" charset="0"/>
              </a:rPr>
              <a:t>       在置换密码体制中</a:t>
            </a:r>
            <a:r>
              <a:rPr lang="en-US" altLang="zh-CN" sz="2800">
                <a:latin typeface="Times New Roman" panose="02020603050405020304" pitchFamily="18" charset="0"/>
              </a:rPr>
              <a:t>, </a:t>
            </a:r>
            <a:r>
              <a:rPr lang="zh-CN" altLang="en-US" sz="2800">
                <a:latin typeface="Times New Roman" panose="02020603050405020304" pitchFamily="18" charset="0"/>
              </a:rPr>
              <a:t>明文中的字或字母被重新排列</a:t>
            </a:r>
            <a:r>
              <a:rPr lang="en-US" altLang="zh-CN" sz="2800">
                <a:latin typeface="Times New Roman" panose="02020603050405020304" pitchFamily="18" charset="0"/>
              </a:rPr>
              <a:t>, </a:t>
            </a:r>
            <a:r>
              <a:rPr lang="zh-CN" altLang="en-US" sz="2800">
                <a:latin typeface="Times New Roman" panose="02020603050405020304" pitchFamily="18" charset="0"/>
              </a:rPr>
              <a:t>字或字母本身不变</a:t>
            </a:r>
            <a:r>
              <a:rPr lang="en-US" altLang="zh-CN" sz="2800">
                <a:latin typeface="Times New Roman" panose="02020603050405020304" pitchFamily="18" charset="0"/>
              </a:rPr>
              <a:t>, </a:t>
            </a:r>
            <a:r>
              <a:rPr lang="zh-CN" altLang="en-US" sz="2800">
                <a:latin typeface="Times New Roman" panose="02020603050405020304" pitchFamily="18" charset="0"/>
              </a:rPr>
              <a:t>但位置发生了改变</a:t>
            </a:r>
            <a:r>
              <a:rPr lang="en-US" altLang="zh-CN" sz="2800">
                <a:latin typeface="Times New Roman" panose="02020603050405020304" pitchFamily="18" charset="0"/>
              </a:rPr>
              <a:t>, </a:t>
            </a:r>
            <a:r>
              <a:rPr lang="zh-CN" altLang="en-US" sz="2800">
                <a:latin typeface="Times New Roman" panose="02020603050405020304" pitchFamily="18" charset="0"/>
              </a:rPr>
              <a:t>形成密文</a:t>
            </a:r>
            <a:r>
              <a:rPr lang="en-US" altLang="zh-CN" sz="2800">
                <a:latin typeface="Times New Roman" panose="02020603050405020304" pitchFamily="18" charset="0"/>
              </a:rPr>
              <a:t>, </a:t>
            </a:r>
            <a:r>
              <a:rPr lang="zh-CN" altLang="en-US" sz="2800">
                <a:latin typeface="Times New Roman" panose="02020603050405020304" pitchFamily="18" charset="0"/>
              </a:rPr>
              <a:t>又称为</a:t>
            </a:r>
            <a:r>
              <a:rPr lang="zh-CN" altLang="en-US" sz="2800">
                <a:solidFill>
                  <a:srgbClr val="FF0000"/>
                </a:solidFill>
                <a:latin typeface="Times New Roman" panose="02020603050405020304" pitchFamily="18" charset="0"/>
              </a:rPr>
              <a:t>易位密码</a:t>
            </a:r>
            <a:r>
              <a:rPr lang="zh-CN" altLang="en-US" sz="2800">
                <a:latin typeface="Times New Roman" panose="02020603050405020304" pitchFamily="18" charset="0"/>
              </a:rPr>
              <a:t>。</a:t>
            </a:r>
          </a:p>
          <a:p>
            <a:pPr marL="0" indent="0" algn="just">
              <a:lnSpc>
                <a:spcPct val="120000"/>
              </a:lnSpc>
              <a:spcBef>
                <a:spcPct val="0"/>
              </a:spcBef>
              <a:buFont typeface="Arial" panose="020B0604020202020204" pitchFamily="34" charset="0"/>
              <a:buNone/>
            </a:pPr>
            <a:r>
              <a:rPr lang="zh-CN" altLang="en-US" sz="2800">
                <a:latin typeface="Times New Roman" panose="02020603050405020304" pitchFamily="18" charset="0"/>
              </a:rPr>
              <a:t>        最简单的易位密码是采用</a:t>
            </a:r>
            <a:r>
              <a:rPr lang="zh-CN" altLang="en-US" sz="2800">
                <a:solidFill>
                  <a:srgbClr val="FF0000"/>
                </a:solidFill>
                <a:latin typeface="Times New Roman" panose="02020603050405020304" pitchFamily="18" charset="0"/>
              </a:rPr>
              <a:t>报文倒置法</a:t>
            </a:r>
            <a:r>
              <a:rPr lang="en-US" altLang="zh-CN" sz="2800">
                <a:latin typeface="Times New Roman" panose="02020603050405020304" pitchFamily="18" charset="0"/>
              </a:rPr>
              <a:t>, </a:t>
            </a:r>
            <a:r>
              <a:rPr lang="zh-CN" altLang="en-US" sz="2800">
                <a:latin typeface="Times New Roman" panose="02020603050405020304" pitchFamily="18" charset="0"/>
              </a:rPr>
              <a:t>即将报文按字的顺序依次倒置</a:t>
            </a:r>
            <a:r>
              <a:rPr lang="en-US" altLang="zh-CN" sz="2800">
                <a:latin typeface="Times New Roman" panose="02020603050405020304" pitchFamily="18" charset="0"/>
              </a:rPr>
              <a:t>, </a:t>
            </a:r>
            <a:r>
              <a:rPr lang="zh-CN" altLang="en-US" sz="2800">
                <a:latin typeface="Times New Roman" panose="02020603050405020304" pitchFamily="18" charset="0"/>
              </a:rPr>
              <a:t>并截成固定长度的字母组</a:t>
            </a:r>
            <a:r>
              <a:rPr lang="en-US" altLang="zh-CN" sz="2800">
                <a:latin typeface="Times New Roman" panose="02020603050405020304" pitchFamily="18" charset="0"/>
              </a:rPr>
              <a:t>, </a:t>
            </a:r>
            <a:r>
              <a:rPr lang="zh-CN" altLang="en-US" sz="2800">
                <a:latin typeface="Times New Roman" panose="02020603050405020304" pitchFamily="18" charset="0"/>
              </a:rPr>
              <a:t>形成密文。</a:t>
            </a:r>
            <a:endParaRPr lang="en-US" altLang="zh-CN" sz="2800">
              <a:latin typeface="Times New Roman" panose="02020603050405020304" pitchFamily="18" charset="0"/>
            </a:endParaRP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13985E7B-3039-4BC8-AD67-D9115776B7A5}"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xmlns="" id="{CF9CDAE6-BA8D-41AC-A8F0-15E631DAC2C6}"/>
              </a:ext>
            </a:extLst>
          </p:cNvPr>
          <p:cNvSpPr>
            <a:spLocks noGrp="1"/>
          </p:cNvSpPr>
          <p:nvPr>
            <p:ph type="title"/>
          </p:nvPr>
        </p:nvSpPr>
        <p:spPr>
          <a:xfrm>
            <a:off x="1098550" y="365125"/>
            <a:ext cx="6778625" cy="668338"/>
          </a:xfrm>
        </p:spPr>
        <p:txBody>
          <a:bodyPr/>
          <a:lstStyle/>
          <a:p>
            <a:pPr>
              <a:defRPr/>
            </a:pPr>
            <a:r>
              <a:rPr lang="zh-CN" altLang="en-US" dirty="0"/>
              <a:t>信息安全的基本属性 </a:t>
            </a:r>
            <a:r>
              <a:rPr lang="en-US" altLang="zh-CN" dirty="0">
                <a:latin typeface="+mn-lt"/>
              </a:rPr>
              <a:t>(</a:t>
            </a:r>
            <a:r>
              <a:rPr lang="zh-CN" altLang="en-US" dirty="0">
                <a:latin typeface="+mn-lt"/>
              </a:rPr>
              <a:t>续</a:t>
            </a:r>
            <a:r>
              <a:rPr lang="en-US" altLang="zh-CN" dirty="0">
                <a:latin typeface="+mn-lt"/>
              </a:rPr>
              <a:t>)</a:t>
            </a:r>
            <a:endParaRPr lang="zh-CN" altLang="en-US" dirty="0"/>
          </a:p>
        </p:txBody>
      </p:sp>
      <p:sp>
        <p:nvSpPr>
          <p:cNvPr id="18435" name="内容占位符 2">
            <a:extLst>
              <a:ext uri="{FF2B5EF4-FFF2-40B4-BE49-F238E27FC236}">
                <a16:creationId xmlns:a16="http://schemas.microsoft.com/office/drawing/2014/main" xmlns="" id="{938909B2-F2C5-47B6-9BE1-E74DED782B2E}"/>
              </a:ext>
            </a:extLst>
          </p:cNvPr>
          <p:cNvSpPr>
            <a:spLocks noGrp="1"/>
          </p:cNvSpPr>
          <p:nvPr>
            <p:ph idx="1"/>
          </p:nvPr>
        </p:nvSpPr>
        <p:spPr>
          <a:xfrm>
            <a:off x="617538" y="1465263"/>
            <a:ext cx="7886700" cy="4579937"/>
          </a:xfrm>
        </p:spPr>
        <p:txBody>
          <a:bodyPr/>
          <a:lstStyle/>
          <a:p>
            <a:pPr marL="230400" lvl="1" indent="-230400" eaLnBrk="1" hangingPunct="1">
              <a:lnSpc>
                <a:spcPct val="120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可用性 </a:t>
            </a:r>
            <a:r>
              <a:rPr lang="en-US" altLang="zh-CN" sz="2800" dirty="0">
                <a:solidFill>
                  <a:srgbClr val="FF0000"/>
                </a:solidFill>
                <a:latin typeface="Times New Roman" panose="02020603050405020304" pitchFamily="18" charset="0"/>
              </a:rPr>
              <a:t>Availability</a:t>
            </a:r>
          </a:p>
          <a:p>
            <a:pPr marL="687600" lvl="3" indent="-230400"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000000"/>
                </a:solidFill>
              </a:rPr>
              <a:t>保证信息和信息系统随时为授权者提供服务</a:t>
            </a:r>
            <a:r>
              <a:rPr lang="en-US" altLang="zh-CN" sz="2800" dirty="0">
                <a:solidFill>
                  <a:srgbClr val="000000"/>
                </a:solidFill>
              </a:rPr>
              <a:t>, </a:t>
            </a:r>
            <a:r>
              <a:rPr lang="zh-CN" altLang="en-US" sz="2800" dirty="0">
                <a:solidFill>
                  <a:srgbClr val="000000"/>
                </a:solidFill>
              </a:rPr>
              <a:t>而不要出现非授权者滥用却对授权者拒绝服务的情况。</a:t>
            </a:r>
            <a:endParaRPr lang="en-US" altLang="zh-CN" sz="2800" dirty="0">
              <a:solidFill>
                <a:srgbClr val="000000"/>
              </a:solidFill>
            </a:endParaRPr>
          </a:p>
          <a:p>
            <a:pPr marL="687600" lvl="3" indent="-230400"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FF0000"/>
                </a:solidFill>
              </a:rPr>
              <a:t>想看的时候是 </a:t>
            </a:r>
            <a:r>
              <a:rPr lang="en-US" altLang="zh-CN" sz="2800" dirty="0">
                <a:solidFill>
                  <a:srgbClr val="FF0000"/>
                </a:solidFill>
              </a:rPr>
              <a:t>“</a:t>
            </a:r>
            <a:r>
              <a:rPr lang="zh-CN" altLang="en-US" sz="2800" dirty="0">
                <a:solidFill>
                  <a:srgbClr val="FF0000"/>
                </a:solidFill>
              </a:rPr>
              <a:t>可以看到的</a:t>
            </a:r>
            <a:r>
              <a:rPr lang="en-US" altLang="zh-CN" sz="2800" dirty="0">
                <a:solidFill>
                  <a:srgbClr val="FF0000"/>
                </a:solidFill>
              </a:rPr>
              <a:t>”</a:t>
            </a:r>
            <a:r>
              <a:rPr lang="zh-CN" altLang="en-US" sz="2800" dirty="0">
                <a:solidFill>
                  <a:srgbClr val="FF0000"/>
                </a:solidFill>
              </a:rPr>
              <a:t> </a:t>
            </a:r>
            <a:endParaRPr lang="en-US" altLang="zh-CN" sz="2800" dirty="0">
              <a:solidFill>
                <a:srgbClr val="FF0000"/>
              </a:solidFill>
            </a:endParaRPr>
          </a:p>
          <a:p>
            <a:pPr marL="230400" lvl="1" indent="-230400" eaLnBrk="1" hangingPunct="1">
              <a:lnSpc>
                <a:spcPct val="120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不可否认性 </a:t>
            </a:r>
            <a:r>
              <a:rPr lang="en-US" altLang="zh-CN" sz="2800" dirty="0">
                <a:solidFill>
                  <a:srgbClr val="FF0000"/>
                </a:solidFill>
                <a:latin typeface="Times New Roman" panose="02020603050405020304" pitchFamily="18" charset="0"/>
              </a:rPr>
              <a:t>Non-repudiation </a:t>
            </a:r>
          </a:p>
          <a:p>
            <a:pPr marL="687600" lvl="3" indent="-230400"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000000"/>
                </a:solidFill>
              </a:rPr>
              <a:t>要求无论发送方还是接收方都不能抵赖所进行的传输</a:t>
            </a:r>
          </a:p>
          <a:p>
            <a:endParaRPr lang="zh-CN" altLang="en-US" dirty="0"/>
          </a:p>
        </p:txBody>
      </p:sp>
      <p:sp>
        <p:nvSpPr>
          <p:cNvPr id="4" name="页脚占位符 3"/>
          <p:cNvSpPr>
            <a:spLocks noGrp="1"/>
          </p:cNvSpPr>
          <p:nvPr>
            <p:ph type="ftr" sz="quarter" idx="12"/>
          </p:nvPr>
        </p:nvSpPr>
        <p:spPr/>
        <p:txBody>
          <a:bodyPr/>
          <a:lstStyle/>
          <a:p>
            <a:pPr algn="ctr">
              <a:defRPr/>
            </a:pPr>
            <a:r>
              <a:rPr lang="zh-CN" altLang="en-US" dirty="0" smtClean="0"/>
              <a:t>电子科技大学 汪小芬</a:t>
            </a:r>
            <a:endParaRPr lang="zh-CN" altLang="en-US" dirty="0"/>
          </a:p>
        </p:txBody>
      </p:sp>
      <p:sp>
        <p:nvSpPr>
          <p:cNvPr id="5" name="日期占位符 4"/>
          <p:cNvSpPr>
            <a:spLocks noGrp="1"/>
          </p:cNvSpPr>
          <p:nvPr>
            <p:ph type="dt" sz="half" idx="10"/>
          </p:nvPr>
        </p:nvSpPr>
        <p:spPr/>
        <p:txBody>
          <a:bodyPr/>
          <a:lstStyle/>
          <a:p>
            <a:pPr>
              <a:defRPr/>
            </a:pPr>
            <a:fld id="{D4DE3148-B37B-4D51-9E32-BA0FD7793C3A}"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xmlns="" id="{10A725FE-E16F-4CDD-9BA7-873CD9410E0A}"/>
              </a:ext>
            </a:extLst>
          </p:cNvPr>
          <p:cNvSpPr>
            <a:spLocks noGrp="1"/>
          </p:cNvSpPr>
          <p:nvPr>
            <p:ph type="title"/>
          </p:nvPr>
        </p:nvSpPr>
        <p:spPr>
          <a:xfrm>
            <a:off x="1098550" y="365125"/>
            <a:ext cx="6778625" cy="668338"/>
          </a:xfrm>
        </p:spPr>
        <p:txBody>
          <a:bodyPr/>
          <a:lstStyle/>
          <a:p>
            <a:r>
              <a:rPr lang="zh-CN" altLang="en-US"/>
              <a:t>例子</a:t>
            </a:r>
          </a:p>
        </p:txBody>
      </p:sp>
      <p:sp>
        <p:nvSpPr>
          <p:cNvPr id="2" name="内容占位符 1">
            <a:extLst>
              <a:ext uri="{FF2B5EF4-FFF2-40B4-BE49-F238E27FC236}">
                <a16:creationId xmlns:a16="http://schemas.microsoft.com/office/drawing/2014/main" xmlns="" id="{58A6A0EF-305E-4F2F-931B-26978CB2B9E3}"/>
              </a:ext>
            </a:extLst>
          </p:cNvPr>
          <p:cNvSpPr>
            <a:spLocks noGrp="1"/>
          </p:cNvSpPr>
          <p:nvPr>
            <p:ph idx="1"/>
          </p:nvPr>
        </p:nvSpPr>
        <p:spPr>
          <a:xfrm>
            <a:off x="617538" y="1465263"/>
            <a:ext cx="7886700" cy="4579937"/>
          </a:xfrm>
        </p:spPr>
        <p:txBody>
          <a:bodyPr/>
          <a:lstStyle/>
          <a:p>
            <a:pPr marL="0" indent="0" algn="just">
              <a:lnSpc>
                <a:spcPct val="120000"/>
              </a:lnSpc>
              <a:spcBef>
                <a:spcPts val="0"/>
              </a:spcBef>
              <a:buFont typeface="Arial" panose="020B0604020202020204" pitchFamily="34" charset="0"/>
              <a:buNone/>
              <a:defRPr/>
            </a:pPr>
            <a:r>
              <a:rPr lang="zh-CN" altLang="en-US" sz="2800" dirty="0">
                <a:solidFill>
                  <a:srgbClr val="FF0000"/>
                </a:solidFill>
                <a:latin typeface="Times New Roman" panose="02020603050405020304" pitchFamily="18" charset="0"/>
              </a:rPr>
              <a:t>明文</a:t>
            </a:r>
            <a:endParaRPr lang="en-US" altLang="zh-CN" sz="2800" dirty="0">
              <a:latin typeface="Times New Roman" panose="02020603050405020304" pitchFamily="18" charset="0"/>
            </a:endParaRPr>
          </a:p>
          <a:p>
            <a:pPr marL="0" indent="0" algn="just">
              <a:lnSpc>
                <a:spcPct val="120000"/>
              </a:lnSpc>
              <a:spcBef>
                <a:spcPts val="0"/>
              </a:spcBef>
              <a:buFont typeface="Arial" panose="020B0604020202020204" pitchFamily="34" charset="0"/>
              <a:buNone/>
              <a:defRPr/>
            </a:pPr>
            <a:r>
              <a:rPr lang="en-US" altLang="zh-CN" sz="2800" dirty="0">
                <a:latin typeface="Times New Roman" panose="02020603050405020304" pitchFamily="18" charset="0"/>
              </a:rPr>
              <a:t>never accept failure no matter how often it visits you</a:t>
            </a:r>
          </a:p>
          <a:p>
            <a:pPr marL="0" indent="0" algn="just">
              <a:lnSpc>
                <a:spcPct val="120000"/>
              </a:lnSpc>
              <a:spcBef>
                <a:spcPts val="0"/>
              </a:spcBef>
              <a:buFont typeface="Arial" panose="020B0604020202020204" pitchFamily="34" charset="0"/>
              <a:buNone/>
              <a:defRPr/>
            </a:pPr>
            <a:r>
              <a:rPr lang="zh-CN" altLang="en-US" sz="2800" dirty="0">
                <a:solidFill>
                  <a:srgbClr val="FF0000"/>
                </a:solidFill>
                <a:latin typeface="Times New Roman" panose="02020603050405020304" pitchFamily="18" charset="0"/>
              </a:rPr>
              <a:t>密文</a:t>
            </a:r>
            <a:endParaRPr lang="en-US" altLang="zh-CN" sz="2800" dirty="0">
              <a:latin typeface="Times New Roman" panose="02020603050405020304" pitchFamily="18" charset="0"/>
            </a:endParaRPr>
          </a:p>
          <a:p>
            <a:pPr marL="0" indent="0" algn="just">
              <a:lnSpc>
                <a:spcPct val="120000"/>
              </a:lnSpc>
              <a:spcBef>
                <a:spcPts val="0"/>
              </a:spcBef>
              <a:buFont typeface="Arial" panose="020B0604020202020204" pitchFamily="34" charset="0"/>
              <a:buNone/>
              <a:defRPr/>
            </a:pPr>
            <a:r>
              <a:rPr lang="en-US" altLang="zh-CN" sz="2800" dirty="0" err="1">
                <a:latin typeface="Times New Roman" panose="02020603050405020304" pitchFamily="18" charset="0"/>
              </a:rPr>
              <a:t>uoys</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tisi</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vtin</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etfo</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wohr</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etta</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mone</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ulia</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ftpe</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ccar</a:t>
            </a:r>
            <a:r>
              <a:rPr lang="en-US" altLang="zh-CN" sz="2800" dirty="0">
                <a:latin typeface="Times New Roman" panose="02020603050405020304" pitchFamily="18" charset="0"/>
              </a:rPr>
              <a:t> even</a:t>
            </a:r>
          </a:p>
          <a:p>
            <a:pPr marL="0" indent="0" algn="just">
              <a:lnSpc>
                <a:spcPct val="120000"/>
              </a:lnSpc>
              <a:spcBef>
                <a:spcPts val="0"/>
              </a:spcBef>
              <a:buFont typeface="Arial" panose="020B0604020202020204" pitchFamily="34" charset="0"/>
              <a:buNone/>
              <a:defRPr/>
            </a:pPr>
            <a:endParaRPr lang="zh-CN" altLang="en-US" sz="2800" dirty="0">
              <a:latin typeface="Times New Roman" panose="02020603050405020304" pitchFamily="18" charset="0"/>
            </a:endParaRPr>
          </a:p>
          <a:p>
            <a:pPr marL="0" indent="0" algn="just">
              <a:lnSpc>
                <a:spcPct val="120000"/>
              </a:lnSpc>
              <a:spcBef>
                <a:spcPts val="0"/>
              </a:spcBef>
              <a:buFont typeface="Arial" panose="020B0604020202020204" pitchFamily="34" charset="0"/>
              <a:buNone/>
              <a:defRPr/>
            </a:pPr>
            <a:r>
              <a:rPr lang="zh-CN" altLang="en-US" sz="2800" dirty="0">
                <a:solidFill>
                  <a:srgbClr val="FF0000"/>
                </a:solidFill>
                <a:latin typeface="Times New Roman" panose="02020603050405020304" pitchFamily="18" charset="0"/>
              </a:rPr>
              <a:t>特点</a:t>
            </a:r>
            <a:r>
              <a:rPr lang="en-US" altLang="zh-CN" sz="2800" dirty="0">
                <a:latin typeface="Times New Roman" panose="02020603050405020304" pitchFamily="18" charset="0"/>
              </a:rPr>
              <a:t>: </a:t>
            </a:r>
            <a:r>
              <a:rPr lang="zh-CN" altLang="en-US" sz="2800" dirty="0">
                <a:latin typeface="Times New Roman" panose="02020603050405020304" pitchFamily="18" charset="0"/>
              </a:rPr>
              <a:t> 简单</a:t>
            </a:r>
            <a:r>
              <a:rPr lang="en-US" altLang="zh-CN" sz="2800" dirty="0">
                <a:latin typeface="Times New Roman" panose="02020603050405020304" pitchFamily="18" charset="0"/>
              </a:rPr>
              <a:t>, </a:t>
            </a:r>
            <a:r>
              <a:rPr lang="zh-CN" altLang="en-US" sz="2800" dirty="0">
                <a:latin typeface="Times New Roman" panose="02020603050405020304" pitchFamily="18" charset="0"/>
              </a:rPr>
              <a:t>缺点是不安全</a:t>
            </a:r>
            <a:r>
              <a:rPr lang="en-US" altLang="zh-CN" sz="2800" dirty="0">
                <a:latin typeface="Times New Roman" panose="02020603050405020304" pitchFamily="18" charset="0"/>
              </a:rPr>
              <a:t>, </a:t>
            </a:r>
            <a:r>
              <a:rPr lang="zh-CN" altLang="en-US" sz="2800" dirty="0">
                <a:latin typeface="Times New Roman" panose="02020603050405020304" pitchFamily="18" charset="0"/>
              </a:rPr>
              <a:t>很容易被识破。</a:t>
            </a:r>
          </a:p>
          <a:p>
            <a:pPr>
              <a:defRPr/>
            </a:pPr>
            <a:endParaRPr lang="zh-CN" altLang="en-US" dirty="0"/>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1AF6087B-07DB-41B3-954F-17CD8A1C8D8B}"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A86B5B1-50FD-4168-B13A-20F9592A885A}"/>
              </a:ext>
            </a:extLst>
          </p:cNvPr>
          <p:cNvSpPr>
            <a:spLocks noGrp="1"/>
          </p:cNvSpPr>
          <p:nvPr>
            <p:ph type="title"/>
          </p:nvPr>
        </p:nvSpPr>
        <p:spPr/>
        <p:txBody>
          <a:bodyPr/>
          <a:lstStyle/>
          <a:p>
            <a:r>
              <a:rPr lang="zh-CN" altLang="en-US" dirty="0"/>
              <a:t>置换密码</a:t>
            </a:r>
          </a:p>
        </p:txBody>
      </p:sp>
      <p:sp>
        <p:nvSpPr>
          <p:cNvPr id="3" name="内容占位符 2">
            <a:extLst>
              <a:ext uri="{FF2B5EF4-FFF2-40B4-BE49-F238E27FC236}">
                <a16:creationId xmlns:a16="http://schemas.microsoft.com/office/drawing/2014/main" xmlns="" id="{310BBC9D-1060-43ED-8BB7-36B0CB6D1220}"/>
              </a:ext>
            </a:extLst>
          </p:cNvPr>
          <p:cNvSpPr>
            <a:spLocks noGrp="1"/>
          </p:cNvSpPr>
          <p:nvPr>
            <p:ph idx="1"/>
          </p:nvPr>
        </p:nvSpPr>
        <p:spPr>
          <a:xfrm>
            <a:off x="617935" y="1143001"/>
            <a:ext cx="7886700" cy="4902200"/>
          </a:xfrm>
        </p:spPr>
        <p:txBody>
          <a:bodyPr/>
          <a:lstStyle/>
          <a:p>
            <a:pPr marL="230400" lvl="1" eaLnBrk="1" hangingPunct="1">
              <a:lnSpc>
                <a:spcPct val="120000"/>
              </a:lnSpc>
              <a:spcBef>
                <a:spcPct val="0"/>
              </a:spcBef>
              <a:buClr>
                <a:schemeClr val="tx1"/>
              </a:buClr>
              <a:buSzPct val="100000"/>
              <a:buFont typeface="Wingdings" panose="05000000000000000000" pitchFamily="2" charset="2"/>
              <a:buChar char="Ø"/>
              <a:defRPr/>
            </a:pPr>
            <a:r>
              <a:rPr lang="zh-CN" altLang="en-US" sz="3200" dirty="0">
                <a:latin typeface="+mn-lt"/>
              </a:rPr>
              <a:t>步骤</a:t>
            </a:r>
            <a:endParaRPr lang="en-US" altLang="zh-CN" sz="3200" dirty="0">
              <a:latin typeface="+mn-lt"/>
            </a:endParaRP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800" dirty="0">
                <a:latin typeface="Euclid" panose="02020503060505020303" pitchFamily="18" charset="0"/>
              </a:rPr>
              <a:t>首先将明文分成固定长度的块</a:t>
            </a:r>
            <a:r>
              <a:rPr kumimoji="1" lang="en-US" altLang="zh-CN" sz="2800" dirty="0">
                <a:latin typeface="Euclid" panose="02020503060505020303" pitchFamily="18" charset="0"/>
              </a:rPr>
              <a:t>, </a:t>
            </a:r>
            <a:r>
              <a:rPr kumimoji="1" lang="zh-CN" altLang="en-US" sz="2800" dirty="0">
                <a:latin typeface="Euclid" panose="02020503060505020303" pitchFamily="18" charset="0"/>
              </a:rPr>
              <a:t>如</a:t>
            </a:r>
            <a:r>
              <a:rPr kumimoji="1" lang="en-US" altLang="zh-CN" sz="2800" b="1" i="1" dirty="0">
                <a:latin typeface="Euclid" panose="02020503060505020303" pitchFamily="18" charset="0"/>
              </a:rPr>
              <a:t>d</a:t>
            </a:r>
            <a:r>
              <a:rPr kumimoji="1" lang="en-US" altLang="zh-CN" sz="2800" dirty="0">
                <a:latin typeface="Euclid" panose="02020503060505020303" pitchFamily="18" charset="0"/>
              </a:rPr>
              <a:t>, </a:t>
            </a:r>
            <a:r>
              <a:rPr kumimoji="1" lang="zh-CN" altLang="en-US" sz="2800" dirty="0">
                <a:latin typeface="Euclid" panose="02020503060505020303" pitchFamily="18" charset="0"/>
              </a:rPr>
              <a:t>置换函数 </a:t>
            </a:r>
            <a:r>
              <a:rPr kumimoji="1" lang="en-US" altLang="zh-CN" sz="2800" b="1" i="1" dirty="0">
                <a:latin typeface="Euclid" panose="02020503060505020303" pitchFamily="18" charset="0"/>
              </a:rPr>
              <a:t>f </a:t>
            </a:r>
            <a:r>
              <a:rPr kumimoji="1" lang="zh-CN" altLang="en-US" sz="2800" dirty="0">
                <a:latin typeface="Euclid" panose="02020503060505020303" pitchFamily="18" charset="0"/>
              </a:rPr>
              <a:t>用于从 </a:t>
            </a:r>
            <a:r>
              <a:rPr kumimoji="1" lang="en-US" altLang="zh-CN" sz="2800" b="1" dirty="0">
                <a:latin typeface="Euclid" panose="02020503060505020303" pitchFamily="18" charset="0"/>
              </a:rPr>
              <a:t>1</a:t>
            </a:r>
            <a:r>
              <a:rPr kumimoji="1" lang="en-US" altLang="zh-CN" sz="2800" dirty="0">
                <a:latin typeface="Euclid" panose="02020503060505020303" pitchFamily="18" charset="0"/>
              </a:rPr>
              <a:t> </a:t>
            </a:r>
            <a:r>
              <a:rPr kumimoji="1" lang="zh-CN" altLang="en-US" sz="2800" dirty="0">
                <a:latin typeface="Euclid" panose="02020503060505020303" pitchFamily="18" charset="0"/>
              </a:rPr>
              <a:t>至 </a:t>
            </a:r>
            <a:r>
              <a:rPr kumimoji="1" lang="en-US" altLang="zh-CN" sz="2800" b="1" i="1" dirty="0">
                <a:latin typeface="Euclid" panose="02020503060505020303" pitchFamily="18" charset="0"/>
              </a:rPr>
              <a:t>d </a:t>
            </a:r>
            <a:r>
              <a:rPr kumimoji="1" lang="zh-CN" altLang="en-US" sz="2800" dirty="0">
                <a:latin typeface="Euclid" panose="02020503060505020303" pitchFamily="18" charset="0"/>
              </a:rPr>
              <a:t>中选取一个整数对明文位置进行置换</a:t>
            </a:r>
            <a:r>
              <a:rPr kumimoji="1" lang="en-US" altLang="zh-CN" sz="2800" dirty="0">
                <a:latin typeface="Euclid" panose="02020503060505020303" pitchFamily="18" charset="0"/>
              </a:rPr>
              <a:t>;</a:t>
            </a: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800" dirty="0">
                <a:latin typeface="Euclid" panose="02020503060505020303" pitchFamily="18" charset="0"/>
              </a:rPr>
              <a:t>每个块中的字母依据函数 </a:t>
            </a:r>
            <a:r>
              <a:rPr kumimoji="1" lang="en-US" altLang="zh-CN" sz="2800" b="1" i="1" dirty="0">
                <a:latin typeface="Euclid" panose="02020503060505020303" pitchFamily="18" charset="0"/>
              </a:rPr>
              <a:t>f </a:t>
            </a:r>
            <a:r>
              <a:rPr kumimoji="1" lang="zh-CN" altLang="en-US" sz="2800" dirty="0">
                <a:latin typeface="Euclid" panose="02020503060505020303" pitchFamily="18" charset="0"/>
              </a:rPr>
              <a:t>进行重新排列。</a:t>
            </a:r>
          </a:p>
          <a:p>
            <a:endParaRPr lang="zh-CN" altLang="en-US" sz="2000" dirty="0">
              <a:latin typeface="+mn-lt"/>
            </a:endParaRPr>
          </a:p>
        </p:txBody>
      </p:sp>
      <p:grpSp>
        <p:nvGrpSpPr>
          <p:cNvPr id="7" name="组合 12">
            <a:extLst>
              <a:ext uri="{FF2B5EF4-FFF2-40B4-BE49-F238E27FC236}">
                <a16:creationId xmlns:a16="http://schemas.microsoft.com/office/drawing/2014/main" xmlns="" id="{44C04C38-568A-42CF-82BE-35C0A4BA2D86}"/>
              </a:ext>
            </a:extLst>
          </p:cNvPr>
          <p:cNvGrpSpPr>
            <a:grpSpLocks/>
          </p:cNvGrpSpPr>
          <p:nvPr/>
        </p:nvGrpSpPr>
        <p:grpSpPr bwMode="auto">
          <a:xfrm>
            <a:off x="2389187" y="5638800"/>
            <a:ext cx="4392613" cy="574675"/>
            <a:chOff x="4267200" y="5674317"/>
            <a:chExt cx="4392930" cy="574083"/>
          </a:xfrm>
        </p:grpSpPr>
        <p:sp>
          <p:nvSpPr>
            <p:cNvPr id="8" name="箭头: 右 7">
              <a:extLst>
                <a:ext uri="{FF2B5EF4-FFF2-40B4-BE49-F238E27FC236}">
                  <a16:creationId xmlns:a16="http://schemas.microsoft.com/office/drawing/2014/main" xmlns="" id="{6D6A409F-8E60-4B17-B58D-DE96C11356C1}"/>
                </a:ext>
              </a:extLst>
            </p:cNvPr>
            <p:cNvSpPr/>
            <p:nvPr/>
          </p:nvSpPr>
          <p:spPr>
            <a:xfrm>
              <a:off x="5943721" y="5674317"/>
              <a:ext cx="990671" cy="574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Euclid" panose="02020503060505020303" pitchFamily="18" charset="0"/>
              </a:endParaRPr>
            </a:p>
          </p:txBody>
        </p:sp>
        <p:sp>
          <p:nvSpPr>
            <p:cNvPr id="9" name="文本框 8">
              <a:extLst>
                <a:ext uri="{FF2B5EF4-FFF2-40B4-BE49-F238E27FC236}">
                  <a16:creationId xmlns:a16="http://schemas.microsoft.com/office/drawing/2014/main" xmlns="" id="{45ECA64B-8EBF-49E6-A8A8-B99128C81CCE}"/>
                </a:ext>
              </a:extLst>
            </p:cNvPr>
            <p:cNvSpPr txBox="1"/>
            <p:nvPr/>
          </p:nvSpPr>
          <p:spPr>
            <a:xfrm>
              <a:off x="7163009" y="5725065"/>
              <a:ext cx="1497121" cy="523335"/>
            </a:xfrm>
            <a:prstGeom prst="rect">
              <a:avLst/>
            </a:prstGeom>
            <a:noFill/>
          </p:spPr>
          <p:txBody>
            <a:bodyPr>
              <a:spAutoFit/>
            </a:bodyPr>
            <a:lstStyle/>
            <a:p>
              <a:pPr>
                <a:defRPr/>
              </a:pPr>
              <a:r>
                <a:rPr lang="en-US" altLang="zh-CN" sz="2800" b="1" dirty="0">
                  <a:latin typeface="Euclid" panose="02020503060505020303" pitchFamily="18" charset="0"/>
                  <a:ea typeface="+mn-ea"/>
                </a:rPr>
                <a:t>LLHOE</a:t>
              </a:r>
              <a:endParaRPr lang="zh-CN" altLang="en-US" sz="2800" b="1" dirty="0">
                <a:latin typeface="Euclid" panose="02020503060505020303" pitchFamily="18" charset="0"/>
                <a:ea typeface="+mn-ea"/>
              </a:endParaRPr>
            </a:p>
          </p:txBody>
        </p:sp>
        <p:sp>
          <p:nvSpPr>
            <p:cNvPr id="10" name="文本框 9">
              <a:extLst>
                <a:ext uri="{FF2B5EF4-FFF2-40B4-BE49-F238E27FC236}">
                  <a16:creationId xmlns:a16="http://schemas.microsoft.com/office/drawing/2014/main" xmlns="" id="{FAA46B8C-8A66-43AE-A807-592BF3160AFF}"/>
                </a:ext>
              </a:extLst>
            </p:cNvPr>
            <p:cNvSpPr txBox="1"/>
            <p:nvPr/>
          </p:nvSpPr>
          <p:spPr>
            <a:xfrm>
              <a:off x="4267200" y="5715549"/>
              <a:ext cx="1497121" cy="523335"/>
            </a:xfrm>
            <a:prstGeom prst="rect">
              <a:avLst/>
            </a:prstGeom>
            <a:noFill/>
          </p:spPr>
          <p:txBody>
            <a:bodyPr>
              <a:spAutoFit/>
            </a:bodyPr>
            <a:lstStyle/>
            <a:p>
              <a:pPr>
                <a:defRPr/>
              </a:pPr>
              <a:r>
                <a:rPr lang="en-US" altLang="zh-CN" sz="2800" b="1" dirty="0">
                  <a:latin typeface="Euclid" panose="02020503060505020303" pitchFamily="18" charset="0"/>
                  <a:ea typeface="+mn-ea"/>
                </a:rPr>
                <a:t>HELLO</a:t>
              </a:r>
              <a:endParaRPr lang="zh-CN" altLang="en-US" sz="2800" b="1" dirty="0">
                <a:latin typeface="Euclid" panose="02020503060505020303" pitchFamily="18" charset="0"/>
                <a:ea typeface="+mn-ea"/>
              </a:endParaRPr>
            </a:p>
          </p:txBody>
        </p:sp>
      </p:grpSp>
      <p:graphicFrame>
        <p:nvGraphicFramePr>
          <p:cNvPr id="11" name="表格 10">
            <a:extLst>
              <a:ext uri="{FF2B5EF4-FFF2-40B4-BE49-F238E27FC236}">
                <a16:creationId xmlns:a16="http://schemas.microsoft.com/office/drawing/2014/main" xmlns="" id="{1742DFD3-37B1-4BD5-9A65-6A17ACD41AC8}"/>
              </a:ext>
            </a:extLst>
          </p:cNvPr>
          <p:cNvGraphicFramePr>
            <a:graphicFrameLocks noGrp="1"/>
          </p:cNvGraphicFramePr>
          <p:nvPr>
            <p:extLst>
              <p:ext uri="{D42A27DB-BD31-4B8C-83A1-F6EECF244321}">
                <p14:modId xmlns:p14="http://schemas.microsoft.com/office/powerpoint/2010/main" val="3755468804"/>
              </p:ext>
            </p:extLst>
          </p:nvPr>
        </p:nvGraphicFramePr>
        <p:xfrm>
          <a:off x="457200" y="4572000"/>
          <a:ext cx="4419601" cy="946282"/>
        </p:xfrm>
        <a:graphic>
          <a:graphicData uri="http://schemas.openxmlformats.org/drawingml/2006/table">
            <a:tbl>
              <a:tblPr firstRow="1" firstCol="1" lastRow="1" lastCol="1" bandRow="1" bandCol="1"/>
              <a:tblGrid>
                <a:gridCol w="1600200">
                  <a:extLst>
                    <a:ext uri="{9D8B030D-6E8A-4147-A177-3AD203B41FA5}">
                      <a16:colId xmlns:a16="http://schemas.microsoft.com/office/drawing/2014/main" xmlns="" val="20000"/>
                    </a:ext>
                  </a:extLst>
                </a:gridCol>
                <a:gridCol w="567824">
                  <a:extLst>
                    <a:ext uri="{9D8B030D-6E8A-4147-A177-3AD203B41FA5}">
                      <a16:colId xmlns:a16="http://schemas.microsoft.com/office/drawing/2014/main" xmlns="" val="20001"/>
                    </a:ext>
                  </a:extLst>
                </a:gridCol>
                <a:gridCol w="575176">
                  <a:extLst>
                    <a:ext uri="{9D8B030D-6E8A-4147-A177-3AD203B41FA5}">
                      <a16:colId xmlns:a16="http://schemas.microsoft.com/office/drawing/2014/main" xmlns="" val="20002"/>
                    </a:ext>
                  </a:extLst>
                </a:gridCol>
                <a:gridCol w="533400">
                  <a:extLst>
                    <a:ext uri="{9D8B030D-6E8A-4147-A177-3AD203B41FA5}">
                      <a16:colId xmlns:a16="http://schemas.microsoft.com/office/drawing/2014/main" xmlns="" val="20003"/>
                    </a:ext>
                  </a:extLst>
                </a:gridCol>
                <a:gridCol w="609600">
                  <a:extLst>
                    <a:ext uri="{9D8B030D-6E8A-4147-A177-3AD203B41FA5}">
                      <a16:colId xmlns:a16="http://schemas.microsoft.com/office/drawing/2014/main" xmlns="" val="20004"/>
                    </a:ext>
                  </a:extLst>
                </a:gridCol>
                <a:gridCol w="533401">
                  <a:extLst>
                    <a:ext uri="{9D8B030D-6E8A-4147-A177-3AD203B41FA5}">
                      <a16:colId xmlns:a16="http://schemas.microsoft.com/office/drawing/2014/main" xmlns="" val="20005"/>
                    </a:ext>
                  </a:extLst>
                </a:gridCol>
              </a:tblGrid>
              <a:tr h="473141">
                <a:tc>
                  <a:txBody>
                    <a:bodyPr/>
                    <a:lstStyle/>
                    <a:p>
                      <a:pPr algn="ctr">
                        <a:spcAft>
                          <a:spcPts val="0"/>
                        </a:spcAft>
                      </a:pPr>
                      <a:r>
                        <a:rPr lang="zh-CN" sz="2800" b="0" kern="100" dirty="0">
                          <a:effectLst/>
                          <a:latin typeface="Euclid" panose="02020503060505020303" pitchFamily="18" charset="0"/>
                          <a:ea typeface="华文中宋" panose="02010600040101010101" pitchFamily="2" charset="-122"/>
                        </a:rPr>
                        <a:t>明文位置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1</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2</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a:effectLst/>
                          <a:latin typeface="Euclid" panose="02020503060505020303" pitchFamily="18" charset="0"/>
                          <a:ea typeface="华文中宋" panose="02010600040101010101" pitchFamily="2" charset="-122"/>
                        </a:rPr>
                        <a:t>3</a:t>
                      </a:r>
                      <a:endParaRPr lang="zh-CN" sz="2800" b="1" kern="10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a:effectLst/>
                          <a:latin typeface="Euclid" panose="02020503060505020303" pitchFamily="18" charset="0"/>
                          <a:ea typeface="华文中宋" panose="02010600040101010101" pitchFamily="2" charset="-122"/>
                        </a:rPr>
                        <a:t>4</a:t>
                      </a:r>
                      <a:endParaRPr lang="zh-CN" sz="2800" b="1" kern="10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5</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73141">
                <a:tc>
                  <a:txBody>
                    <a:bodyPr/>
                    <a:lstStyle/>
                    <a:p>
                      <a:pPr algn="ctr">
                        <a:spcAft>
                          <a:spcPts val="0"/>
                        </a:spcAft>
                      </a:pPr>
                      <a:r>
                        <a:rPr lang="zh-CN" sz="2800" b="0" kern="100" dirty="0">
                          <a:effectLst/>
                          <a:latin typeface="Euclid" panose="02020503060505020303" pitchFamily="18" charset="0"/>
                          <a:ea typeface="华文中宋" panose="02010600040101010101" pitchFamily="2" charset="-122"/>
                        </a:rPr>
                        <a:t>密文位置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a:effectLst/>
                          <a:latin typeface="Euclid" panose="02020503060505020303" pitchFamily="18" charset="0"/>
                          <a:ea typeface="华文中宋" panose="02010600040101010101" pitchFamily="2" charset="-122"/>
                        </a:rPr>
                        <a:t>3</a:t>
                      </a:r>
                      <a:endParaRPr lang="zh-CN" sz="2800" b="1" kern="10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5</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1</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2</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4</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12" name="表格 11">
            <a:extLst>
              <a:ext uri="{FF2B5EF4-FFF2-40B4-BE49-F238E27FC236}">
                <a16:creationId xmlns:a16="http://schemas.microsoft.com/office/drawing/2014/main" xmlns="" id="{200B005A-AA62-4F93-9CAA-8888BF2C19EF}"/>
              </a:ext>
            </a:extLst>
          </p:cNvPr>
          <p:cNvGraphicFramePr>
            <a:graphicFrameLocks noGrp="1"/>
          </p:cNvGraphicFramePr>
          <p:nvPr>
            <p:extLst>
              <p:ext uri="{D42A27DB-BD31-4B8C-83A1-F6EECF244321}">
                <p14:modId xmlns:p14="http://schemas.microsoft.com/office/powerpoint/2010/main" val="3294528914"/>
              </p:ext>
            </p:extLst>
          </p:nvPr>
        </p:nvGraphicFramePr>
        <p:xfrm>
          <a:off x="5105400" y="4572000"/>
          <a:ext cx="3886202" cy="916166"/>
        </p:xfrm>
        <a:graphic>
          <a:graphicData uri="http://schemas.openxmlformats.org/drawingml/2006/table">
            <a:tbl>
              <a:tblPr firstRow="1" firstCol="1" lastRow="1" lastCol="1" bandRow="1" bandCol="1"/>
              <a:tblGrid>
                <a:gridCol w="914400">
                  <a:extLst>
                    <a:ext uri="{9D8B030D-6E8A-4147-A177-3AD203B41FA5}">
                      <a16:colId xmlns:a16="http://schemas.microsoft.com/office/drawing/2014/main" xmlns="" val="20000"/>
                    </a:ext>
                  </a:extLst>
                </a:gridCol>
                <a:gridCol w="707994">
                  <a:extLst>
                    <a:ext uri="{9D8B030D-6E8A-4147-A177-3AD203B41FA5}">
                      <a16:colId xmlns:a16="http://schemas.microsoft.com/office/drawing/2014/main" xmlns="" val="20001"/>
                    </a:ext>
                  </a:extLst>
                </a:gridCol>
                <a:gridCol w="565952">
                  <a:extLst>
                    <a:ext uri="{9D8B030D-6E8A-4147-A177-3AD203B41FA5}">
                      <a16:colId xmlns:a16="http://schemas.microsoft.com/office/drawing/2014/main" xmlns="" val="20002"/>
                    </a:ext>
                  </a:extLst>
                </a:gridCol>
                <a:gridCol w="565952">
                  <a:extLst>
                    <a:ext uri="{9D8B030D-6E8A-4147-A177-3AD203B41FA5}">
                      <a16:colId xmlns:a16="http://schemas.microsoft.com/office/drawing/2014/main" xmlns="" val="20003"/>
                    </a:ext>
                  </a:extLst>
                </a:gridCol>
                <a:gridCol w="565952">
                  <a:extLst>
                    <a:ext uri="{9D8B030D-6E8A-4147-A177-3AD203B41FA5}">
                      <a16:colId xmlns:a16="http://schemas.microsoft.com/office/drawing/2014/main" xmlns="" val="20004"/>
                    </a:ext>
                  </a:extLst>
                </a:gridCol>
                <a:gridCol w="565952">
                  <a:extLst>
                    <a:ext uri="{9D8B030D-6E8A-4147-A177-3AD203B41FA5}">
                      <a16:colId xmlns:a16="http://schemas.microsoft.com/office/drawing/2014/main" xmlns="" val="20005"/>
                    </a:ext>
                  </a:extLst>
                </a:gridCol>
              </a:tblGrid>
              <a:tr h="489446">
                <a:tc>
                  <a:txBody>
                    <a:bodyPr/>
                    <a:lstStyle/>
                    <a:p>
                      <a:pPr algn="ctr">
                        <a:spcAft>
                          <a:spcPts val="0"/>
                        </a:spcAft>
                      </a:pPr>
                      <a:r>
                        <a:rPr lang="zh-CN" sz="2800" kern="100" dirty="0">
                          <a:effectLst/>
                          <a:latin typeface="Euclid" panose="02020503060505020303" pitchFamily="18" charset="0"/>
                          <a:ea typeface="华文中宋" panose="02010600040101010101" pitchFamily="2" charset="-122"/>
                        </a:rPr>
                        <a:t>明文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H</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E</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L</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a:effectLst/>
                          <a:latin typeface="Euclid" panose="02020503060505020303" pitchFamily="18" charset="0"/>
                          <a:ea typeface="华文中宋" panose="02010600040101010101" pitchFamily="2" charset="-122"/>
                        </a:rPr>
                        <a:t>L</a:t>
                      </a:r>
                      <a:endParaRPr lang="zh-CN" sz="2800" b="1" kern="10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a:effectLst/>
                          <a:latin typeface="Euclid" panose="02020503060505020303" pitchFamily="18" charset="0"/>
                          <a:ea typeface="华文中宋" panose="02010600040101010101" pitchFamily="2" charset="-122"/>
                        </a:rPr>
                        <a:t>O</a:t>
                      </a:r>
                      <a:endParaRPr lang="zh-CN" sz="2800" b="1" kern="10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spcAft>
                          <a:spcPts val="0"/>
                        </a:spcAft>
                      </a:pPr>
                      <a:r>
                        <a:rPr lang="zh-CN" sz="2800" kern="100" dirty="0">
                          <a:effectLst/>
                          <a:latin typeface="Euclid" panose="02020503060505020303" pitchFamily="18" charset="0"/>
                          <a:ea typeface="华文中宋" panose="02010600040101010101" pitchFamily="2" charset="-122"/>
                        </a:rPr>
                        <a:t>密文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L</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L</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H</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O</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800" b="1" kern="100" dirty="0">
                          <a:effectLst/>
                          <a:latin typeface="Euclid" panose="02020503060505020303" pitchFamily="18" charset="0"/>
                          <a:ea typeface="华文中宋" panose="02010600040101010101" pitchFamily="2" charset="-122"/>
                        </a:rPr>
                        <a:t>E</a:t>
                      </a:r>
                      <a:endParaRPr lang="zh-CN" sz="28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13" name="文本框 12">
            <a:extLst>
              <a:ext uri="{FF2B5EF4-FFF2-40B4-BE49-F238E27FC236}">
                <a16:creationId xmlns:a16="http://schemas.microsoft.com/office/drawing/2014/main" xmlns="" id="{822A74C2-D4EF-4D65-B372-211E2C9855F0}"/>
              </a:ext>
            </a:extLst>
          </p:cNvPr>
          <p:cNvSpPr txBox="1"/>
          <p:nvPr/>
        </p:nvSpPr>
        <p:spPr>
          <a:xfrm>
            <a:off x="1554059" y="3896380"/>
            <a:ext cx="2111582" cy="523220"/>
          </a:xfrm>
          <a:prstGeom prst="rect">
            <a:avLst/>
          </a:prstGeom>
          <a:solidFill>
            <a:schemeClr val="accent4">
              <a:lumMod val="40000"/>
              <a:lumOff val="60000"/>
            </a:schemeClr>
          </a:solidFill>
        </p:spPr>
        <p:txBody>
          <a:bodyPr wrap="square" rtlCol="0">
            <a:spAutoFit/>
          </a:bodyPr>
          <a:lstStyle/>
          <a:p>
            <a:pPr algn="ctr"/>
            <a:r>
              <a:rPr lang="zh-CN" altLang="en-US" sz="2800" dirty="0">
                <a:latin typeface="Euclid" panose="02020503060505020303" pitchFamily="18" charset="0"/>
                <a:ea typeface="华文中宋" panose="02010600040101010101" pitchFamily="2" charset="-122"/>
              </a:rPr>
              <a:t>置换函数</a:t>
            </a:r>
            <a:r>
              <a:rPr lang="en-US" altLang="zh-CN" sz="2800" b="1" i="1" dirty="0">
                <a:latin typeface="Euclid" panose="02020503060505020303" pitchFamily="18" charset="0"/>
                <a:ea typeface="华文中宋" panose="02010600040101010101" pitchFamily="2" charset="-122"/>
              </a:rPr>
              <a:t>f</a:t>
            </a:r>
            <a:endParaRPr lang="zh-CN" altLang="en-US" sz="2800" b="1" i="1" dirty="0">
              <a:latin typeface="Euclid" panose="02020503060505020303" pitchFamily="18" charset="0"/>
              <a:ea typeface="华文中宋" panose="02010600040101010101" pitchFamily="2" charset="-122"/>
            </a:endParaRPr>
          </a:p>
        </p:txBody>
      </p:sp>
      <p:sp>
        <p:nvSpPr>
          <p:cNvPr id="14" name="文本框 13">
            <a:extLst>
              <a:ext uri="{FF2B5EF4-FFF2-40B4-BE49-F238E27FC236}">
                <a16:creationId xmlns:a16="http://schemas.microsoft.com/office/drawing/2014/main" xmlns="" id="{F6753E10-C516-4C54-BD0F-864715D29218}"/>
              </a:ext>
            </a:extLst>
          </p:cNvPr>
          <p:cNvSpPr txBox="1"/>
          <p:nvPr/>
        </p:nvSpPr>
        <p:spPr>
          <a:xfrm>
            <a:off x="6006306" y="3890967"/>
            <a:ext cx="2111582" cy="523220"/>
          </a:xfrm>
          <a:prstGeom prst="rect">
            <a:avLst/>
          </a:prstGeom>
          <a:solidFill>
            <a:schemeClr val="accent4">
              <a:lumMod val="40000"/>
              <a:lumOff val="60000"/>
            </a:schemeClr>
          </a:solidFill>
        </p:spPr>
        <p:txBody>
          <a:bodyPr wrap="square" rtlCol="0">
            <a:spAutoFit/>
          </a:bodyPr>
          <a:lstStyle/>
          <a:p>
            <a:pPr algn="ctr"/>
            <a:r>
              <a:rPr lang="zh-CN" altLang="en-US" sz="2800" dirty="0">
                <a:latin typeface="华文中宋" panose="02010600040101010101" pitchFamily="2" charset="-122"/>
                <a:ea typeface="华文中宋" panose="02010600040101010101" pitchFamily="2" charset="-122"/>
              </a:rPr>
              <a:t>置换结果</a:t>
            </a:r>
            <a:endParaRPr lang="zh-CN" altLang="en-US" sz="2800" i="1" dirty="0">
              <a:latin typeface="华文中宋" panose="02010600040101010101" pitchFamily="2" charset="-122"/>
              <a:ea typeface="华文中宋" panose="02010600040101010101" pitchFamily="2" charset="-122"/>
            </a:endParaRPr>
          </a:p>
        </p:txBody>
      </p:sp>
      <p:sp>
        <p:nvSpPr>
          <p:cNvPr id="17" name="页脚占位符 16"/>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18" name="日期占位符 17"/>
          <p:cNvSpPr>
            <a:spLocks noGrp="1"/>
          </p:cNvSpPr>
          <p:nvPr>
            <p:ph type="dt" sz="half" idx="10"/>
          </p:nvPr>
        </p:nvSpPr>
        <p:spPr/>
        <p:txBody>
          <a:bodyPr/>
          <a:lstStyle/>
          <a:p>
            <a:pPr>
              <a:defRPr/>
            </a:pPr>
            <a:fld id="{40E19F0B-3043-4F64-BB78-62E7DB43172E}" type="datetime1">
              <a:rPr lang="zh-CN" altLang="en-US" smtClean="0"/>
              <a:t>2023/3/7</a:t>
            </a:fld>
            <a:endParaRPr lang="zh-CN" altLang="en-US" dirty="0"/>
          </a:p>
        </p:txBody>
      </p:sp>
    </p:spTree>
    <p:extLst>
      <p:ext uri="{BB962C8B-B14F-4D97-AF65-F5344CB8AC3E}">
        <p14:creationId xmlns:p14="http://schemas.microsoft.com/office/powerpoint/2010/main" val="22187978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6F91AE-7D66-4AB6-BBF7-8906A518ECC0}"/>
              </a:ext>
            </a:extLst>
          </p:cNvPr>
          <p:cNvSpPr>
            <a:spLocks noGrp="1"/>
          </p:cNvSpPr>
          <p:nvPr>
            <p:ph type="title"/>
          </p:nvPr>
        </p:nvSpPr>
        <p:spPr/>
        <p:txBody>
          <a:bodyPr/>
          <a:lstStyle/>
          <a:p>
            <a:r>
              <a:rPr lang="zh-CN" altLang="en-US" dirty="0"/>
              <a:t>置换密码</a:t>
            </a:r>
          </a:p>
        </p:txBody>
      </p:sp>
      <p:sp>
        <p:nvSpPr>
          <p:cNvPr id="3" name="内容占位符 2">
            <a:extLst>
              <a:ext uri="{FF2B5EF4-FFF2-40B4-BE49-F238E27FC236}">
                <a16:creationId xmlns:a16="http://schemas.microsoft.com/office/drawing/2014/main" xmlns="" id="{67F512D9-E699-4BA3-A3D1-7CDEB29BB7C0}"/>
              </a:ext>
            </a:extLst>
          </p:cNvPr>
          <p:cNvSpPr>
            <a:spLocks noGrp="1"/>
          </p:cNvSpPr>
          <p:nvPr>
            <p:ph idx="1"/>
          </p:nvPr>
        </p:nvSpPr>
        <p:spPr/>
        <p:txBody>
          <a:bodyPr/>
          <a:lstStyle/>
          <a:p>
            <a:pPr marL="230400" lvl="1" eaLnBrk="1" hangingPunct="1">
              <a:lnSpc>
                <a:spcPct val="120000"/>
              </a:lnSpc>
              <a:spcBef>
                <a:spcPct val="0"/>
              </a:spcBef>
              <a:buClr>
                <a:schemeClr val="tx1"/>
              </a:buClr>
              <a:buSzPct val="100000"/>
              <a:buFont typeface="Wingdings" panose="05000000000000000000" pitchFamily="2" charset="2"/>
              <a:buChar char="Ø"/>
              <a:defRPr/>
            </a:pPr>
            <a:r>
              <a:rPr lang="zh-CN" altLang="en-US" sz="3200" dirty="0">
                <a:latin typeface="+mn-lt"/>
              </a:rPr>
              <a:t>攻击方式</a:t>
            </a:r>
            <a:endParaRPr lang="en-US" altLang="zh-CN" sz="3200" dirty="0">
              <a:latin typeface="+mn-lt"/>
            </a:endParaRP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800" dirty="0">
                <a:solidFill>
                  <a:srgbClr val="FF0000"/>
                </a:solidFill>
                <a:latin typeface="Euclid" panose="02020503060505020303" pitchFamily="18" charset="0"/>
              </a:rPr>
              <a:t>唯密文攻击</a:t>
            </a:r>
            <a:r>
              <a:rPr kumimoji="1" lang="zh-CN" altLang="en-US" sz="2800" dirty="0">
                <a:latin typeface="Euclid" panose="02020503060505020303" pitchFamily="18" charset="0"/>
              </a:rPr>
              <a:t>：是查看密文块</a:t>
            </a:r>
            <a:r>
              <a:rPr kumimoji="1" lang="en-US" altLang="zh-CN" sz="2800" dirty="0">
                <a:latin typeface="Euclid" panose="02020503060505020303" pitchFamily="18" charset="0"/>
              </a:rPr>
              <a:t>, </a:t>
            </a:r>
            <a:r>
              <a:rPr kumimoji="1" lang="zh-CN" altLang="en-US" sz="2800" dirty="0">
                <a:latin typeface="Euclid" panose="02020503060505020303" pitchFamily="18" charset="0"/>
              </a:rPr>
              <a:t>猜测可能生成可读单词的排列方式。如果发现了某个块的置换方法</a:t>
            </a:r>
            <a:r>
              <a:rPr kumimoji="1" lang="en-US" altLang="zh-CN" sz="2800" dirty="0">
                <a:latin typeface="Euclid" panose="02020503060505020303" pitchFamily="18" charset="0"/>
              </a:rPr>
              <a:t>, </a:t>
            </a:r>
            <a:r>
              <a:rPr kumimoji="1" lang="zh-CN" altLang="en-US" sz="2800" dirty="0">
                <a:latin typeface="Euclid" panose="02020503060505020303" pitchFamily="18" charset="0"/>
              </a:rPr>
              <a:t>就可以应用到密文的所有块中。</a:t>
            </a: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800" dirty="0">
                <a:solidFill>
                  <a:srgbClr val="FF0000"/>
                </a:solidFill>
                <a:latin typeface="Euclid" panose="02020503060505020303" pitchFamily="18" charset="0"/>
              </a:rPr>
              <a:t>已知明文攻击</a:t>
            </a:r>
            <a:r>
              <a:rPr kumimoji="1" lang="zh-CN" altLang="en-US" sz="2800" dirty="0">
                <a:latin typeface="Euclid" panose="02020503060505020303" pitchFamily="18" charset="0"/>
              </a:rPr>
              <a:t>：是知道了明文中的一个单词</a:t>
            </a:r>
            <a:r>
              <a:rPr kumimoji="1" lang="en-US" altLang="zh-CN" sz="2800" dirty="0">
                <a:latin typeface="Euclid" panose="02020503060505020303" pitchFamily="18" charset="0"/>
              </a:rPr>
              <a:t>, </a:t>
            </a:r>
            <a:r>
              <a:rPr kumimoji="1" lang="zh-CN" altLang="en-US" sz="2800" dirty="0">
                <a:latin typeface="Euclid" panose="02020503060505020303" pitchFamily="18" charset="0"/>
              </a:rPr>
              <a:t>找出包含有与已知单词相同的密文块</a:t>
            </a:r>
            <a:r>
              <a:rPr kumimoji="1" lang="en-US" altLang="zh-CN" sz="2800" dirty="0">
                <a:latin typeface="Euclid" panose="02020503060505020303" pitchFamily="18" charset="0"/>
              </a:rPr>
              <a:t>, </a:t>
            </a:r>
            <a:r>
              <a:rPr kumimoji="1" lang="zh-CN" altLang="en-US" sz="2800" dirty="0">
                <a:latin typeface="Euclid" panose="02020503060505020303" pitchFamily="18" charset="0"/>
              </a:rPr>
              <a:t>通过比较已知单词与密文块</a:t>
            </a:r>
            <a:r>
              <a:rPr kumimoji="1" lang="en-US" altLang="zh-CN" sz="2800" dirty="0">
                <a:latin typeface="Euclid" panose="02020503060505020303" pitchFamily="18" charset="0"/>
              </a:rPr>
              <a:t>, </a:t>
            </a:r>
            <a:r>
              <a:rPr kumimoji="1" lang="zh-CN" altLang="en-US" sz="2800" dirty="0">
                <a:latin typeface="Euclid" panose="02020503060505020303" pitchFamily="18" charset="0"/>
              </a:rPr>
              <a:t>确定置换方法。</a:t>
            </a:r>
          </a:p>
          <a:p>
            <a:endParaRPr lang="zh-CN" altLang="en-US" dirty="0"/>
          </a:p>
        </p:txBody>
      </p:sp>
      <p:sp>
        <p:nvSpPr>
          <p:cNvPr id="9" name="页脚占位符 8"/>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10" name="日期占位符 9"/>
          <p:cNvSpPr>
            <a:spLocks noGrp="1"/>
          </p:cNvSpPr>
          <p:nvPr>
            <p:ph type="dt" sz="half" idx="10"/>
          </p:nvPr>
        </p:nvSpPr>
        <p:spPr/>
        <p:txBody>
          <a:bodyPr/>
          <a:lstStyle/>
          <a:p>
            <a:pPr>
              <a:defRPr/>
            </a:pPr>
            <a:fld id="{D71F8466-6DF1-40DC-9BD2-067A871F6516}" type="datetime1">
              <a:rPr lang="zh-CN" altLang="en-US" smtClean="0"/>
              <a:t>2023/3/7</a:t>
            </a:fld>
            <a:endParaRPr lang="zh-CN" altLang="en-US" dirty="0"/>
          </a:p>
        </p:txBody>
      </p:sp>
    </p:spTree>
    <p:extLst>
      <p:ext uri="{BB962C8B-B14F-4D97-AF65-F5344CB8AC3E}">
        <p14:creationId xmlns:p14="http://schemas.microsoft.com/office/powerpoint/2010/main" val="2594208699"/>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5F5E32C-2073-4A76-9982-50CD1C654C0C}"/>
              </a:ext>
            </a:extLst>
          </p:cNvPr>
          <p:cNvSpPr>
            <a:spLocks noGrp="1"/>
          </p:cNvSpPr>
          <p:nvPr>
            <p:ph type="title"/>
          </p:nvPr>
        </p:nvSpPr>
        <p:spPr/>
        <p:txBody>
          <a:bodyPr/>
          <a:lstStyle/>
          <a:p>
            <a:r>
              <a:rPr lang="zh-CN" altLang="en-US" dirty="0"/>
              <a:t>置换密码</a:t>
            </a:r>
          </a:p>
        </p:txBody>
      </p:sp>
      <p:sp>
        <p:nvSpPr>
          <p:cNvPr id="3" name="内容占位符 2">
            <a:extLst>
              <a:ext uri="{FF2B5EF4-FFF2-40B4-BE49-F238E27FC236}">
                <a16:creationId xmlns:a16="http://schemas.microsoft.com/office/drawing/2014/main" xmlns="" id="{E487E98A-4707-40A2-B417-E067F1F275E8}"/>
              </a:ext>
            </a:extLst>
          </p:cNvPr>
          <p:cNvSpPr>
            <a:spLocks noGrp="1"/>
          </p:cNvSpPr>
          <p:nvPr>
            <p:ph idx="1"/>
          </p:nvPr>
        </p:nvSpPr>
        <p:spPr>
          <a:xfrm>
            <a:off x="381000" y="1371600"/>
            <a:ext cx="8534400" cy="4749800"/>
          </a:xfrm>
        </p:spPr>
        <p:txBody>
          <a:bodyPr/>
          <a:lstStyle/>
          <a:p>
            <a:pPr marL="230400" lvl="1" eaLnBrk="1" hangingPunct="1">
              <a:lnSpc>
                <a:spcPct val="120000"/>
              </a:lnSpc>
              <a:spcBef>
                <a:spcPct val="0"/>
              </a:spcBef>
              <a:buClr>
                <a:schemeClr val="tx1"/>
              </a:buClr>
              <a:buSzPct val="100000"/>
              <a:buFont typeface="Wingdings" panose="05000000000000000000" pitchFamily="2" charset="2"/>
              <a:buChar char="Ø"/>
              <a:defRPr/>
            </a:pPr>
            <a:r>
              <a:rPr lang="zh-CN" altLang="en-US" sz="2800" dirty="0">
                <a:latin typeface="+mn-lt"/>
              </a:rPr>
              <a:t>攻击实例</a:t>
            </a:r>
            <a:endParaRPr lang="en-US" altLang="zh-CN" sz="2800" dirty="0">
              <a:latin typeface="+mn-lt"/>
            </a:endParaRPr>
          </a:p>
          <a:p>
            <a:pPr marL="0" lvl="1" indent="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400" dirty="0">
                <a:latin typeface="Euclid" panose="02020503060505020303" pitchFamily="18" charset="0"/>
              </a:rPr>
              <a:t>给定置换密码加密后的密文：</a:t>
            </a:r>
            <a:r>
              <a:rPr lang="en-US" altLang="zh-CN" sz="2400" b="1" dirty="0">
                <a:solidFill>
                  <a:srgbClr val="FF0000"/>
                </a:solidFill>
                <a:latin typeface="Euclid" panose="02020503060505020303" pitchFamily="18" charset="0"/>
              </a:rPr>
              <a:t>ICLEAAGSRIUADTATUSDETINNEMPOUCRSECTNCEEI</a:t>
            </a:r>
            <a:endParaRPr kumimoji="1" lang="zh-CN" altLang="en-US" sz="2400" b="1" dirty="0">
              <a:solidFill>
                <a:srgbClr val="FF0000"/>
              </a:solidFill>
              <a:latin typeface="Euclid" panose="02020503060505020303" pitchFamily="18" charset="0"/>
            </a:endParaRP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400" dirty="0">
                <a:latin typeface="Euclid" panose="02020503060505020303" pitchFamily="18" charset="0"/>
              </a:rPr>
              <a:t>分析密文</a:t>
            </a:r>
            <a:r>
              <a:rPr kumimoji="1" lang="en-US" altLang="zh-CN" sz="2400" dirty="0">
                <a:latin typeface="Euclid" panose="02020503060505020303" pitchFamily="18" charset="0"/>
              </a:rPr>
              <a:t>, </a:t>
            </a:r>
            <a:r>
              <a:rPr kumimoji="1" lang="zh-CN" altLang="en-US" sz="2400" dirty="0">
                <a:latin typeface="Euclid" panose="02020503060505020303" pitchFamily="18" charset="0"/>
              </a:rPr>
              <a:t>猜测明文包含了</a:t>
            </a:r>
            <a:r>
              <a:rPr kumimoji="1" lang="en-US" altLang="zh-CN" sz="2400" b="1" dirty="0">
                <a:solidFill>
                  <a:srgbClr val="0000FF"/>
                </a:solidFill>
                <a:latin typeface="Euclid" panose="02020503060505020303" pitchFamily="18" charset="0"/>
              </a:rPr>
              <a:t>ALICE</a:t>
            </a:r>
            <a:r>
              <a:rPr kumimoji="1" lang="zh-CN" altLang="en-US" sz="2400" dirty="0">
                <a:latin typeface="Euclid" panose="02020503060505020303" pitchFamily="18" charset="0"/>
              </a:rPr>
              <a:t>这个单词</a:t>
            </a:r>
            <a:endParaRPr kumimoji="1" lang="en-US" altLang="zh-CN" sz="2400" dirty="0">
              <a:latin typeface="Euclid" panose="02020503060505020303" pitchFamily="18" charset="0"/>
            </a:endParaRP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400" dirty="0">
                <a:latin typeface="Euclid" panose="02020503060505020303" pitchFamily="18" charset="0"/>
              </a:rPr>
              <a:t>可以利用该单词来匹配各块</a:t>
            </a:r>
            <a:r>
              <a:rPr kumimoji="1" lang="en-US" altLang="zh-CN" sz="2400" dirty="0">
                <a:latin typeface="Euclid" panose="02020503060505020303" pitchFamily="18" charset="0"/>
              </a:rPr>
              <a:t>,</a:t>
            </a:r>
            <a:r>
              <a:rPr kumimoji="1" lang="en-US" altLang="zh-CN" sz="2400" b="1" dirty="0">
                <a:latin typeface="Euclid" panose="02020503060505020303" pitchFamily="18" charset="0"/>
              </a:rPr>
              <a:t> </a:t>
            </a:r>
            <a:r>
              <a:rPr kumimoji="1" lang="en-US" altLang="zh-CN" sz="2400" b="1" i="1" dirty="0">
                <a:latin typeface="Euclid" panose="02020503060505020303" pitchFamily="18" charset="0"/>
              </a:rPr>
              <a:t>d</a:t>
            </a:r>
            <a:r>
              <a:rPr kumimoji="1" lang="en-US" altLang="zh-CN" sz="2400" b="1" dirty="0">
                <a:latin typeface="Euclid" panose="02020503060505020303" pitchFamily="18" charset="0"/>
              </a:rPr>
              <a:t>=5</a:t>
            </a: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400" dirty="0">
                <a:latin typeface="Euclid" panose="02020503060505020303" pitchFamily="18" charset="0"/>
              </a:rPr>
              <a:t>发现密文的前</a:t>
            </a:r>
            <a:r>
              <a:rPr kumimoji="1" lang="en-US" altLang="zh-CN" sz="2400" b="1" dirty="0">
                <a:latin typeface="Euclid" panose="02020503060505020303" pitchFamily="18" charset="0"/>
              </a:rPr>
              <a:t>5</a:t>
            </a:r>
            <a:r>
              <a:rPr kumimoji="1" lang="zh-CN" altLang="en-US" sz="2400" dirty="0">
                <a:latin typeface="Euclid" panose="02020503060505020303" pitchFamily="18" charset="0"/>
              </a:rPr>
              <a:t>个字母包含了</a:t>
            </a:r>
            <a:r>
              <a:rPr kumimoji="1" lang="en-US" altLang="zh-CN" sz="2400" b="1" dirty="0">
                <a:latin typeface="Euclid" panose="02020503060505020303" pitchFamily="18" charset="0"/>
              </a:rPr>
              <a:t>ALICE</a:t>
            </a:r>
            <a:r>
              <a:rPr kumimoji="1" lang="zh-CN" altLang="en-US" sz="2400" dirty="0">
                <a:latin typeface="Euclid" panose="02020503060505020303" pitchFamily="18" charset="0"/>
              </a:rPr>
              <a:t>的所有字母</a:t>
            </a:r>
            <a:endParaRPr kumimoji="1" lang="en-US" altLang="zh-CN" sz="2400" dirty="0">
              <a:latin typeface="Euclid" panose="02020503060505020303" pitchFamily="18" charset="0"/>
            </a:endParaRP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400" dirty="0">
                <a:latin typeface="Euclid" panose="02020503060505020303" pitchFamily="18" charset="0"/>
              </a:rPr>
              <a:t>写出置换关系表</a:t>
            </a:r>
            <a:endParaRPr kumimoji="1" lang="en-US" altLang="zh-CN" sz="2400" dirty="0">
              <a:latin typeface="Euclid" panose="02020503060505020303" pitchFamily="18" charset="0"/>
            </a:endParaRP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400" dirty="0">
                <a:latin typeface="Euclid" panose="02020503060505020303" pitchFamily="18" charset="0"/>
              </a:rPr>
              <a:t>根据置换关系表恢复出明文</a:t>
            </a: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kumimoji="1" lang="zh-CN" altLang="en-US" sz="2400" dirty="0">
                <a:latin typeface="Euclid" panose="02020503060505020303" pitchFamily="18" charset="0"/>
              </a:rPr>
              <a:t>恢复出的明文</a:t>
            </a:r>
            <a:endParaRPr kumimoji="1" lang="en-US" altLang="zh-CN" sz="2400" dirty="0">
              <a:latin typeface="Euclid" panose="02020503060505020303" pitchFamily="18" charset="0"/>
            </a:endParaRPr>
          </a:p>
          <a:p>
            <a:pPr marL="0" lvl="1" indent="0" eaLnBrk="1" hangingPunct="1">
              <a:lnSpc>
                <a:spcPct val="120000"/>
              </a:lnSpc>
              <a:spcBef>
                <a:spcPct val="0"/>
              </a:spcBef>
              <a:buClr>
                <a:schemeClr val="tx1"/>
              </a:buClr>
              <a:buSzPct val="100000"/>
              <a:buNone/>
              <a:defRPr/>
            </a:pPr>
            <a:r>
              <a:rPr lang="en-US" altLang="zh-CN" sz="2400" b="1" dirty="0">
                <a:solidFill>
                  <a:srgbClr val="FF0000"/>
                </a:solidFill>
                <a:latin typeface="Euclid" panose="02020503060505020303" pitchFamily="18" charset="0"/>
              </a:rPr>
              <a:t>ALICEISAGRADUATESTUDENTINCOMPUTERSCIENCE</a:t>
            </a:r>
          </a:p>
          <a:p>
            <a:endParaRPr lang="zh-CN" altLang="en-US" sz="2000" dirty="0"/>
          </a:p>
        </p:txBody>
      </p:sp>
      <p:graphicFrame>
        <p:nvGraphicFramePr>
          <p:cNvPr id="7" name="表格 6">
            <a:extLst>
              <a:ext uri="{FF2B5EF4-FFF2-40B4-BE49-F238E27FC236}">
                <a16:creationId xmlns:a16="http://schemas.microsoft.com/office/drawing/2014/main" xmlns="" id="{A31EDED2-615D-4517-BA4E-42E97D39D676}"/>
              </a:ext>
            </a:extLst>
          </p:cNvPr>
          <p:cNvGraphicFramePr>
            <a:graphicFrameLocks noGrp="1"/>
          </p:cNvGraphicFramePr>
          <p:nvPr>
            <p:extLst>
              <p:ext uri="{D42A27DB-BD31-4B8C-83A1-F6EECF244321}">
                <p14:modId xmlns:p14="http://schemas.microsoft.com/office/powerpoint/2010/main" val="1315115720"/>
              </p:ext>
            </p:extLst>
          </p:nvPr>
        </p:nvGraphicFramePr>
        <p:xfrm>
          <a:off x="5105400" y="4267200"/>
          <a:ext cx="3810000" cy="883920"/>
        </p:xfrm>
        <a:graphic>
          <a:graphicData uri="http://schemas.openxmlformats.org/drawingml/2006/table">
            <a:tbl>
              <a:tblPr firstRow="1" firstCol="1" lastRow="1" lastCol="1" bandRow="1" bandCol="1"/>
              <a:tblGrid>
                <a:gridCol w="15240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4572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20003"/>
                    </a:ext>
                  </a:extLst>
                </a:gridCol>
                <a:gridCol w="457200">
                  <a:extLst>
                    <a:ext uri="{9D8B030D-6E8A-4147-A177-3AD203B41FA5}">
                      <a16:colId xmlns:a16="http://schemas.microsoft.com/office/drawing/2014/main" xmlns="" val="20004"/>
                    </a:ext>
                  </a:extLst>
                </a:gridCol>
                <a:gridCol w="457200">
                  <a:extLst>
                    <a:ext uri="{9D8B030D-6E8A-4147-A177-3AD203B41FA5}">
                      <a16:colId xmlns:a16="http://schemas.microsoft.com/office/drawing/2014/main" xmlns="" val="20005"/>
                    </a:ext>
                  </a:extLst>
                </a:gridCol>
              </a:tblGrid>
              <a:tr h="441960">
                <a:tc>
                  <a:txBody>
                    <a:bodyPr/>
                    <a:lstStyle/>
                    <a:p>
                      <a:pPr algn="ctr">
                        <a:spcAft>
                          <a:spcPts val="0"/>
                        </a:spcAft>
                      </a:pPr>
                      <a:r>
                        <a:rPr lang="zh-CN" sz="2400" kern="100" dirty="0">
                          <a:effectLst/>
                          <a:latin typeface="Euclid" panose="02020503060505020303" pitchFamily="18" charset="0"/>
                          <a:ea typeface="华文中宋" panose="02010600040101010101" pitchFamily="2" charset="-122"/>
                        </a:rPr>
                        <a:t>明文位置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effectLst/>
                          <a:latin typeface="Euclid" panose="02020503060505020303" pitchFamily="18" charset="0"/>
                          <a:ea typeface="华文中宋" panose="02010600040101010101" pitchFamily="2" charset="-122"/>
                        </a:rPr>
                        <a:t>1</a:t>
                      </a:r>
                      <a:endParaRPr lang="zh-CN" sz="24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effectLst/>
                          <a:latin typeface="Euclid" panose="02020503060505020303" pitchFamily="18" charset="0"/>
                          <a:ea typeface="华文中宋" panose="02010600040101010101" pitchFamily="2" charset="-122"/>
                        </a:rPr>
                        <a:t>2</a:t>
                      </a:r>
                      <a:endParaRPr lang="zh-CN" sz="24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a:effectLst/>
                          <a:latin typeface="Euclid" panose="02020503060505020303" pitchFamily="18" charset="0"/>
                          <a:ea typeface="华文中宋" panose="02010600040101010101" pitchFamily="2" charset="-122"/>
                        </a:rPr>
                        <a:t>3</a:t>
                      </a:r>
                      <a:endParaRPr lang="zh-CN" sz="2400" b="1" kern="10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a:effectLst/>
                          <a:latin typeface="Euclid" panose="02020503060505020303" pitchFamily="18" charset="0"/>
                          <a:ea typeface="华文中宋" panose="02010600040101010101" pitchFamily="2" charset="-122"/>
                        </a:rPr>
                        <a:t>4</a:t>
                      </a:r>
                      <a:endParaRPr lang="zh-CN" sz="2400" b="1" kern="10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a:effectLst/>
                          <a:latin typeface="Euclid" panose="02020503060505020303" pitchFamily="18" charset="0"/>
                          <a:ea typeface="华文中宋" panose="02010600040101010101" pitchFamily="2" charset="-122"/>
                        </a:rPr>
                        <a:t>5</a:t>
                      </a:r>
                      <a:endParaRPr lang="zh-CN" sz="2400" b="1" kern="10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41960">
                <a:tc>
                  <a:txBody>
                    <a:bodyPr/>
                    <a:lstStyle/>
                    <a:p>
                      <a:pPr algn="ctr">
                        <a:spcAft>
                          <a:spcPts val="0"/>
                        </a:spcAft>
                      </a:pPr>
                      <a:r>
                        <a:rPr lang="zh-CN" sz="2400" kern="100">
                          <a:effectLst/>
                          <a:latin typeface="Euclid" panose="02020503060505020303" pitchFamily="18" charset="0"/>
                          <a:ea typeface="华文中宋" panose="02010600040101010101" pitchFamily="2" charset="-122"/>
                        </a:rPr>
                        <a:t>密文位置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a:effectLst/>
                          <a:latin typeface="Euclid" panose="02020503060505020303" pitchFamily="18" charset="0"/>
                          <a:ea typeface="华文中宋" panose="02010600040101010101" pitchFamily="2" charset="-122"/>
                        </a:rPr>
                        <a:t>5</a:t>
                      </a:r>
                      <a:endParaRPr lang="zh-CN" sz="2400" b="1" kern="10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effectLst/>
                          <a:latin typeface="Euclid" panose="02020503060505020303" pitchFamily="18" charset="0"/>
                          <a:ea typeface="华文中宋" panose="02010600040101010101" pitchFamily="2" charset="-122"/>
                        </a:rPr>
                        <a:t>3</a:t>
                      </a:r>
                      <a:endParaRPr lang="zh-CN" sz="24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effectLst/>
                          <a:latin typeface="Euclid" panose="02020503060505020303" pitchFamily="18" charset="0"/>
                          <a:ea typeface="华文中宋" panose="02010600040101010101" pitchFamily="2" charset="-122"/>
                        </a:rPr>
                        <a:t>1</a:t>
                      </a:r>
                      <a:endParaRPr lang="zh-CN" sz="24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effectLst/>
                          <a:latin typeface="Euclid" panose="02020503060505020303" pitchFamily="18" charset="0"/>
                          <a:ea typeface="华文中宋" panose="02010600040101010101" pitchFamily="2" charset="-122"/>
                        </a:rPr>
                        <a:t>2</a:t>
                      </a:r>
                      <a:endParaRPr lang="zh-CN" sz="24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effectLst/>
                          <a:latin typeface="Euclid" panose="02020503060505020303" pitchFamily="18" charset="0"/>
                          <a:ea typeface="华文中宋" panose="02010600040101010101" pitchFamily="2" charset="-122"/>
                        </a:rPr>
                        <a:t>4</a:t>
                      </a:r>
                      <a:endParaRPr lang="zh-CN" sz="2400" b="1" kern="100" dirty="0">
                        <a:effectLst/>
                        <a:latin typeface="Euclid" panose="02020503060505020303" pitchFamily="18" charset="0"/>
                        <a:ea typeface="华文中宋" panose="0201060004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10" name="页脚占位符 9"/>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11" name="日期占位符 10"/>
          <p:cNvSpPr>
            <a:spLocks noGrp="1"/>
          </p:cNvSpPr>
          <p:nvPr>
            <p:ph type="dt" sz="half" idx="10"/>
          </p:nvPr>
        </p:nvSpPr>
        <p:spPr/>
        <p:txBody>
          <a:bodyPr/>
          <a:lstStyle/>
          <a:p>
            <a:pPr>
              <a:defRPr/>
            </a:pPr>
            <a:fld id="{5CB0D541-55E6-4CDD-A017-1A683A4C37D9}" type="datetime1">
              <a:rPr lang="zh-CN" altLang="en-US" smtClean="0"/>
              <a:t>2023/3/7</a:t>
            </a:fld>
            <a:endParaRPr lang="zh-CN" altLang="en-US" dirty="0"/>
          </a:p>
        </p:txBody>
      </p:sp>
    </p:spTree>
    <p:extLst>
      <p:ext uri="{BB962C8B-B14F-4D97-AF65-F5344CB8AC3E}">
        <p14:creationId xmlns:p14="http://schemas.microsoft.com/office/powerpoint/2010/main" val="14593546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xmlns="" id="{460348CD-332C-4D4C-90E6-D57268387E2C}"/>
              </a:ext>
            </a:extLst>
          </p:cNvPr>
          <p:cNvSpPr>
            <a:spLocks noGrp="1"/>
          </p:cNvSpPr>
          <p:nvPr>
            <p:ph type="title"/>
          </p:nvPr>
        </p:nvSpPr>
        <p:spPr>
          <a:xfrm>
            <a:off x="1098550" y="365125"/>
            <a:ext cx="6778625" cy="668338"/>
          </a:xfrm>
        </p:spPr>
        <p:txBody>
          <a:bodyPr/>
          <a:lstStyle/>
          <a:p>
            <a:r>
              <a:rPr lang="zh-CN" altLang="en-US" dirty="0"/>
              <a:t>代换密码</a:t>
            </a:r>
          </a:p>
        </p:txBody>
      </p:sp>
      <p:sp>
        <p:nvSpPr>
          <p:cNvPr id="3" name="内容占位符 2">
            <a:extLst>
              <a:ext uri="{FF2B5EF4-FFF2-40B4-BE49-F238E27FC236}">
                <a16:creationId xmlns:a16="http://schemas.microsoft.com/office/drawing/2014/main" xmlns="" id="{475B1726-4729-4A3C-BE53-CF10E44D6CC5}"/>
              </a:ext>
            </a:extLst>
          </p:cNvPr>
          <p:cNvSpPr>
            <a:spLocks noGrp="1"/>
          </p:cNvSpPr>
          <p:nvPr>
            <p:ph idx="1"/>
          </p:nvPr>
        </p:nvSpPr>
        <p:spPr>
          <a:xfrm>
            <a:off x="617538" y="1033463"/>
            <a:ext cx="7993062" cy="5214937"/>
          </a:xfrm>
        </p:spPr>
        <p:txBody>
          <a:bodyPr/>
          <a:lstStyle/>
          <a:p>
            <a:pPr marL="0" indent="0" algn="just">
              <a:lnSpc>
                <a:spcPct val="100000"/>
              </a:lnSpc>
              <a:spcBef>
                <a:spcPts val="0"/>
              </a:spcBef>
              <a:buFont typeface="Arial" panose="020B0604020202020204" pitchFamily="34" charset="0"/>
              <a:buNone/>
              <a:defRPr/>
            </a:pPr>
            <a:r>
              <a:rPr lang="zh-CN" altLang="en-US" sz="2600" dirty="0">
                <a:latin typeface="Times New Roman" panose="02020603050405020304" pitchFamily="18" charset="0"/>
              </a:rPr>
              <a:t>        代换密码的加密是将明文的每一个字母代换为字母表中的另一字母</a:t>
            </a:r>
            <a:r>
              <a:rPr lang="en-US" altLang="zh-CN" sz="2600" dirty="0">
                <a:latin typeface="Times New Roman" panose="02020603050405020304" pitchFamily="18" charset="0"/>
              </a:rPr>
              <a:t>, </a:t>
            </a:r>
            <a:r>
              <a:rPr lang="zh-CN" altLang="en-US" sz="2600" dirty="0">
                <a:solidFill>
                  <a:srgbClr val="FF0000"/>
                </a:solidFill>
                <a:latin typeface="Times New Roman" panose="02020603050405020304" pitchFamily="18" charset="0"/>
              </a:rPr>
              <a:t>代换首先将明文字母用等价的十进制数字代替</a:t>
            </a:r>
            <a:r>
              <a:rPr lang="en-US" altLang="zh-CN" sz="2600" dirty="0">
                <a:solidFill>
                  <a:srgbClr val="FF0000"/>
                </a:solidFill>
                <a:latin typeface="Times New Roman" panose="02020603050405020304" pitchFamily="18" charset="0"/>
              </a:rPr>
              <a:t>, </a:t>
            </a:r>
            <a:r>
              <a:rPr lang="zh-CN" altLang="en-US" sz="2600" dirty="0">
                <a:solidFill>
                  <a:srgbClr val="FF0000"/>
                </a:solidFill>
                <a:latin typeface="Times New Roman" panose="02020603050405020304" pitchFamily="18" charset="0"/>
              </a:rPr>
              <a:t>再以代替后的十进制数字进行运算</a:t>
            </a:r>
            <a:r>
              <a:rPr lang="en-US" altLang="zh-CN" sz="2600" dirty="0">
                <a:latin typeface="Times New Roman" panose="02020603050405020304" pitchFamily="18" charset="0"/>
              </a:rPr>
              <a:t>, </a:t>
            </a:r>
            <a:r>
              <a:rPr lang="zh-CN" altLang="en-US" sz="2600" dirty="0">
                <a:latin typeface="Times New Roman" panose="02020603050405020304" pitchFamily="18" charset="0"/>
              </a:rPr>
              <a:t>字母与十进制数字的对应关系如表</a:t>
            </a:r>
            <a:r>
              <a:rPr lang="en-US" altLang="zh-CN" sz="2600" dirty="0">
                <a:latin typeface="Times New Roman" panose="02020603050405020304" pitchFamily="18" charset="0"/>
              </a:rPr>
              <a:t>2-1</a:t>
            </a:r>
            <a:r>
              <a:rPr lang="zh-CN" altLang="en-US" sz="2600" dirty="0">
                <a:latin typeface="Times New Roman" panose="02020603050405020304" pitchFamily="18" charset="0"/>
              </a:rPr>
              <a:t>所示。</a:t>
            </a:r>
            <a:endParaRPr lang="en-US" altLang="zh-CN" sz="2600" dirty="0">
              <a:latin typeface="Times New Roman" panose="02020603050405020304" pitchFamily="18" charset="0"/>
            </a:endParaRPr>
          </a:p>
          <a:p>
            <a:pPr marL="0" indent="0" algn="just">
              <a:lnSpc>
                <a:spcPct val="100000"/>
              </a:lnSpc>
              <a:spcBef>
                <a:spcPts val="0"/>
              </a:spcBef>
              <a:buFont typeface="Arial" panose="020B0604020202020204" pitchFamily="34" charset="0"/>
              <a:buNone/>
              <a:defRPr/>
            </a:pPr>
            <a:endParaRPr lang="en-US" altLang="zh-CN" sz="2600" dirty="0">
              <a:latin typeface="Times New Roman" panose="02020603050405020304" pitchFamily="18" charset="0"/>
            </a:endParaRPr>
          </a:p>
          <a:p>
            <a:pPr marL="0" indent="0" algn="just">
              <a:lnSpc>
                <a:spcPct val="100000"/>
              </a:lnSpc>
              <a:spcBef>
                <a:spcPts val="0"/>
              </a:spcBef>
              <a:buFont typeface="Arial" panose="020B0604020202020204" pitchFamily="34" charset="0"/>
              <a:buNone/>
              <a:defRPr/>
            </a:pPr>
            <a:endParaRPr lang="en-US" altLang="zh-CN" sz="2600" dirty="0">
              <a:latin typeface="Times New Roman" panose="02020603050405020304" pitchFamily="18" charset="0"/>
            </a:endParaRPr>
          </a:p>
          <a:p>
            <a:pPr marL="0" indent="720000" algn="just">
              <a:lnSpc>
                <a:spcPct val="100000"/>
              </a:lnSpc>
              <a:spcBef>
                <a:spcPts val="0"/>
              </a:spcBef>
              <a:defRPr/>
            </a:pPr>
            <a:endParaRPr lang="en-US" altLang="zh-CN" sz="2600" dirty="0">
              <a:latin typeface="Times New Roman" panose="02020603050405020304" pitchFamily="18" charset="0"/>
            </a:endParaRPr>
          </a:p>
          <a:p>
            <a:pPr marL="0" indent="720000" algn="just">
              <a:lnSpc>
                <a:spcPct val="100000"/>
              </a:lnSpc>
              <a:spcBef>
                <a:spcPts val="0"/>
              </a:spcBef>
              <a:defRPr/>
            </a:pPr>
            <a:endParaRPr lang="en-US" altLang="zh-CN" sz="2600" dirty="0">
              <a:latin typeface="Times New Roman" panose="02020603050405020304" pitchFamily="18" charset="0"/>
            </a:endParaRPr>
          </a:p>
          <a:p>
            <a:pPr marL="0" indent="720000" algn="just">
              <a:lnSpc>
                <a:spcPct val="100000"/>
              </a:lnSpc>
              <a:spcBef>
                <a:spcPts val="0"/>
              </a:spcBef>
              <a:defRPr/>
            </a:pPr>
            <a:endParaRPr lang="en-US" altLang="zh-CN" sz="2600" dirty="0">
              <a:latin typeface="Times New Roman" panose="02020603050405020304" pitchFamily="18" charset="0"/>
            </a:endParaRPr>
          </a:p>
          <a:p>
            <a:pPr marL="0" indent="720000" algn="just">
              <a:lnSpc>
                <a:spcPct val="100000"/>
              </a:lnSpc>
              <a:spcBef>
                <a:spcPts val="0"/>
              </a:spcBef>
              <a:defRPr/>
            </a:pPr>
            <a:endParaRPr lang="en-US" altLang="zh-CN" sz="2600" dirty="0">
              <a:latin typeface="Times New Roman" panose="02020603050405020304" pitchFamily="18" charset="0"/>
            </a:endParaRPr>
          </a:p>
          <a:p>
            <a:pPr marL="0" indent="0" algn="just">
              <a:lnSpc>
                <a:spcPct val="100000"/>
              </a:lnSpc>
              <a:spcBef>
                <a:spcPts val="0"/>
              </a:spcBef>
              <a:buFont typeface="Arial" panose="020B0604020202020204" pitchFamily="34" charset="0"/>
              <a:buNone/>
              <a:defRPr/>
            </a:pPr>
            <a:endParaRPr lang="en-US" altLang="zh-CN" sz="2600" dirty="0">
              <a:latin typeface="Times New Roman" panose="02020603050405020304" pitchFamily="18" charset="0"/>
            </a:endParaRPr>
          </a:p>
          <a:p>
            <a:pPr marL="0" indent="0" algn="just">
              <a:lnSpc>
                <a:spcPct val="100000"/>
              </a:lnSpc>
              <a:spcBef>
                <a:spcPts val="0"/>
              </a:spcBef>
              <a:buFont typeface="Arial" panose="020B0604020202020204" pitchFamily="34" charset="0"/>
              <a:buNone/>
              <a:defRPr/>
            </a:pPr>
            <a:r>
              <a:rPr lang="zh-CN" altLang="en-US" sz="2600" dirty="0">
                <a:latin typeface="Times New Roman" panose="02020603050405020304" pitchFamily="18" charset="0"/>
              </a:rPr>
              <a:t>根据代换是对每个字母逐个进行还是对多个字母同时进行</a:t>
            </a:r>
            <a:r>
              <a:rPr lang="en-US" altLang="zh-CN" sz="2600" dirty="0">
                <a:latin typeface="Times New Roman" panose="02020603050405020304" pitchFamily="18" charset="0"/>
              </a:rPr>
              <a:t>, </a:t>
            </a:r>
            <a:r>
              <a:rPr lang="zh-CN" altLang="en-US" sz="2600" dirty="0">
                <a:latin typeface="Times New Roman" panose="02020603050405020304" pitchFamily="18" charset="0"/>
              </a:rPr>
              <a:t>古典密码又分为单表代换密码和多表代换密码。</a:t>
            </a:r>
            <a:endParaRPr lang="en-US" altLang="zh-CN" sz="2600" dirty="0">
              <a:latin typeface="Times New Roman" panose="02020603050405020304" pitchFamily="18" charset="0"/>
            </a:endParaRPr>
          </a:p>
        </p:txBody>
      </p:sp>
      <p:graphicFrame>
        <p:nvGraphicFramePr>
          <p:cNvPr id="4" name="表格 4">
            <a:extLst>
              <a:ext uri="{FF2B5EF4-FFF2-40B4-BE49-F238E27FC236}">
                <a16:creationId xmlns:a16="http://schemas.microsoft.com/office/drawing/2014/main" xmlns="" id="{916F91D1-46C0-49AB-9F75-A75800BC50F3}"/>
              </a:ext>
            </a:extLst>
          </p:cNvPr>
          <p:cNvGraphicFramePr>
            <a:graphicFrameLocks noGrp="1"/>
          </p:cNvGraphicFramePr>
          <p:nvPr/>
        </p:nvGraphicFramePr>
        <p:xfrm>
          <a:off x="533400" y="3276600"/>
          <a:ext cx="8181975" cy="1912939"/>
        </p:xfrm>
        <a:graphic>
          <a:graphicData uri="http://schemas.openxmlformats.org/drawingml/2006/table">
            <a:tbl>
              <a:tblPr firstRow="1" bandRow="1">
                <a:tableStyleId>{5940675A-B579-460E-94D1-54222C63F5DA}</a:tableStyleId>
              </a:tblPr>
              <a:tblGrid>
                <a:gridCol w="836884">
                  <a:extLst>
                    <a:ext uri="{9D8B030D-6E8A-4147-A177-3AD203B41FA5}">
                      <a16:colId xmlns:a16="http://schemas.microsoft.com/office/drawing/2014/main" xmlns="" val="20000"/>
                    </a:ext>
                  </a:extLst>
                </a:gridCol>
                <a:gridCol w="565007">
                  <a:extLst>
                    <a:ext uri="{9D8B030D-6E8A-4147-A177-3AD203B41FA5}">
                      <a16:colId xmlns:a16="http://schemas.microsoft.com/office/drawing/2014/main" xmlns="" val="20001"/>
                    </a:ext>
                  </a:extLst>
                </a:gridCol>
                <a:gridCol w="565007">
                  <a:extLst>
                    <a:ext uri="{9D8B030D-6E8A-4147-A177-3AD203B41FA5}">
                      <a16:colId xmlns:a16="http://schemas.microsoft.com/office/drawing/2014/main" xmlns="" val="20002"/>
                    </a:ext>
                  </a:extLst>
                </a:gridCol>
                <a:gridCol w="565007">
                  <a:extLst>
                    <a:ext uri="{9D8B030D-6E8A-4147-A177-3AD203B41FA5}">
                      <a16:colId xmlns:a16="http://schemas.microsoft.com/office/drawing/2014/main" xmlns="" val="20003"/>
                    </a:ext>
                  </a:extLst>
                </a:gridCol>
                <a:gridCol w="565007">
                  <a:extLst>
                    <a:ext uri="{9D8B030D-6E8A-4147-A177-3AD203B41FA5}">
                      <a16:colId xmlns:a16="http://schemas.microsoft.com/office/drawing/2014/main" xmlns="" val="20004"/>
                    </a:ext>
                  </a:extLst>
                </a:gridCol>
                <a:gridCol w="565007">
                  <a:extLst>
                    <a:ext uri="{9D8B030D-6E8A-4147-A177-3AD203B41FA5}">
                      <a16:colId xmlns:a16="http://schemas.microsoft.com/office/drawing/2014/main" xmlns="" val="20005"/>
                    </a:ext>
                  </a:extLst>
                </a:gridCol>
                <a:gridCol w="565007">
                  <a:extLst>
                    <a:ext uri="{9D8B030D-6E8A-4147-A177-3AD203B41FA5}">
                      <a16:colId xmlns:a16="http://schemas.microsoft.com/office/drawing/2014/main" xmlns="" val="20006"/>
                    </a:ext>
                  </a:extLst>
                </a:gridCol>
                <a:gridCol w="565007">
                  <a:extLst>
                    <a:ext uri="{9D8B030D-6E8A-4147-A177-3AD203B41FA5}">
                      <a16:colId xmlns:a16="http://schemas.microsoft.com/office/drawing/2014/main" xmlns="" val="20007"/>
                    </a:ext>
                  </a:extLst>
                </a:gridCol>
                <a:gridCol w="565007">
                  <a:extLst>
                    <a:ext uri="{9D8B030D-6E8A-4147-A177-3AD203B41FA5}">
                      <a16:colId xmlns:a16="http://schemas.microsoft.com/office/drawing/2014/main" xmlns="" val="20008"/>
                    </a:ext>
                  </a:extLst>
                </a:gridCol>
                <a:gridCol w="565007">
                  <a:extLst>
                    <a:ext uri="{9D8B030D-6E8A-4147-A177-3AD203B41FA5}">
                      <a16:colId xmlns:a16="http://schemas.microsoft.com/office/drawing/2014/main" xmlns="" val="20009"/>
                    </a:ext>
                  </a:extLst>
                </a:gridCol>
                <a:gridCol w="565007">
                  <a:extLst>
                    <a:ext uri="{9D8B030D-6E8A-4147-A177-3AD203B41FA5}">
                      <a16:colId xmlns:a16="http://schemas.microsoft.com/office/drawing/2014/main" xmlns="" val="20010"/>
                    </a:ext>
                  </a:extLst>
                </a:gridCol>
                <a:gridCol w="565007">
                  <a:extLst>
                    <a:ext uri="{9D8B030D-6E8A-4147-A177-3AD203B41FA5}">
                      <a16:colId xmlns:a16="http://schemas.microsoft.com/office/drawing/2014/main" xmlns="" val="20011"/>
                    </a:ext>
                  </a:extLst>
                </a:gridCol>
                <a:gridCol w="565007">
                  <a:extLst>
                    <a:ext uri="{9D8B030D-6E8A-4147-A177-3AD203B41FA5}">
                      <a16:colId xmlns:a16="http://schemas.microsoft.com/office/drawing/2014/main" xmlns="" val="20012"/>
                    </a:ext>
                  </a:extLst>
                </a:gridCol>
                <a:gridCol w="565007">
                  <a:extLst>
                    <a:ext uri="{9D8B030D-6E8A-4147-A177-3AD203B41FA5}">
                      <a16:colId xmlns:a16="http://schemas.microsoft.com/office/drawing/2014/main" xmlns="" val="20013"/>
                    </a:ext>
                  </a:extLst>
                </a:gridCol>
              </a:tblGrid>
              <a:tr h="457329">
                <a:tc>
                  <a:txBody>
                    <a:bodyPr/>
                    <a:lstStyle/>
                    <a:p>
                      <a:r>
                        <a:rPr lang="zh-CN" altLang="en-US" sz="2400" dirty="0">
                          <a:latin typeface="Euclid" panose="02020503060505020303" pitchFamily="18" charset="0"/>
                          <a:ea typeface="华文中宋" panose="02010600040101010101" pitchFamily="2" charset="-122"/>
                        </a:rPr>
                        <a:t>字母</a:t>
                      </a: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a</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b</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c</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d</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e</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f</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g</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h</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err="1">
                          <a:latin typeface="Euclid" panose="02020503060505020303" pitchFamily="18" charset="0"/>
                          <a:ea typeface="华文中宋" panose="02010600040101010101" pitchFamily="2" charset="-122"/>
                        </a:rPr>
                        <a:t>i</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j</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k</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l</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m</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extLst>
                  <a:ext uri="{0D108BD9-81ED-4DB2-BD59-A6C34878D82A}">
                    <a16:rowId xmlns:a16="http://schemas.microsoft.com/office/drawing/2014/main" xmlns="" val="10000"/>
                  </a:ext>
                </a:extLst>
              </a:tr>
              <a:tr h="457329">
                <a:tc>
                  <a:txBody>
                    <a:bodyPr/>
                    <a:lstStyle/>
                    <a:p>
                      <a:r>
                        <a:rPr lang="zh-CN" altLang="en-US" sz="2400" dirty="0">
                          <a:latin typeface="Euclid" panose="02020503060505020303" pitchFamily="18" charset="0"/>
                          <a:ea typeface="华文中宋" panose="02010600040101010101" pitchFamily="2" charset="-122"/>
                        </a:rPr>
                        <a:t>数字</a:t>
                      </a: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0</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2</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3</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4</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5</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6</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7</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8</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9</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10</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11</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12</a:t>
                      </a:r>
                      <a:endParaRPr lang="zh-CN" altLang="en-US" sz="2400" b="1" dirty="0">
                        <a:latin typeface="Euclid" panose="02020503060505020303" pitchFamily="18" charset="0"/>
                        <a:ea typeface="华文中宋" panose="02010600040101010101" pitchFamily="2" charset="-122"/>
                      </a:endParaRPr>
                    </a:p>
                  </a:txBody>
                  <a:tcPr marL="91443" marR="91443" marT="45733" marB="45733"/>
                </a:tc>
                <a:extLst>
                  <a:ext uri="{0D108BD9-81ED-4DB2-BD59-A6C34878D82A}">
                    <a16:rowId xmlns:a16="http://schemas.microsoft.com/office/drawing/2014/main" xmlns="" val="10001"/>
                  </a:ext>
                </a:extLst>
              </a:tr>
              <a:tr h="457329">
                <a:tc>
                  <a:txBody>
                    <a:bodyPr/>
                    <a:lstStyle/>
                    <a:p>
                      <a:r>
                        <a:rPr lang="zh-CN" altLang="en-US" sz="2400" dirty="0">
                          <a:latin typeface="Euclid" panose="02020503060505020303" pitchFamily="18" charset="0"/>
                          <a:ea typeface="华文中宋" panose="02010600040101010101" pitchFamily="2" charset="-122"/>
                        </a:rPr>
                        <a:t>字母</a:t>
                      </a: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n</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o</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p</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q</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r</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s</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t</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u</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v</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w</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x</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y</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i="1" dirty="0">
                          <a:latin typeface="Euclid" panose="02020503060505020303" pitchFamily="18" charset="0"/>
                          <a:ea typeface="华文中宋" panose="02010600040101010101" pitchFamily="2" charset="-122"/>
                        </a:rPr>
                        <a:t>z</a:t>
                      </a:r>
                      <a:endParaRPr lang="zh-CN" altLang="en-US" sz="2400" b="1" i="1" dirty="0">
                        <a:latin typeface="Euclid" panose="02020503060505020303" pitchFamily="18" charset="0"/>
                        <a:ea typeface="华文中宋" panose="02010600040101010101" pitchFamily="2" charset="-122"/>
                      </a:endParaRPr>
                    </a:p>
                  </a:txBody>
                  <a:tcPr marL="91443" marR="91443" marT="45733" marB="45733"/>
                </a:tc>
                <a:extLst>
                  <a:ext uri="{0D108BD9-81ED-4DB2-BD59-A6C34878D82A}">
                    <a16:rowId xmlns:a16="http://schemas.microsoft.com/office/drawing/2014/main" xmlns="" val="10002"/>
                  </a:ext>
                </a:extLst>
              </a:tr>
              <a:tr h="540952">
                <a:tc>
                  <a:txBody>
                    <a:bodyPr/>
                    <a:lstStyle/>
                    <a:p>
                      <a:r>
                        <a:rPr lang="zh-CN" altLang="en-US" sz="2400" dirty="0">
                          <a:latin typeface="Euclid" panose="02020503060505020303" pitchFamily="18" charset="0"/>
                          <a:ea typeface="华文中宋" panose="02010600040101010101" pitchFamily="2" charset="-122"/>
                        </a:rPr>
                        <a:t>数字</a:t>
                      </a: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13</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14</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15</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16</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17</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18</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19</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20</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21</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22</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23</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24</a:t>
                      </a:r>
                      <a:endParaRPr lang="zh-CN" altLang="en-US" sz="2400" b="1" dirty="0">
                        <a:latin typeface="Euclid" panose="02020503060505020303" pitchFamily="18" charset="0"/>
                        <a:ea typeface="华文中宋" panose="02010600040101010101" pitchFamily="2" charset="-122"/>
                      </a:endParaRPr>
                    </a:p>
                  </a:txBody>
                  <a:tcPr marL="91443" marR="91443" marT="45733" marB="45733"/>
                </a:tc>
                <a:tc>
                  <a:txBody>
                    <a:bodyPr/>
                    <a:lstStyle/>
                    <a:p>
                      <a:pPr algn="ctr"/>
                      <a:r>
                        <a:rPr lang="en-US" altLang="zh-CN" sz="2400" b="1" dirty="0">
                          <a:latin typeface="Euclid" panose="02020503060505020303" pitchFamily="18" charset="0"/>
                          <a:ea typeface="华文中宋" panose="02010600040101010101" pitchFamily="2" charset="-122"/>
                        </a:rPr>
                        <a:t>25</a:t>
                      </a:r>
                      <a:endParaRPr lang="zh-CN" altLang="en-US" sz="2400" b="1" dirty="0">
                        <a:latin typeface="Euclid" panose="02020503060505020303" pitchFamily="18" charset="0"/>
                        <a:ea typeface="华文中宋" panose="02010600040101010101" pitchFamily="2" charset="-122"/>
                      </a:endParaRPr>
                    </a:p>
                  </a:txBody>
                  <a:tcPr marL="91443" marR="91443" marT="45733" marB="45733"/>
                </a:tc>
                <a:extLst>
                  <a:ext uri="{0D108BD9-81ED-4DB2-BD59-A6C34878D82A}">
                    <a16:rowId xmlns:a16="http://schemas.microsoft.com/office/drawing/2014/main" xmlns="" val="10003"/>
                  </a:ext>
                </a:extLst>
              </a:tr>
            </a:tbl>
          </a:graphicData>
        </a:graphic>
      </p:graphicFrame>
      <p:sp>
        <p:nvSpPr>
          <p:cNvPr id="5" name="文本框 4">
            <a:extLst>
              <a:ext uri="{FF2B5EF4-FFF2-40B4-BE49-F238E27FC236}">
                <a16:creationId xmlns:a16="http://schemas.microsoft.com/office/drawing/2014/main" xmlns="" id="{44983152-28B9-4466-9A02-03A531964B71}"/>
              </a:ext>
            </a:extLst>
          </p:cNvPr>
          <p:cNvSpPr txBox="1"/>
          <p:nvPr/>
        </p:nvSpPr>
        <p:spPr>
          <a:xfrm>
            <a:off x="2374900" y="2743200"/>
            <a:ext cx="4476750" cy="400050"/>
          </a:xfrm>
          <a:prstGeom prst="rect">
            <a:avLst/>
          </a:prstGeom>
          <a:noFill/>
        </p:spPr>
        <p:txBody>
          <a:bodyPr>
            <a:spAutoFit/>
          </a:bodyPr>
          <a:lstStyle/>
          <a:p>
            <a:pPr>
              <a:defRPr/>
            </a:pPr>
            <a:r>
              <a:rPr lang="zh-CN" altLang="en-US" sz="2000" dirty="0">
                <a:latin typeface="+mn-lt"/>
                <a:ea typeface="华文中宋" panose="02010600040101010101" pitchFamily="2" charset="-122"/>
              </a:rPr>
              <a:t>表</a:t>
            </a:r>
            <a:r>
              <a:rPr lang="en-US" altLang="zh-CN" sz="2000" dirty="0">
                <a:latin typeface="+mn-lt"/>
                <a:ea typeface="华文中宋" panose="02010600040101010101" pitchFamily="2" charset="-122"/>
              </a:rPr>
              <a:t>2-1 </a:t>
            </a:r>
            <a:r>
              <a:rPr lang="zh-CN" altLang="en-US" sz="2000" dirty="0">
                <a:latin typeface="+mn-lt"/>
                <a:ea typeface="华文中宋" panose="02010600040101010101" pitchFamily="2" charset="-122"/>
              </a:rPr>
              <a:t>英文字母和十进制数的对应关系</a:t>
            </a:r>
            <a:endParaRPr lang="en-US" altLang="zh-CN" sz="2000" dirty="0">
              <a:latin typeface="+mn-lt"/>
              <a:ea typeface="华文中宋" panose="02010600040101010101" pitchFamily="2" charset="-122"/>
            </a:endParaRPr>
          </a:p>
        </p:txBody>
      </p:sp>
      <p:sp>
        <p:nvSpPr>
          <p:cNvPr id="7" name="页脚占位符 6"/>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8" name="日期占位符 7"/>
          <p:cNvSpPr>
            <a:spLocks noGrp="1"/>
          </p:cNvSpPr>
          <p:nvPr>
            <p:ph type="dt" sz="half" idx="10"/>
          </p:nvPr>
        </p:nvSpPr>
        <p:spPr/>
        <p:txBody>
          <a:bodyPr/>
          <a:lstStyle/>
          <a:p>
            <a:pPr>
              <a:defRPr/>
            </a:pPr>
            <a:fld id="{4B8480E0-91A7-4AE7-BAF4-217DC3E802AA}"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xmlns="" id="{31469366-05CD-4A04-9D82-AC5BEADC44B3}"/>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eaLnBrk="1" hangingPunct="1">
              <a:lnSpc>
                <a:spcPct val="100000"/>
              </a:lnSpc>
              <a:spcBef>
                <a:spcPct val="0"/>
              </a:spcBef>
              <a:buFontTx/>
              <a:buNone/>
            </a:pPr>
            <a:endParaRPr lang="zh-CN" altLang="en-US" sz="1800">
              <a:latin typeface="Verdana" panose="020B0604030504040204" pitchFamily="34" charset="0"/>
              <a:ea typeface="宋体" panose="02010600030101010101" pitchFamily="2" charset="-122"/>
            </a:endParaRPr>
          </a:p>
        </p:txBody>
      </p:sp>
      <p:sp>
        <p:nvSpPr>
          <p:cNvPr id="66563" name="Rectangle 7">
            <a:extLst>
              <a:ext uri="{FF2B5EF4-FFF2-40B4-BE49-F238E27FC236}">
                <a16:creationId xmlns:a16="http://schemas.microsoft.com/office/drawing/2014/main" xmlns="" id="{83CA6856-04E4-452E-AA0A-E55D7F0066D7}"/>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eaLnBrk="1" hangingPunct="1">
              <a:lnSpc>
                <a:spcPct val="100000"/>
              </a:lnSpc>
              <a:spcBef>
                <a:spcPct val="0"/>
              </a:spcBef>
              <a:buFontTx/>
              <a:buNone/>
            </a:pPr>
            <a:endParaRPr lang="zh-CN" altLang="en-US" sz="1800">
              <a:latin typeface="Verdana" panose="020B0604030504040204" pitchFamily="34" charset="0"/>
              <a:ea typeface="宋体" panose="02010600030101010101" pitchFamily="2" charset="-122"/>
            </a:endParaRPr>
          </a:p>
        </p:txBody>
      </p:sp>
      <p:sp>
        <p:nvSpPr>
          <p:cNvPr id="66564" name="标题 2">
            <a:extLst>
              <a:ext uri="{FF2B5EF4-FFF2-40B4-BE49-F238E27FC236}">
                <a16:creationId xmlns:a16="http://schemas.microsoft.com/office/drawing/2014/main" xmlns="" id="{514FB8B2-5C0F-47FB-861B-E43F0E2EE513}"/>
              </a:ext>
            </a:extLst>
          </p:cNvPr>
          <p:cNvSpPr>
            <a:spLocks noGrp="1"/>
          </p:cNvSpPr>
          <p:nvPr>
            <p:ph type="title"/>
          </p:nvPr>
        </p:nvSpPr>
        <p:spPr>
          <a:xfrm>
            <a:off x="1098550" y="365125"/>
            <a:ext cx="6778625" cy="668338"/>
          </a:xfrm>
        </p:spPr>
        <p:txBody>
          <a:bodyPr/>
          <a:lstStyle/>
          <a:p>
            <a:r>
              <a:rPr lang="zh-CN" altLang="en-US" dirty="0"/>
              <a:t>单表代换密码</a:t>
            </a:r>
          </a:p>
        </p:txBody>
      </p:sp>
      <p:sp>
        <p:nvSpPr>
          <p:cNvPr id="4" name="内容占位符 3">
            <a:extLst>
              <a:ext uri="{FF2B5EF4-FFF2-40B4-BE49-F238E27FC236}">
                <a16:creationId xmlns:a16="http://schemas.microsoft.com/office/drawing/2014/main" xmlns="" id="{DEF11E97-0AFA-4681-931B-254C64E50C68}"/>
              </a:ext>
            </a:extLst>
          </p:cNvPr>
          <p:cNvSpPr>
            <a:spLocks noGrp="1"/>
          </p:cNvSpPr>
          <p:nvPr>
            <p:ph idx="1"/>
          </p:nvPr>
        </p:nvSpPr>
        <p:spPr>
          <a:xfrm>
            <a:off x="617538" y="1465263"/>
            <a:ext cx="7993062" cy="4579937"/>
          </a:xfrm>
        </p:spPr>
        <p:txBody>
          <a:bodyPr/>
          <a:lstStyle/>
          <a:p>
            <a:pPr marL="0" indent="640800" algn="just">
              <a:lnSpc>
                <a:spcPct val="120000"/>
              </a:lnSpc>
              <a:spcBef>
                <a:spcPts val="0"/>
              </a:spcBef>
              <a:buFont typeface="Arial" panose="020B0604020202020204" pitchFamily="34" charset="0"/>
              <a:buNone/>
              <a:defRPr/>
            </a:pPr>
            <a:r>
              <a:rPr lang="zh-CN" altLang="en-US" sz="2800" dirty="0">
                <a:solidFill>
                  <a:srgbClr val="FF0000"/>
                </a:solidFill>
                <a:latin typeface="Times New Roman" panose="02020603050405020304" pitchFamily="18" charset="0"/>
              </a:rPr>
              <a:t>代换密码</a:t>
            </a:r>
            <a:r>
              <a:rPr lang="zh-CN" altLang="en-US" sz="2800" dirty="0">
                <a:latin typeface="Times New Roman" panose="02020603050405020304" pitchFamily="18" charset="0"/>
              </a:rPr>
              <a:t>是把明文中的每一个字符替换成密文字母表中的另一个字符</a:t>
            </a:r>
            <a:r>
              <a:rPr lang="en-US" altLang="zh-CN" sz="2800" dirty="0">
                <a:latin typeface="Times New Roman" panose="02020603050405020304" pitchFamily="18" charset="0"/>
              </a:rPr>
              <a:t>, </a:t>
            </a:r>
            <a:r>
              <a:rPr lang="zh-CN" altLang="en-US" sz="2800" dirty="0">
                <a:latin typeface="Times New Roman" panose="02020603050405020304" pitchFamily="18" charset="0"/>
              </a:rPr>
              <a:t>并使用密钥</a:t>
            </a:r>
            <a:r>
              <a:rPr lang="en-US" altLang="zh-CN" sz="2800" b="1" dirty="0">
                <a:solidFill>
                  <a:srgbClr val="FF0000"/>
                </a:solidFill>
                <a:latin typeface="Euclid" panose="02020503060505020303" pitchFamily="18" charset="0"/>
              </a:rPr>
              <a:t>K</a:t>
            </a:r>
            <a:r>
              <a:rPr lang="zh-CN" altLang="en-US" sz="2800" dirty="0">
                <a:latin typeface="Times New Roman" panose="02020603050405020304" pitchFamily="18" charset="0"/>
              </a:rPr>
              <a:t>与之进行运算</a:t>
            </a:r>
            <a:r>
              <a:rPr lang="en-US" altLang="zh-CN" sz="2800" dirty="0">
                <a:latin typeface="Times New Roman" panose="02020603050405020304" pitchFamily="18" charset="0"/>
              </a:rPr>
              <a:t>, </a:t>
            </a:r>
            <a:r>
              <a:rPr lang="zh-CN" altLang="en-US" sz="2800" dirty="0">
                <a:latin typeface="Times New Roman" panose="02020603050405020304" pitchFamily="18" charset="0"/>
              </a:rPr>
              <a:t>得到密文。</a:t>
            </a:r>
            <a:endParaRPr lang="en-US" altLang="zh-CN" sz="2800" dirty="0">
              <a:latin typeface="Times New Roman" panose="02020603050405020304" pitchFamily="18" charset="0"/>
            </a:endParaRPr>
          </a:p>
          <a:p>
            <a:pPr marL="0" indent="640800" algn="just">
              <a:lnSpc>
                <a:spcPct val="120000"/>
              </a:lnSpc>
              <a:spcBef>
                <a:spcPts val="0"/>
              </a:spcBef>
              <a:buFont typeface="Arial" panose="020B0604020202020204" pitchFamily="34" charset="0"/>
              <a:buNone/>
              <a:defRPr/>
            </a:pPr>
            <a:r>
              <a:rPr lang="zh-CN" altLang="en-US" sz="2800" dirty="0">
                <a:latin typeface="Times New Roman" panose="02020603050405020304" pitchFamily="18" charset="0"/>
              </a:rPr>
              <a:t>接收者对密文进行逆运算就可以恢复出明文。</a:t>
            </a:r>
          </a:p>
          <a:p>
            <a:pPr>
              <a:defRPr/>
            </a:pPr>
            <a:endParaRPr lang="zh-CN" altLang="en-US" dirty="0"/>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823C548F-3C2B-41E8-AD62-9DB1A9259DEE}" type="datetime1">
              <a:rPr lang="zh-CN" altLang="en-US" smtClean="0"/>
              <a:t>2023/3/7</a:t>
            </a:fld>
            <a:endParaRPr lang="zh-CN" altLang="en-US" dirty="0"/>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xmlns="" id="{03D70248-DB14-4289-9E51-7E68CD47CCD2}"/>
              </a:ext>
            </a:extLst>
          </p:cNvPr>
          <p:cNvSpPr>
            <a:spLocks noGrp="1"/>
          </p:cNvSpPr>
          <p:nvPr>
            <p:ph idx="1"/>
          </p:nvPr>
        </p:nvSpPr>
        <p:spPr>
          <a:xfrm>
            <a:off x="685800" y="1465263"/>
            <a:ext cx="7818438" cy="4579937"/>
          </a:xfrm>
        </p:spPr>
        <p:txBody>
          <a:bodyPr/>
          <a:lstStyle/>
          <a:p>
            <a:pPr marL="0" indent="0" algn="just">
              <a:lnSpc>
                <a:spcPct val="120000"/>
              </a:lnSpc>
              <a:spcBef>
                <a:spcPct val="0"/>
              </a:spcBef>
              <a:buFont typeface="Arial" panose="020B0604020202020204" pitchFamily="34" charset="0"/>
              <a:buNone/>
            </a:pPr>
            <a:r>
              <a:rPr lang="zh-CN" altLang="en-US" sz="3200" dirty="0">
                <a:latin typeface="Times New Roman" panose="02020603050405020304" pitchFamily="18" charset="0"/>
              </a:rPr>
              <a:t>单表代换密码又可以分为</a:t>
            </a:r>
            <a:endParaRPr lang="en-US" altLang="zh-CN" sz="3200" dirty="0">
              <a:latin typeface="Times New Roman" panose="02020603050405020304" pitchFamily="18" charset="0"/>
            </a:endParaRPr>
          </a:p>
          <a:p>
            <a:pPr marL="0" indent="0" algn="just">
              <a:lnSpc>
                <a:spcPct val="120000"/>
              </a:lnSpc>
              <a:spcBef>
                <a:spcPct val="0"/>
              </a:spcBef>
              <a:buFont typeface="Arial" panose="020B0604020202020204" pitchFamily="34" charset="0"/>
              <a:buNone/>
            </a:pPr>
            <a:endParaRPr lang="zh-CN" altLang="en-US" sz="2800" dirty="0">
              <a:latin typeface="Times New Roman" panose="02020603050405020304" pitchFamily="18" charset="0"/>
            </a:endParaRPr>
          </a:p>
          <a:p>
            <a:pPr marL="457200" lvl="1" indent="-457200" algn="just">
              <a:lnSpc>
                <a:spcPct val="120000"/>
              </a:lnSpc>
              <a:spcBef>
                <a:spcPct val="0"/>
              </a:spcBef>
              <a:buSzPct val="70000"/>
              <a:buFont typeface="Times New Roman" panose="02020603050405020304" pitchFamily="18" charset="0"/>
              <a:buChar char="─"/>
            </a:pPr>
            <a:r>
              <a:rPr lang="zh-CN" altLang="en-US" sz="2800" dirty="0">
                <a:latin typeface="Times New Roman" panose="02020603050405020304" pitchFamily="18" charset="0"/>
              </a:rPr>
              <a:t>加法密码</a:t>
            </a:r>
          </a:p>
          <a:p>
            <a:pPr marL="457200" lvl="1" indent="-457200" algn="just">
              <a:lnSpc>
                <a:spcPct val="120000"/>
              </a:lnSpc>
              <a:spcBef>
                <a:spcPct val="0"/>
              </a:spcBef>
              <a:buSzPct val="70000"/>
              <a:buFont typeface="Times New Roman" panose="02020603050405020304" pitchFamily="18" charset="0"/>
              <a:buChar char="─"/>
            </a:pPr>
            <a:r>
              <a:rPr lang="zh-CN" altLang="en-US" sz="2800" dirty="0">
                <a:latin typeface="Times New Roman" panose="02020603050405020304" pitchFamily="18" charset="0"/>
              </a:rPr>
              <a:t>乘法密码</a:t>
            </a:r>
          </a:p>
          <a:p>
            <a:pPr marL="457200" lvl="1" indent="-457200" algn="just">
              <a:lnSpc>
                <a:spcPct val="120000"/>
              </a:lnSpc>
              <a:spcBef>
                <a:spcPct val="0"/>
              </a:spcBef>
              <a:buSzPct val="70000"/>
              <a:buFont typeface="Times New Roman" panose="02020603050405020304" pitchFamily="18" charset="0"/>
              <a:buChar char="─"/>
            </a:pPr>
            <a:r>
              <a:rPr lang="zh-CN" altLang="en-US" sz="2800" dirty="0">
                <a:latin typeface="Times New Roman" panose="02020603050405020304" pitchFamily="18" charset="0"/>
              </a:rPr>
              <a:t>仿射密码</a:t>
            </a:r>
          </a:p>
          <a:p>
            <a:pPr marL="457200" lvl="1" indent="-457200" algn="just">
              <a:lnSpc>
                <a:spcPct val="120000"/>
              </a:lnSpc>
              <a:spcBef>
                <a:spcPct val="0"/>
              </a:spcBef>
              <a:buSzPct val="70000"/>
              <a:buFont typeface="Times New Roman" panose="02020603050405020304" pitchFamily="18" charset="0"/>
              <a:buChar char="─"/>
            </a:pPr>
            <a:r>
              <a:rPr lang="zh-CN" altLang="en-US" sz="2800" dirty="0">
                <a:latin typeface="Times New Roman" panose="02020603050405020304" pitchFamily="18" charset="0"/>
              </a:rPr>
              <a:t>密钥短语代替密码</a:t>
            </a:r>
          </a:p>
        </p:txBody>
      </p:sp>
      <p:sp>
        <p:nvSpPr>
          <p:cNvPr id="67587" name="标题 1">
            <a:extLst>
              <a:ext uri="{FF2B5EF4-FFF2-40B4-BE49-F238E27FC236}">
                <a16:creationId xmlns:a16="http://schemas.microsoft.com/office/drawing/2014/main" xmlns="" id="{ED76524A-81BC-41A3-91A9-D5AD3F127870}"/>
              </a:ext>
            </a:extLst>
          </p:cNvPr>
          <p:cNvSpPr>
            <a:spLocks noGrp="1"/>
          </p:cNvSpPr>
          <p:nvPr>
            <p:ph type="title"/>
          </p:nvPr>
        </p:nvSpPr>
        <p:spPr>
          <a:xfrm>
            <a:off x="1098550" y="365125"/>
            <a:ext cx="6778625" cy="668338"/>
          </a:xfrm>
        </p:spPr>
        <p:txBody>
          <a:bodyPr/>
          <a:lstStyle/>
          <a:p>
            <a:r>
              <a:rPr lang="zh-CN" altLang="en-US" dirty="0"/>
              <a:t>单表代</a:t>
            </a:r>
            <a:r>
              <a:rPr lang="zh-CN" altLang="en-US" dirty="0">
                <a:latin typeface="Times New Roman" panose="02020603050405020304" pitchFamily="18" charset="0"/>
              </a:rPr>
              <a:t>换</a:t>
            </a:r>
            <a:r>
              <a:rPr lang="zh-CN" altLang="en-US" dirty="0"/>
              <a:t>密码</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83DEB292-2120-4E7F-90FB-B991AF01B3EA}"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37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83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4">
            <a:extLst>
              <a:ext uri="{FF2B5EF4-FFF2-40B4-BE49-F238E27FC236}">
                <a16:creationId xmlns:a16="http://schemas.microsoft.com/office/drawing/2014/main" xmlns="" id="{189922D3-B73C-4E15-98AD-679769B8B4DB}"/>
              </a:ext>
            </a:extLst>
          </p:cNvPr>
          <p:cNvSpPr>
            <a:spLocks noGrp="1"/>
          </p:cNvSpPr>
          <p:nvPr>
            <p:ph type="title"/>
          </p:nvPr>
        </p:nvSpPr>
        <p:spPr>
          <a:xfrm>
            <a:off x="1098550" y="365125"/>
            <a:ext cx="6778625" cy="668338"/>
          </a:xfrm>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t>加法密码</a:t>
            </a:r>
          </a:p>
        </p:txBody>
      </p:sp>
      <p:sp>
        <p:nvSpPr>
          <p:cNvPr id="59395" name="内容占位符 5">
            <a:extLst>
              <a:ext uri="{FF2B5EF4-FFF2-40B4-BE49-F238E27FC236}">
                <a16:creationId xmlns:a16="http://schemas.microsoft.com/office/drawing/2014/main" xmlns="" id="{165A730C-F89C-4869-92F7-5C7DF9FC51E3}"/>
              </a:ext>
            </a:extLst>
          </p:cNvPr>
          <p:cNvSpPr>
            <a:spLocks noGrp="1"/>
          </p:cNvSpPr>
          <p:nvPr>
            <p:ph idx="1"/>
          </p:nvPr>
        </p:nvSpPr>
        <p:spPr>
          <a:xfrm>
            <a:off x="617538" y="1295400"/>
            <a:ext cx="7886700" cy="4876800"/>
          </a:xfrm>
        </p:spPr>
        <p:txBody>
          <a:bodyPr/>
          <a:lstStyle/>
          <a:p>
            <a:pPr marL="0" indent="0" algn="just" eaLnBrk="1" hangingPunct="1">
              <a:lnSpc>
                <a:spcPct val="120000"/>
              </a:lnSpc>
              <a:spcBef>
                <a:spcPts val="600"/>
              </a:spcBef>
              <a:buFontTx/>
              <a:buNone/>
            </a:pPr>
            <a:r>
              <a:rPr lang="zh-CN" altLang="en-US" sz="2800" dirty="0">
                <a:latin typeface="Euclid" panose="02020503060505020303" pitchFamily="18" charset="0"/>
              </a:rPr>
              <a:t>     明文</a:t>
            </a:r>
            <a:r>
              <a:rPr lang="en-US" altLang="zh-CN" sz="2800" dirty="0">
                <a:latin typeface="Euclid" panose="02020503060505020303" pitchFamily="18" charset="0"/>
              </a:rPr>
              <a:t>: </a:t>
            </a:r>
            <a:r>
              <a:rPr lang="en-US" altLang="zh-CN" sz="2800" b="1" i="1" dirty="0">
                <a:latin typeface="Euclid" panose="02020503060505020303" pitchFamily="18" charset="0"/>
              </a:rPr>
              <a:t>x</a:t>
            </a:r>
          </a:p>
          <a:p>
            <a:pPr marL="0" indent="0" algn="just" eaLnBrk="1" hangingPunct="1">
              <a:lnSpc>
                <a:spcPct val="120000"/>
              </a:lnSpc>
              <a:spcBef>
                <a:spcPts val="600"/>
              </a:spcBef>
              <a:buFontTx/>
              <a:buNone/>
            </a:pPr>
            <a:r>
              <a:rPr lang="zh-CN" altLang="en-US" sz="2800" dirty="0">
                <a:latin typeface="Euclid" panose="02020503060505020303" pitchFamily="18" charset="0"/>
              </a:rPr>
              <a:t>     密文</a:t>
            </a:r>
            <a:r>
              <a:rPr lang="en-US" altLang="zh-CN" sz="2800" dirty="0">
                <a:latin typeface="Euclid" panose="02020503060505020303" pitchFamily="18" charset="0"/>
              </a:rPr>
              <a:t>: </a:t>
            </a:r>
            <a:r>
              <a:rPr lang="en-US" altLang="zh-CN" sz="2800" b="1" i="1" dirty="0">
                <a:latin typeface="Euclid" panose="02020503060505020303" pitchFamily="18" charset="0"/>
              </a:rPr>
              <a:t>y</a:t>
            </a:r>
          </a:p>
          <a:p>
            <a:pPr marL="0" indent="0" algn="just" eaLnBrk="1" hangingPunct="1">
              <a:lnSpc>
                <a:spcPct val="120000"/>
              </a:lnSpc>
              <a:spcBef>
                <a:spcPts val="600"/>
              </a:spcBef>
              <a:buFontTx/>
              <a:buNone/>
            </a:pPr>
            <a:r>
              <a:rPr lang="zh-CN" altLang="en-US" sz="2800" dirty="0">
                <a:latin typeface="Euclid" panose="02020503060505020303" pitchFamily="18" charset="0"/>
              </a:rPr>
              <a:t>     密钥</a:t>
            </a:r>
            <a:r>
              <a:rPr lang="en-US" altLang="zh-CN" sz="2800" dirty="0">
                <a:latin typeface="Euclid" panose="02020503060505020303" pitchFamily="18" charset="0"/>
              </a:rPr>
              <a:t>: </a:t>
            </a:r>
            <a:r>
              <a:rPr lang="en-US" altLang="zh-CN" sz="2800" b="1" i="1" dirty="0">
                <a:latin typeface="Euclid" panose="02020503060505020303" pitchFamily="18" charset="0"/>
              </a:rPr>
              <a:t>k</a:t>
            </a:r>
          </a:p>
          <a:p>
            <a:pPr marL="0" indent="0" algn="just" eaLnBrk="1" hangingPunct="1">
              <a:lnSpc>
                <a:spcPct val="120000"/>
              </a:lnSpc>
              <a:spcBef>
                <a:spcPts val="600"/>
              </a:spcBef>
              <a:buFontTx/>
              <a:buNone/>
            </a:pPr>
            <a:r>
              <a:rPr lang="en-US" altLang="zh-CN" sz="2800" dirty="0">
                <a:latin typeface="Euclid" panose="02020503060505020303" pitchFamily="18" charset="0"/>
              </a:rPr>
              <a:t>     </a:t>
            </a:r>
            <a:r>
              <a:rPr lang="zh-CN" altLang="en-US" sz="2800" dirty="0">
                <a:latin typeface="Euclid" panose="02020503060505020303" pitchFamily="18" charset="0"/>
              </a:rPr>
              <a:t>加密</a:t>
            </a:r>
            <a:r>
              <a:rPr lang="en-US" altLang="zh-CN" sz="2800" dirty="0">
                <a:latin typeface="Euclid" panose="02020503060505020303" pitchFamily="18" charset="0"/>
              </a:rPr>
              <a:t>: </a:t>
            </a:r>
            <a:r>
              <a:rPr lang="en-US" altLang="zh-CN" sz="2800" b="1" i="1" dirty="0">
                <a:latin typeface="Euclid" panose="02020503060505020303" pitchFamily="18" charset="0"/>
              </a:rPr>
              <a:t>y</a:t>
            </a:r>
            <a:r>
              <a:rPr lang="en-US" altLang="zh-CN" sz="2800" b="1" dirty="0">
                <a:latin typeface="Euclid" panose="02020503060505020303" pitchFamily="18" charset="0"/>
              </a:rPr>
              <a:t> = </a:t>
            </a:r>
            <a:r>
              <a:rPr lang="en-US" altLang="zh-CN" sz="2800" b="1" i="1" dirty="0">
                <a:latin typeface="Euclid" panose="02020503060505020303" pitchFamily="18" charset="0"/>
              </a:rPr>
              <a:t>x</a:t>
            </a:r>
            <a:r>
              <a:rPr lang="en-US" altLang="zh-CN" sz="2800" b="1" dirty="0">
                <a:latin typeface="Euclid" panose="02020503060505020303" pitchFamily="18" charset="0"/>
              </a:rPr>
              <a:t> + </a:t>
            </a:r>
            <a:r>
              <a:rPr lang="en-US" altLang="zh-CN" sz="2800" b="1" i="1" dirty="0">
                <a:latin typeface="Euclid" panose="02020503060505020303" pitchFamily="18" charset="0"/>
              </a:rPr>
              <a:t>k</a:t>
            </a:r>
            <a:r>
              <a:rPr lang="en-US" altLang="zh-CN" sz="2800" b="1" dirty="0">
                <a:latin typeface="Euclid" panose="02020503060505020303" pitchFamily="18" charset="0"/>
              </a:rPr>
              <a:t> (mod 26)</a:t>
            </a:r>
            <a:endParaRPr lang="en-US" altLang="zh-CN" sz="2800" b="1" i="1" dirty="0">
              <a:latin typeface="Euclid" panose="02020503060505020303" pitchFamily="18" charset="0"/>
            </a:endParaRPr>
          </a:p>
          <a:p>
            <a:pPr marL="0" indent="0" algn="just" eaLnBrk="1" hangingPunct="1">
              <a:lnSpc>
                <a:spcPct val="120000"/>
              </a:lnSpc>
              <a:spcBef>
                <a:spcPts val="600"/>
              </a:spcBef>
              <a:buFontTx/>
              <a:buNone/>
            </a:pPr>
            <a:r>
              <a:rPr lang="zh-CN" altLang="en-US" sz="2800" dirty="0">
                <a:latin typeface="Euclid" panose="02020503060505020303" pitchFamily="18" charset="0"/>
              </a:rPr>
              <a:t>     解密</a:t>
            </a:r>
            <a:r>
              <a:rPr lang="en-US" altLang="zh-CN" sz="2800" dirty="0">
                <a:latin typeface="Euclid" panose="02020503060505020303" pitchFamily="18" charset="0"/>
              </a:rPr>
              <a:t>:</a:t>
            </a:r>
            <a:r>
              <a:rPr lang="en-US" altLang="zh-CN" dirty="0">
                <a:latin typeface="Euclid" panose="02020503060505020303" pitchFamily="18" charset="0"/>
              </a:rPr>
              <a:t> </a:t>
            </a:r>
            <a:r>
              <a:rPr lang="en-US" altLang="zh-CN" sz="2800" b="1" i="1" dirty="0">
                <a:latin typeface="Euclid" panose="02020503060505020303" pitchFamily="18" charset="0"/>
              </a:rPr>
              <a:t>x</a:t>
            </a:r>
            <a:r>
              <a:rPr lang="en-US" altLang="zh-CN" sz="2800" b="1" dirty="0">
                <a:latin typeface="Euclid" panose="02020503060505020303" pitchFamily="18" charset="0"/>
              </a:rPr>
              <a:t> = </a:t>
            </a:r>
            <a:r>
              <a:rPr lang="en-US" altLang="zh-CN" sz="2800" b="1" i="1" dirty="0">
                <a:latin typeface="Euclid" panose="02020503060505020303" pitchFamily="18" charset="0"/>
              </a:rPr>
              <a:t>y</a:t>
            </a:r>
            <a:r>
              <a:rPr lang="zh-CN" altLang="en-US" sz="2800" b="1" dirty="0">
                <a:solidFill>
                  <a:srgbClr val="333333"/>
                </a:solidFill>
                <a:latin typeface="Euclid" panose="02020503060505020303" pitchFamily="18" charset="0"/>
              </a:rPr>
              <a:t>－</a:t>
            </a:r>
            <a:r>
              <a:rPr lang="en-US" altLang="zh-CN" sz="2800" b="1" i="1" dirty="0">
                <a:latin typeface="Euclid" panose="02020503060505020303" pitchFamily="18" charset="0"/>
              </a:rPr>
              <a:t>k</a:t>
            </a:r>
            <a:r>
              <a:rPr lang="en-US" altLang="zh-CN" sz="2800" b="1" dirty="0">
                <a:latin typeface="Euclid" panose="02020503060505020303" pitchFamily="18" charset="0"/>
              </a:rPr>
              <a:t> (mod 26)</a:t>
            </a:r>
            <a:endParaRPr lang="en-US" altLang="zh-CN" dirty="0">
              <a:latin typeface="Times New Roman" panose="02020603050405020304" pitchFamily="18" charset="0"/>
            </a:endParaRPr>
          </a:p>
          <a:p>
            <a:pPr marL="0" indent="0" algn="just" eaLnBrk="1" hangingPunct="1">
              <a:lnSpc>
                <a:spcPct val="120000"/>
              </a:lnSpc>
              <a:spcBef>
                <a:spcPts val="600"/>
              </a:spcBef>
              <a:buFontTx/>
              <a:buNone/>
            </a:pPr>
            <a:r>
              <a:rPr lang="en-US" altLang="zh-CN" sz="2800" dirty="0">
                <a:solidFill>
                  <a:srgbClr val="FF0000"/>
                </a:solidFill>
                <a:latin typeface="Times New Roman" panose="02020603050405020304" pitchFamily="18" charset="0"/>
              </a:rPr>
              <a:t>Caesar</a:t>
            </a:r>
            <a:r>
              <a:rPr lang="zh-CN" altLang="en-US" sz="2800" dirty="0">
                <a:solidFill>
                  <a:srgbClr val="FF0000"/>
                </a:solidFill>
                <a:latin typeface="Times New Roman" panose="02020603050405020304" pitchFamily="18" charset="0"/>
              </a:rPr>
              <a:t>密码就是一种加法密码</a:t>
            </a:r>
          </a:p>
          <a:p>
            <a:pPr marL="0" indent="0" algn="just" eaLnBrk="1" hangingPunct="1">
              <a:lnSpc>
                <a:spcPct val="120000"/>
              </a:lnSpc>
              <a:spcBef>
                <a:spcPts val="600"/>
              </a:spcBef>
              <a:buFontTx/>
              <a:buNone/>
            </a:pPr>
            <a:r>
              <a:rPr lang="zh-CN" altLang="en-US" dirty="0">
                <a:latin typeface="Times New Roman" panose="02020603050405020304" pitchFamily="18" charset="0"/>
              </a:rPr>
              <a:t>明文</a:t>
            </a:r>
            <a:r>
              <a:rPr lang="en-US" altLang="zh-CN" dirty="0">
                <a:latin typeface="Times New Roman" panose="02020603050405020304" pitchFamily="18" charset="0"/>
              </a:rPr>
              <a:t>: ATTACK     START     FROM  TEN    PM  TONIGHT</a:t>
            </a:r>
          </a:p>
          <a:p>
            <a:pPr marL="0" indent="0" algn="just" eaLnBrk="1" hangingPunct="1">
              <a:lnSpc>
                <a:spcPct val="120000"/>
              </a:lnSpc>
              <a:spcBef>
                <a:spcPts val="600"/>
              </a:spcBef>
              <a:buFontTx/>
              <a:buNone/>
            </a:pPr>
            <a:r>
              <a:rPr lang="zh-CN" altLang="en-US" dirty="0">
                <a:latin typeface="Times New Roman" panose="02020603050405020304" pitchFamily="18" charset="0"/>
              </a:rPr>
              <a:t>密文</a:t>
            </a:r>
            <a:r>
              <a:rPr lang="en-US" altLang="zh-CN" dirty="0">
                <a:latin typeface="Times New Roman" panose="02020603050405020304" pitchFamily="18" charset="0"/>
              </a:rPr>
              <a:t>: DWWDFN VWDUW  IURP    WHQ  SP    WRQLJKW</a:t>
            </a:r>
            <a:endParaRPr lang="zh-CN" altLang="en-US" dirty="0">
              <a:latin typeface="Times New Roman" panose="02020603050405020304" pitchFamily="18" charset="0"/>
            </a:endParaRPr>
          </a:p>
          <a:p>
            <a:pPr marL="0" indent="0" algn="just">
              <a:lnSpc>
                <a:spcPct val="100000"/>
              </a:lnSpc>
            </a:pPr>
            <a:endParaRPr lang="zh-CN" altLang="en-US" dirty="0">
              <a:latin typeface="Times New Roman" panose="02020603050405020304" pitchFamily="18" charset="0"/>
            </a:endParaRP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67C964E5-CB36-42A6-A5C7-5B2F2D0C71EC}"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xmlns="" id="{693BCD6A-08E6-4020-8F04-B9EFA5DA8809}"/>
              </a:ext>
            </a:extLst>
          </p:cNvPr>
          <p:cNvSpPr>
            <a:spLocks noGrp="1"/>
          </p:cNvSpPr>
          <p:nvPr>
            <p:ph idx="1"/>
          </p:nvPr>
        </p:nvSpPr>
        <p:spPr>
          <a:xfrm>
            <a:off x="1020763" y="1465263"/>
            <a:ext cx="7056437" cy="4579937"/>
          </a:xfrm>
        </p:spPr>
        <p:txBody>
          <a:bodyPr/>
          <a:lstStyle/>
          <a:p>
            <a:pPr marL="0" indent="0" algn="just" eaLnBrk="1" hangingPunct="1">
              <a:lnSpc>
                <a:spcPct val="120000"/>
              </a:lnSpc>
              <a:spcBef>
                <a:spcPts val="600"/>
              </a:spcBef>
              <a:buFont typeface="Arial" panose="020B0604020202020204" pitchFamily="34" charset="0"/>
              <a:buNone/>
            </a:pPr>
            <a:r>
              <a:rPr lang="zh-CN" altLang="en-US" sz="2800" dirty="0">
                <a:latin typeface="Euclid" panose="02020503060505020303" pitchFamily="18" charset="0"/>
              </a:rPr>
              <a:t>明文</a:t>
            </a:r>
            <a:r>
              <a:rPr lang="en-US" altLang="zh-CN" sz="2800" dirty="0">
                <a:latin typeface="Euclid" panose="02020503060505020303" pitchFamily="18" charset="0"/>
              </a:rPr>
              <a:t>: </a:t>
            </a:r>
            <a:r>
              <a:rPr lang="en-US" altLang="zh-CN" sz="2800" b="1" i="1" dirty="0">
                <a:latin typeface="Euclid" panose="02020503060505020303" pitchFamily="18" charset="0"/>
              </a:rPr>
              <a:t>x</a:t>
            </a:r>
          </a:p>
          <a:p>
            <a:pPr marL="0" indent="0" algn="just" eaLnBrk="1" hangingPunct="1">
              <a:lnSpc>
                <a:spcPct val="120000"/>
              </a:lnSpc>
              <a:spcBef>
                <a:spcPts val="600"/>
              </a:spcBef>
              <a:buFont typeface="Arial" panose="020B0604020202020204" pitchFamily="34" charset="0"/>
              <a:buNone/>
            </a:pPr>
            <a:r>
              <a:rPr lang="zh-CN" altLang="en-US" sz="2800" dirty="0">
                <a:latin typeface="Euclid" panose="02020503060505020303" pitchFamily="18" charset="0"/>
              </a:rPr>
              <a:t>密文</a:t>
            </a:r>
            <a:r>
              <a:rPr lang="en-US" altLang="zh-CN" sz="2800" dirty="0">
                <a:latin typeface="Euclid" panose="02020503060505020303" pitchFamily="18" charset="0"/>
              </a:rPr>
              <a:t>: </a:t>
            </a:r>
            <a:r>
              <a:rPr lang="en-US" altLang="zh-CN" sz="2800" b="1" i="1" dirty="0">
                <a:latin typeface="Euclid" panose="02020503060505020303" pitchFamily="18" charset="0"/>
              </a:rPr>
              <a:t>y</a:t>
            </a:r>
          </a:p>
          <a:p>
            <a:pPr marL="0" indent="0" algn="just" eaLnBrk="1" hangingPunct="1">
              <a:lnSpc>
                <a:spcPct val="120000"/>
              </a:lnSpc>
              <a:spcBef>
                <a:spcPts val="600"/>
              </a:spcBef>
              <a:buFont typeface="Arial" panose="020B0604020202020204" pitchFamily="34" charset="0"/>
              <a:buNone/>
            </a:pPr>
            <a:r>
              <a:rPr lang="zh-CN" altLang="en-US" sz="2800" dirty="0">
                <a:latin typeface="Euclid" panose="02020503060505020303" pitchFamily="18" charset="0"/>
              </a:rPr>
              <a:t>密钥</a:t>
            </a:r>
            <a:r>
              <a:rPr lang="en-US" altLang="zh-CN" sz="2800" dirty="0">
                <a:latin typeface="Euclid" panose="02020503060505020303" pitchFamily="18" charset="0"/>
              </a:rPr>
              <a:t>: </a:t>
            </a:r>
            <a:r>
              <a:rPr lang="en-US" altLang="zh-CN" sz="2800" b="1" i="1" dirty="0">
                <a:latin typeface="Euclid" panose="02020503060505020303" pitchFamily="18" charset="0"/>
              </a:rPr>
              <a:t>k</a:t>
            </a:r>
          </a:p>
          <a:p>
            <a:pPr marL="0" indent="0" algn="just" eaLnBrk="1" hangingPunct="1">
              <a:lnSpc>
                <a:spcPct val="120000"/>
              </a:lnSpc>
              <a:spcBef>
                <a:spcPts val="600"/>
              </a:spcBef>
              <a:buFont typeface="Arial" panose="020B0604020202020204" pitchFamily="34" charset="0"/>
              <a:buNone/>
            </a:pPr>
            <a:r>
              <a:rPr lang="zh-CN" altLang="en-US" sz="2800" dirty="0">
                <a:latin typeface="Euclid" panose="02020503060505020303" pitchFamily="18" charset="0"/>
              </a:rPr>
              <a:t>加密</a:t>
            </a:r>
            <a:r>
              <a:rPr lang="en-US" altLang="zh-CN" sz="2800" dirty="0">
                <a:latin typeface="Euclid" panose="02020503060505020303" pitchFamily="18" charset="0"/>
              </a:rPr>
              <a:t>: </a:t>
            </a:r>
            <a:r>
              <a:rPr lang="en-US" altLang="zh-CN" sz="2800" b="1" i="1" dirty="0">
                <a:latin typeface="Euclid" panose="02020503060505020303" pitchFamily="18" charset="0"/>
              </a:rPr>
              <a:t>y</a:t>
            </a:r>
            <a:r>
              <a:rPr lang="en-US" altLang="zh-CN" sz="2800" b="1" dirty="0">
                <a:latin typeface="Euclid" panose="02020503060505020303" pitchFamily="18" charset="0"/>
              </a:rPr>
              <a:t> = </a:t>
            </a:r>
            <a:r>
              <a:rPr lang="en-US" altLang="zh-CN" sz="2800" b="1" i="1" dirty="0" err="1">
                <a:latin typeface="Euclid" panose="02020503060505020303" pitchFamily="18" charset="0"/>
              </a:rPr>
              <a:t>kx</a:t>
            </a:r>
            <a:r>
              <a:rPr lang="en-US" altLang="zh-CN" sz="2800" b="1" dirty="0">
                <a:latin typeface="Euclid" panose="02020503060505020303" pitchFamily="18" charset="0"/>
              </a:rPr>
              <a:t> (mod 26)</a:t>
            </a:r>
            <a:endParaRPr lang="en-US" altLang="zh-CN" sz="2800" b="1" i="1" dirty="0">
              <a:latin typeface="Euclid" panose="02020503060505020303" pitchFamily="18" charset="0"/>
            </a:endParaRPr>
          </a:p>
          <a:p>
            <a:pPr marL="0" indent="0" algn="just" eaLnBrk="1" hangingPunct="1">
              <a:lnSpc>
                <a:spcPct val="120000"/>
              </a:lnSpc>
              <a:spcBef>
                <a:spcPts val="600"/>
              </a:spcBef>
              <a:buFont typeface="Arial" panose="020B0604020202020204" pitchFamily="34" charset="0"/>
              <a:buNone/>
            </a:pPr>
            <a:r>
              <a:rPr lang="zh-CN" altLang="en-US" sz="2800" dirty="0">
                <a:latin typeface="Euclid" panose="02020503060505020303" pitchFamily="18" charset="0"/>
              </a:rPr>
              <a:t>解密</a:t>
            </a:r>
            <a:r>
              <a:rPr lang="en-US" altLang="zh-CN" sz="2800" dirty="0">
                <a:latin typeface="Euclid" panose="02020503060505020303" pitchFamily="18" charset="0"/>
              </a:rPr>
              <a:t>: </a:t>
            </a:r>
            <a:r>
              <a:rPr lang="en-US" altLang="zh-CN" sz="2800" b="1" i="1" dirty="0">
                <a:latin typeface="Euclid" panose="02020503060505020303" pitchFamily="18" charset="0"/>
              </a:rPr>
              <a:t>x </a:t>
            </a:r>
            <a:r>
              <a:rPr lang="en-US" altLang="zh-CN" sz="2800" b="1" dirty="0">
                <a:latin typeface="Euclid" panose="02020503060505020303" pitchFamily="18" charset="0"/>
              </a:rPr>
              <a:t>=</a:t>
            </a:r>
            <a:r>
              <a:rPr lang="en-US" altLang="zh-CN" sz="2800" b="1" i="1" dirty="0">
                <a:latin typeface="Euclid" panose="02020503060505020303" pitchFamily="18" charset="0"/>
              </a:rPr>
              <a:t> k</a:t>
            </a:r>
            <a:r>
              <a:rPr lang="zh-CN" altLang="en-US" sz="2800" b="1" baseline="30000" dirty="0">
                <a:solidFill>
                  <a:srgbClr val="333333"/>
                </a:solidFill>
                <a:latin typeface="Euclid" panose="02020503060505020303" pitchFamily="18" charset="0"/>
              </a:rPr>
              <a:t>－</a:t>
            </a:r>
            <a:r>
              <a:rPr lang="en-US" altLang="zh-CN" sz="2800" b="1" baseline="30000" dirty="0">
                <a:solidFill>
                  <a:srgbClr val="333333"/>
                </a:solidFill>
                <a:latin typeface="Euclid" panose="02020503060505020303" pitchFamily="18" charset="0"/>
              </a:rPr>
              <a:t>1</a:t>
            </a:r>
            <a:r>
              <a:rPr lang="en-US" altLang="zh-CN" sz="2800" b="1" i="1" dirty="0">
                <a:solidFill>
                  <a:srgbClr val="333333"/>
                </a:solidFill>
                <a:latin typeface="Euclid" panose="02020503060505020303" pitchFamily="18" charset="0"/>
              </a:rPr>
              <a:t>y </a:t>
            </a:r>
            <a:r>
              <a:rPr lang="en-US" altLang="zh-CN" sz="2800" b="1" dirty="0">
                <a:solidFill>
                  <a:srgbClr val="333333"/>
                </a:solidFill>
                <a:latin typeface="Euclid" panose="02020503060505020303" pitchFamily="18" charset="0"/>
              </a:rPr>
              <a:t>(mod 26)</a:t>
            </a:r>
            <a:endParaRPr lang="en-US" altLang="zh-CN" sz="2800" dirty="0">
              <a:latin typeface="Euclid" panose="02020503060505020303" pitchFamily="18" charset="0"/>
            </a:endParaRPr>
          </a:p>
          <a:p>
            <a:pPr marL="0" indent="0" algn="just" eaLnBrk="1" hangingPunct="1">
              <a:lnSpc>
                <a:spcPct val="120000"/>
              </a:lnSpc>
              <a:spcBef>
                <a:spcPts val="600"/>
              </a:spcBef>
              <a:buFont typeface="Arial" panose="020B0604020202020204" pitchFamily="34" charset="0"/>
              <a:buNone/>
            </a:pPr>
            <a:r>
              <a:rPr lang="zh-CN" altLang="en-US" sz="2800" dirty="0">
                <a:latin typeface="Euclid" panose="02020503060505020303" pitchFamily="18" charset="0"/>
              </a:rPr>
              <a:t>条件</a:t>
            </a:r>
            <a:r>
              <a:rPr lang="en-US" altLang="zh-CN" sz="2800" dirty="0">
                <a:latin typeface="Euclid" panose="02020503060505020303" pitchFamily="18" charset="0"/>
              </a:rPr>
              <a:t>: </a:t>
            </a:r>
            <a:r>
              <a:rPr lang="en-US" altLang="zh-CN" sz="2800" b="1" dirty="0">
                <a:latin typeface="Euclid" panose="02020503060505020303" pitchFamily="18" charset="0"/>
              </a:rPr>
              <a:t>(</a:t>
            </a:r>
            <a:r>
              <a:rPr lang="en-US" altLang="zh-CN" sz="2800" b="1" i="1" dirty="0">
                <a:latin typeface="Euclid" panose="02020503060505020303" pitchFamily="18" charset="0"/>
              </a:rPr>
              <a:t>k</a:t>
            </a:r>
            <a:r>
              <a:rPr lang="en-US" altLang="zh-CN" sz="2800" b="1" dirty="0">
                <a:latin typeface="Euclid" panose="02020503060505020303" pitchFamily="18" charset="0"/>
              </a:rPr>
              <a:t>,</a:t>
            </a:r>
            <a:r>
              <a:rPr lang="en-US" altLang="zh-CN" sz="2800" b="1" i="1" dirty="0">
                <a:latin typeface="Euclid" panose="02020503060505020303" pitchFamily="18" charset="0"/>
              </a:rPr>
              <a:t> </a:t>
            </a:r>
            <a:r>
              <a:rPr lang="en-US" altLang="zh-CN" sz="2800" b="1" dirty="0">
                <a:latin typeface="Euclid" panose="02020503060505020303" pitchFamily="18" charset="0"/>
              </a:rPr>
              <a:t>26)</a:t>
            </a:r>
            <a:r>
              <a:rPr lang="en-US" altLang="zh-CN" sz="2800" b="1" i="1" dirty="0">
                <a:latin typeface="Euclid" panose="02020503060505020303" pitchFamily="18" charset="0"/>
              </a:rPr>
              <a:t> </a:t>
            </a:r>
            <a:r>
              <a:rPr lang="en-US" altLang="zh-CN" sz="2800" b="1" dirty="0">
                <a:latin typeface="Euclid" panose="02020503060505020303" pitchFamily="18" charset="0"/>
              </a:rPr>
              <a:t>= 1</a:t>
            </a:r>
            <a:endParaRPr lang="zh-CN" altLang="en-US" sz="2800" b="1" dirty="0">
              <a:latin typeface="Euclid" panose="02020503060505020303" pitchFamily="18" charset="0"/>
            </a:endParaRPr>
          </a:p>
        </p:txBody>
      </p:sp>
      <p:sp>
        <p:nvSpPr>
          <p:cNvPr id="69635" name="标题 4">
            <a:extLst>
              <a:ext uri="{FF2B5EF4-FFF2-40B4-BE49-F238E27FC236}">
                <a16:creationId xmlns:a16="http://schemas.microsoft.com/office/drawing/2014/main" xmlns="" id="{7E39D4B6-161B-4AFC-8D9A-3F4C20316A2A}"/>
              </a:ext>
            </a:extLst>
          </p:cNvPr>
          <p:cNvSpPr>
            <a:spLocks noGrp="1"/>
          </p:cNvSpPr>
          <p:nvPr>
            <p:ph type="title"/>
          </p:nvPr>
        </p:nvSpPr>
        <p:spPr>
          <a:xfrm>
            <a:off x="1098550" y="365125"/>
            <a:ext cx="6778625" cy="668338"/>
          </a:xfrm>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t>乘法密码</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B8D4F257-F746-42A0-9699-1A852834E19F}"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4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41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41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041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04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4">
            <a:extLst>
              <a:ext uri="{FF2B5EF4-FFF2-40B4-BE49-F238E27FC236}">
                <a16:creationId xmlns:a16="http://schemas.microsoft.com/office/drawing/2014/main" xmlns="" id="{EECAAC2E-B81A-406C-A30E-6F1E3326CE2B}"/>
              </a:ext>
            </a:extLst>
          </p:cNvPr>
          <p:cNvSpPr>
            <a:spLocks noGrp="1"/>
          </p:cNvSpPr>
          <p:nvPr>
            <p:ph type="title"/>
          </p:nvPr>
        </p:nvSpPr>
        <p:spPr>
          <a:xfrm>
            <a:off x="1098550" y="365125"/>
            <a:ext cx="6778625" cy="668338"/>
          </a:xfrm>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t>仿射密码</a:t>
            </a:r>
          </a:p>
        </p:txBody>
      </p:sp>
      <p:sp>
        <p:nvSpPr>
          <p:cNvPr id="61443" name="Rectangle 3">
            <a:extLst>
              <a:ext uri="{FF2B5EF4-FFF2-40B4-BE49-F238E27FC236}">
                <a16:creationId xmlns:a16="http://schemas.microsoft.com/office/drawing/2014/main" xmlns="" id="{7F181561-3DA4-4B45-A5DF-B9B76FAECC51}"/>
              </a:ext>
            </a:extLst>
          </p:cNvPr>
          <p:cNvSpPr txBox="1">
            <a:spLocks noChangeArrowheads="1"/>
          </p:cNvSpPr>
          <p:nvPr/>
        </p:nvSpPr>
        <p:spPr bwMode="auto">
          <a:xfrm>
            <a:off x="1020763" y="1465263"/>
            <a:ext cx="7056437" cy="45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just" eaLnBrk="1" hangingPunct="1">
              <a:lnSpc>
                <a:spcPct val="100000"/>
              </a:lnSpc>
              <a:spcBef>
                <a:spcPts val="600"/>
              </a:spcBef>
              <a:buFont typeface="Arial" panose="020B0604020202020204" pitchFamily="34" charset="0"/>
              <a:buNone/>
            </a:pPr>
            <a:r>
              <a:rPr lang="zh-CN" altLang="en-US" dirty="0">
                <a:latin typeface="Euclid" panose="02020503060505020303" pitchFamily="18" charset="0"/>
              </a:rPr>
              <a:t>明文</a:t>
            </a:r>
            <a:r>
              <a:rPr lang="en-US" altLang="zh-CN" dirty="0">
                <a:latin typeface="Euclid" panose="02020503060505020303" pitchFamily="18" charset="0"/>
              </a:rPr>
              <a:t>: </a:t>
            </a:r>
            <a:r>
              <a:rPr lang="en-US" altLang="zh-CN" b="1" i="1" dirty="0">
                <a:latin typeface="Euclid" panose="02020503060505020303" pitchFamily="18" charset="0"/>
              </a:rPr>
              <a:t>x</a:t>
            </a:r>
          </a:p>
          <a:p>
            <a:pPr algn="just" eaLnBrk="1" hangingPunct="1">
              <a:lnSpc>
                <a:spcPct val="100000"/>
              </a:lnSpc>
              <a:spcBef>
                <a:spcPts val="600"/>
              </a:spcBef>
              <a:buFont typeface="Arial" panose="020B0604020202020204" pitchFamily="34" charset="0"/>
              <a:buNone/>
            </a:pPr>
            <a:r>
              <a:rPr lang="zh-CN" altLang="en-US" dirty="0">
                <a:latin typeface="Euclid" panose="02020503060505020303" pitchFamily="18" charset="0"/>
              </a:rPr>
              <a:t>密文</a:t>
            </a:r>
            <a:r>
              <a:rPr lang="en-US" altLang="zh-CN" dirty="0">
                <a:latin typeface="Euclid" panose="02020503060505020303" pitchFamily="18" charset="0"/>
              </a:rPr>
              <a:t>: </a:t>
            </a:r>
            <a:r>
              <a:rPr lang="en-US" altLang="zh-CN" b="1" i="1" dirty="0">
                <a:latin typeface="Euclid" panose="02020503060505020303" pitchFamily="18" charset="0"/>
              </a:rPr>
              <a:t>y</a:t>
            </a:r>
          </a:p>
          <a:p>
            <a:pPr algn="just" eaLnBrk="1" hangingPunct="1">
              <a:lnSpc>
                <a:spcPct val="100000"/>
              </a:lnSpc>
              <a:spcBef>
                <a:spcPts val="600"/>
              </a:spcBef>
              <a:buNone/>
            </a:pPr>
            <a:r>
              <a:rPr lang="zh-CN" altLang="en-US" dirty="0">
                <a:latin typeface="Euclid" panose="02020503060505020303" pitchFamily="18" charset="0"/>
              </a:rPr>
              <a:t>密钥</a:t>
            </a:r>
            <a:r>
              <a:rPr lang="en-US" altLang="zh-CN" dirty="0">
                <a:latin typeface="Euclid" panose="02020503060505020303" pitchFamily="18" charset="0"/>
              </a:rPr>
              <a:t>: </a:t>
            </a:r>
            <a:r>
              <a:rPr lang="en-US" altLang="zh-CN" b="1" i="1" dirty="0">
                <a:latin typeface="Euclid" panose="02020503060505020303" pitchFamily="18" charset="0"/>
              </a:rPr>
              <a:t>a</a:t>
            </a:r>
            <a:r>
              <a:rPr lang="en-US" altLang="zh-CN" b="1" dirty="0">
                <a:latin typeface="Euclid" panose="02020503060505020303" pitchFamily="18" charset="0"/>
              </a:rPr>
              <a:t>, </a:t>
            </a:r>
            <a:r>
              <a:rPr lang="en-US" altLang="zh-CN" b="1" i="1" dirty="0">
                <a:latin typeface="Euclid" panose="02020503060505020303" pitchFamily="18" charset="0"/>
              </a:rPr>
              <a:t>b</a:t>
            </a:r>
            <a:r>
              <a:rPr lang="en-US" altLang="zh-CN" b="1" dirty="0">
                <a:latin typeface="Euclid" panose="02020503060505020303" pitchFamily="18" charset="0"/>
              </a:rPr>
              <a:t>, </a:t>
            </a:r>
            <a:r>
              <a:rPr lang="en-US" altLang="zh-CN" b="1" dirty="0">
                <a:solidFill>
                  <a:srgbClr val="333333"/>
                </a:solidFill>
                <a:latin typeface="Euclid" panose="02020503060505020303" pitchFamily="18" charset="0"/>
              </a:rPr>
              <a:t>0</a:t>
            </a:r>
            <a:r>
              <a:rPr lang="en-US" altLang="zh-CN" dirty="0"/>
              <a:t> ≤ </a:t>
            </a:r>
            <a:r>
              <a:rPr lang="en-US" altLang="zh-CN" b="1" i="1" dirty="0">
                <a:solidFill>
                  <a:srgbClr val="333333"/>
                </a:solidFill>
                <a:latin typeface="Euclid" panose="02020503060505020303" pitchFamily="18" charset="0"/>
              </a:rPr>
              <a:t>a</a:t>
            </a:r>
            <a:r>
              <a:rPr lang="en-US" altLang="zh-CN" dirty="0"/>
              <a:t>, </a:t>
            </a:r>
            <a:r>
              <a:rPr lang="en-US" altLang="zh-CN" b="1" i="1" dirty="0">
                <a:solidFill>
                  <a:srgbClr val="333333"/>
                </a:solidFill>
                <a:latin typeface="Euclid" panose="02020503060505020303" pitchFamily="18" charset="0"/>
              </a:rPr>
              <a:t>b</a:t>
            </a:r>
            <a:r>
              <a:rPr lang="en-US" altLang="zh-CN" dirty="0"/>
              <a:t> ≤ </a:t>
            </a:r>
            <a:r>
              <a:rPr lang="en-US" altLang="zh-CN" b="1" dirty="0">
                <a:solidFill>
                  <a:srgbClr val="333333"/>
                </a:solidFill>
                <a:latin typeface="Euclid" panose="02020503060505020303" pitchFamily="18" charset="0"/>
              </a:rPr>
              <a:t>25</a:t>
            </a:r>
            <a:endParaRPr lang="en-US" altLang="zh-CN" b="1" i="1" dirty="0">
              <a:latin typeface="Euclid" panose="02020503060505020303" pitchFamily="18" charset="0"/>
            </a:endParaRPr>
          </a:p>
          <a:p>
            <a:pPr algn="just" eaLnBrk="1" hangingPunct="1">
              <a:lnSpc>
                <a:spcPct val="100000"/>
              </a:lnSpc>
              <a:spcBef>
                <a:spcPts val="600"/>
              </a:spcBef>
              <a:buFont typeface="Arial" panose="020B0604020202020204" pitchFamily="34" charset="0"/>
              <a:buNone/>
            </a:pPr>
            <a:r>
              <a:rPr lang="zh-CN" altLang="en-US" dirty="0">
                <a:latin typeface="Euclid" panose="02020503060505020303" pitchFamily="18" charset="0"/>
              </a:rPr>
              <a:t>加密</a:t>
            </a:r>
            <a:r>
              <a:rPr lang="en-US" altLang="zh-CN" dirty="0">
                <a:latin typeface="Euclid" panose="02020503060505020303" pitchFamily="18" charset="0"/>
              </a:rPr>
              <a:t>: </a:t>
            </a:r>
            <a:r>
              <a:rPr lang="en-US" altLang="zh-CN" b="1" i="1" dirty="0">
                <a:latin typeface="Euclid" panose="02020503060505020303" pitchFamily="18" charset="0"/>
              </a:rPr>
              <a:t>y</a:t>
            </a:r>
            <a:r>
              <a:rPr lang="en-US" altLang="zh-CN" b="1" dirty="0">
                <a:latin typeface="Euclid" panose="02020503060505020303" pitchFamily="18" charset="0"/>
              </a:rPr>
              <a:t> = </a:t>
            </a:r>
            <a:r>
              <a:rPr lang="en-US" altLang="zh-CN" b="1" i="1" dirty="0">
                <a:latin typeface="Euclid" panose="02020503060505020303" pitchFamily="18" charset="0"/>
              </a:rPr>
              <a:t>ax </a:t>
            </a:r>
            <a:r>
              <a:rPr lang="en-US" altLang="zh-CN" b="1" dirty="0">
                <a:latin typeface="Euclid" panose="02020503060505020303" pitchFamily="18" charset="0"/>
              </a:rPr>
              <a:t>+</a:t>
            </a:r>
            <a:r>
              <a:rPr lang="en-US" altLang="zh-CN" b="1" i="1" dirty="0">
                <a:latin typeface="Euclid" panose="02020503060505020303" pitchFamily="18" charset="0"/>
              </a:rPr>
              <a:t>b</a:t>
            </a:r>
            <a:r>
              <a:rPr lang="en-US" altLang="zh-CN" b="1" dirty="0">
                <a:latin typeface="Euclid" panose="02020503060505020303" pitchFamily="18" charset="0"/>
              </a:rPr>
              <a:t> (mod 26)</a:t>
            </a:r>
          </a:p>
          <a:p>
            <a:pPr algn="just" eaLnBrk="1" hangingPunct="1">
              <a:lnSpc>
                <a:spcPct val="100000"/>
              </a:lnSpc>
              <a:spcBef>
                <a:spcPts val="600"/>
              </a:spcBef>
              <a:buNone/>
            </a:pPr>
            <a:r>
              <a:rPr lang="zh-CN" altLang="en-US" dirty="0">
                <a:latin typeface="Euclid" panose="02020503060505020303" pitchFamily="18" charset="0"/>
              </a:rPr>
              <a:t>解密</a:t>
            </a:r>
            <a:r>
              <a:rPr lang="en-US" altLang="zh-CN" dirty="0">
                <a:latin typeface="Euclid" panose="02020503060505020303" pitchFamily="18" charset="0"/>
              </a:rPr>
              <a:t>: </a:t>
            </a:r>
            <a:r>
              <a:rPr lang="en-US" altLang="zh-CN" b="1" i="1" dirty="0">
                <a:latin typeface="Euclid" panose="02020503060505020303" pitchFamily="18" charset="0"/>
              </a:rPr>
              <a:t>x</a:t>
            </a:r>
            <a:r>
              <a:rPr lang="en-US" altLang="zh-CN" b="1" dirty="0">
                <a:latin typeface="Euclid" panose="02020503060505020303" pitchFamily="18" charset="0"/>
              </a:rPr>
              <a:t> = </a:t>
            </a:r>
            <a:r>
              <a:rPr lang="en-US" altLang="zh-CN" b="1" i="1" dirty="0">
                <a:latin typeface="Euclid" panose="02020503060505020303" pitchFamily="18" charset="0"/>
              </a:rPr>
              <a:t>a</a:t>
            </a:r>
            <a:r>
              <a:rPr lang="zh-CN" altLang="en-US" b="1" baseline="30000" dirty="0">
                <a:solidFill>
                  <a:srgbClr val="333333"/>
                </a:solidFill>
                <a:latin typeface="Euclid" panose="02020503060505020303" pitchFamily="18" charset="0"/>
                <a:ea typeface="仿宋" panose="02010609060101010101" pitchFamily="49" charset="-122"/>
              </a:rPr>
              <a:t>－</a:t>
            </a:r>
            <a:r>
              <a:rPr lang="en-US" altLang="zh-CN" b="1" baseline="30000" dirty="0">
                <a:solidFill>
                  <a:srgbClr val="333333"/>
                </a:solidFill>
                <a:latin typeface="Euclid" panose="02020503060505020303" pitchFamily="18" charset="0"/>
                <a:ea typeface="仿宋" panose="02010609060101010101" pitchFamily="49" charset="-122"/>
              </a:rPr>
              <a:t>1</a:t>
            </a:r>
            <a:r>
              <a:rPr lang="en-US" altLang="zh-CN" b="1" dirty="0">
                <a:latin typeface="Euclid" panose="02020503060505020303" pitchFamily="18" charset="0"/>
              </a:rPr>
              <a:t>(</a:t>
            </a:r>
            <a:r>
              <a:rPr lang="en-US" altLang="zh-CN" b="1" i="1" dirty="0">
                <a:latin typeface="Euclid" panose="02020503060505020303" pitchFamily="18" charset="0"/>
              </a:rPr>
              <a:t>y</a:t>
            </a:r>
            <a:r>
              <a:rPr lang="zh-CN" altLang="en-US" b="1" dirty="0">
                <a:solidFill>
                  <a:srgbClr val="333333"/>
                </a:solidFill>
                <a:latin typeface="Euclid" panose="02020503060505020303" pitchFamily="18" charset="0"/>
                <a:ea typeface="仿宋" panose="02010609060101010101" pitchFamily="49" charset="-122"/>
              </a:rPr>
              <a:t>－</a:t>
            </a:r>
            <a:r>
              <a:rPr lang="en-US" altLang="zh-CN" b="1" i="1" dirty="0">
                <a:latin typeface="Euclid" panose="02020503060505020303" pitchFamily="18" charset="0"/>
              </a:rPr>
              <a:t>b</a:t>
            </a:r>
            <a:r>
              <a:rPr lang="en-US" altLang="zh-CN" b="1" dirty="0">
                <a:latin typeface="Euclid" panose="02020503060505020303" pitchFamily="18" charset="0"/>
              </a:rPr>
              <a:t>) (mod 26), </a:t>
            </a:r>
            <a:r>
              <a:rPr lang="en-US" altLang="zh-CN" b="1" i="1" dirty="0">
                <a:solidFill>
                  <a:srgbClr val="333333"/>
                </a:solidFill>
                <a:latin typeface="Euclid" panose="02020503060505020303" pitchFamily="18" charset="0"/>
              </a:rPr>
              <a:t>a</a:t>
            </a:r>
            <a:r>
              <a:rPr lang="zh-CN" altLang="en-US" b="1" baseline="30000" dirty="0">
                <a:solidFill>
                  <a:srgbClr val="333333"/>
                </a:solidFill>
                <a:latin typeface="Euclid" panose="02020503060505020303" pitchFamily="18" charset="0"/>
              </a:rPr>
              <a:t>－</a:t>
            </a:r>
            <a:r>
              <a:rPr lang="en-US" altLang="zh-CN" b="1" baseline="30000" dirty="0">
                <a:solidFill>
                  <a:srgbClr val="333333"/>
                </a:solidFill>
                <a:latin typeface="Euclid" panose="02020503060505020303" pitchFamily="18" charset="0"/>
              </a:rPr>
              <a:t>1</a:t>
            </a:r>
            <a:r>
              <a:rPr lang="en-US" altLang="zh-CN" b="1" i="1" dirty="0">
                <a:solidFill>
                  <a:srgbClr val="333333"/>
                </a:solidFill>
                <a:latin typeface="Euclid" panose="02020503060505020303" pitchFamily="18" charset="0"/>
              </a:rPr>
              <a:t>a</a:t>
            </a:r>
            <a:r>
              <a:rPr lang="zh-CN" altLang="en-US" dirty="0"/>
              <a:t> </a:t>
            </a:r>
            <a:r>
              <a:rPr lang="zh-CN" altLang="en-US" b="1" dirty="0">
                <a:solidFill>
                  <a:srgbClr val="333333"/>
                </a:solidFill>
                <a:latin typeface="Euclid" panose="02020503060505020303" pitchFamily="18" charset="0"/>
              </a:rPr>
              <a:t>≡ </a:t>
            </a:r>
            <a:r>
              <a:rPr lang="en-US" altLang="zh-CN" b="1" dirty="0">
                <a:solidFill>
                  <a:srgbClr val="333333"/>
                </a:solidFill>
                <a:latin typeface="Euclid" panose="02020503060505020303" pitchFamily="18" charset="0"/>
              </a:rPr>
              <a:t>1 mod 26</a:t>
            </a:r>
            <a:endParaRPr lang="en-US" altLang="zh-CN" b="1" dirty="0">
              <a:latin typeface="Euclid" panose="02020503060505020303" pitchFamily="18" charset="0"/>
            </a:endParaRPr>
          </a:p>
          <a:p>
            <a:pPr algn="just" eaLnBrk="1" hangingPunct="1">
              <a:lnSpc>
                <a:spcPct val="100000"/>
              </a:lnSpc>
              <a:spcBef>
                <a:spcPts val="600"/>
              </a:spcBef>
              <a:buFont typeface="Arial" panose="020B0604020202020204" pitchFamily="34" charset="0"/>
              <a:buNone/>
            </a:pPr>
            <a:r>
              <a:rPr lang="zh-CN" altLang="en-US" dirty="0">
                <a:latin typeface="Euclid" panose="02020503060505020303" pitchFamily="18" charset="0"/>
              </a:rPr>
              <a:t>条件</a:t>
            </a:r>
            <a:r>
              <a:rPr lang="en-US" altLang="zh-CN" dirty="0">
                <a:latin typeface="Euclid" panose="02020503060505020303" pitchFamily="18" charset="0"/>
              </a:rPr>
              <a:t>: </a:t>
            </a:r>
            <a:r>
              <a:rPr lang="en-US" altLang="zh-CN" b="1" dirty="0">
                <a:latin typeface="Euclid" panose="02020503060505020303" pitchFamily="18" charset="0"/>
              </a:rPr>
              <a:t>(</a:t>
            </a:r>
            <a:r>
              <a:rPr lang="en-US" altLang="zh-CN" b="1" i="1" dirty="0">
                <a:latin typeface="Euclid" panose="02020503060505020303" pitchFamily="18" charset="0"/>
              </a:rPr>
              <a:t>a</a:t>
            </a:r>
            <a:r>
              <a:rPr lang="en-US" altLang="zh-CN" b="1" dirty="0">
                <a:latin typeface="Euclid" panose="02020503060505020303" pitchFamily="18" charset="0"/>
              </a:rPr>
              <a:t>, 26) = 1</a:t>
            </a:r>
          </a:p>
          <a:p>
            <a:pPr algn="just" eaLnBrk="1" hangingPunct="1">
              <a:lnSpc>
                <a:spcPct val="100000"/>
              </a:lnSpc>
              <a:spcBef>
                <a:spcPts val="600"/>
              </a:spcBef>
              <a:buFont typeface="Arial" panose="020B0604020202020204" pitchFamily="34" charset="0"/>
              <a:buNone/>
            </a:pPr>
            <a:endParaRPr lang="en-US" altLang="zh-CN" dirty="0"/>
          </a:p>
          <a:p>
            <a:pPr algn="just" eaLnBrk="1" hangingPunct="1">
              <a:lnSpc>
                <a:spcPct val="100000"/>
              </a:lnSpc>
              <a:spcBef>
                <a:spcPts val="600"/>
              </a:spcBef>
              <a:buFont typeface="Arial" panose="020B0604020202020204" pitchFamily="34" charset="0"/>
              <a:buNone/>
            </a:pPr>
            <a:r>
              <a:rPr lang="zh-CN" altLang="en-US" dirty="0">
                <a:solidFill>
                  <a:srgbClr val="FF0000"/>
                </a:solidFill>
                <a:latin typeface="华文中宋" panose="02010600040101010101" pitchFamily="2" charset="-122"/>
              </a:rPr>
              <a:t>仿射密码是乘法密码和加法密码的结合</a:t>
            </a:r>
            <a:r>
              <a:rPr lang="zh-CN" altLang="en-US" dirty="0">
                <a:solidFill>
                  <a:srgbClr val="FF0000"/>
                </a:solidFill>
              </a:rPr>
              <a:t>。</a:t>
            </a:r>
            <a:endParaRPr lang="zh-CN" altLang="en-US" b="1" dirty="0">
              <a:solidFill>
                <a:srgbClr val="FF0000"/>
              </a:solidFill>
              <a:latin typeface="华文中宋" panose="02010600040101010101" pitchFamily="2" charset="-122"/>
            </a:endParaRP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7F45BAC1-1450-4CAE-AF50-1B2552F55421}"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44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14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xmlns="" id="{BB017C72-D6E0-4B81-B1F9-9E4B7A32E8C5}"/>
              </a:ext>
            </a:extLst>
          </p:cNvPr>
          <p:cNvSpPr>
            <a:spLocks noGrp="1"/>
          </p:cNvSpPr>
          <p:nvPr>
            <p:ph idx="1"/>
          </p:nvPr>
        </p:nvSpPr>
        <p:spPr>
          <a:xfrm>
            <a:off x="617538" y="1066800"/>
            <a:ext cx="7886700" cy="5029200"/>
          </a:xfrm>
        </p:spPr>
        <p:txBody>
          <a:bodyPr/>
          <a:lstStyle/>
          <a:p>
            <a:pPr marL="230400" lvl="1" indent="-230400" eaLnBrk="1" hangingPunct="1">
              <a:lnSpc>
                <a:spcPct val="120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可审计性</a:t>
            </a:r>
            <a:r>
              <a:rPr lang="en-US" altLang="zh-CN" sz="2800" dirty="0">
                <a:solidFill>
                  <a:srgbClr val="FF0000"/>
                </a:solidFill>
                <a:latin typeface="Times New Roman" panose="02020603050405020304" pitchFamily="18" charset="0"/>
              </a:rPr>
              <a:t>(</a:t>
            </a:r>
            <a:r>
              <a:rPr lang="zh-CN" altLang="en-US" sz="2800" dirty="0">
                <a:solidFill>
                  <a:srgbClr val="FF0000"/>
                </a:solidFill>
                <a:latin typeface="Times New Roman" panose="02020603050405020304" pitchFamily="18" charset="0"/>
              </a:rPr>
              <a:t>可追溯性</a:t>
            </a:r>
            <a:r>
              <a:rPr lang="en-US" altLang="zh-CN" sz="2800" dirty="0">
                <a:solidFill>
                  <a:srgbClr val="FF0000"/>
                </a:solidFill>
                <a:latin typeface="Times New Roman" panose="02020603050405020304" pitchFamily="18" charset="0"/>
              </a:rPr>
              <a:t>)</a:t>
            </a:r>
            <a:r>
              <a:rPr lang="zh-CN" altLang="en-US" sz="2800" dirty="0">
                <a:solidFill>
                  <a:srgbClr val="FF0000"/>
                </a:solidFill>
                <a:latin typeface="Times New Roman" panose="02020603050405020304" pitchFamily="18" charset="0"/>
              </a:rPr>
              <a:t> </a:t>
            </a:r>
            <a:r>
              <a:rPr lang="en-US" altLang="zh-CN" sz="2800" dirty="0">
                <a:solidFill>
                  <a:srgbClr val="FF0000"/>
                </a:solidFill>
                <a:latin typeface="Times New Roman" panose="02020603050405020304" pitchFamily="18" charset="0"/>
              </a:rPr>
              <a:t>Accountability</a:t>
            </a:r>
            <a:endParaRPr lang="zh-CN" altLang="en-US" sz="2800" dirty="0">
              <a:solidFill>
                <a:srgbClr val="FF0000"/>
              </a:solidFill>
              <a:latin typeface="Times New Roman" panose="02020603050405020304" pitchFamily="18" charset="0"/>
            </a:endParaRPr>
          </a:p>
          <a:p>
            <a:pPr marL="687600" lvl="3" indent="-230400"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000000"/>
                </a:solidFill>
              </a:rPr>
              <a:t>确保实体的活动可被跟踪</a:t>
            </a:r>
            <a:endParaRPr lang="en-US" altLang="zh-CN" sz="2800" dirty="0">
              <a:solidFill>
                <a:srgbClr val="000000"/>
              </a:solidFill>
            </a:endParaRPr>
          </a:p>
          <a:p>
            <a:pPr marL="230400" lvl="1" indent="-230400" eaLnBrk="1" hangingPunct="1">
              <a:lnSpc>
                <a:spcPct val="120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可控性 </a:t>
            </a:r>
            <a:r>
              <a:rPr lang="en-US" altLang="zh-CN" sz="2800" dirty="0">
                <a:solidFill>
                  <a:srgbClr val="FF0000"/>
                </a:solidFill>
                <a:latin typeface="Times New Roman" panose="02020603050405020304" pitchFamily="18" charset="0"/>
              </a:rPr>
              <a:t>Controllability</a:t>
            </a:r>
          </a:p>
          <a:p>
            <a:pPr marL="687600" lvl="3" indent="-230400" eaLnBrk="1" hangingPunct="1">
              <a:lnSpc>
                <a:spcPct val="120000"/>
              </a:lnSpc>
              <a:spcBef>
                <a:spcPts val="0"/>
              </a:spcBef>
              <a:buClr>
                <a:schemeClr val="tx1"/>
              </a:buClr>
              <a:buSzPct val="100000"/>
              <a:buFont typeface="Times New Roman" panose="02020603050405020304" pitchFamily="18" charset="0"/>
              <a:buChar char="‒"/>
              <a:defRPr/>
            </a:pPr>
            <a:r>
              <a:rPr lang="zh-CN" altLang="en-US" sz="2800" dirty="0">
                <a:solidFill>
                  <a:srgbClr val="000000"/>
                </a:solidFill>
              </a:rPr>
              <a:t>授权实体可以控制信息系统和信息使用的特性</a:t>
            </a:r>
            <a:endParaRPr lang="en-US" altLang="zh-CN" sz="2800" dirty="0">
              <a:solidFill>
                <a:srgbClr val="000000"/>
              </a:solidFill>
            </a:endParaRPr>
          </a:p>
          <a:p>
            <a:pPr marL="230400" lvl="1" indent="-230400" eaLnBrk="1" hangingPunct="1">
              <a:lnSpc>
                <a:spcPct val="120000"/>
              </a:lnSpc>
              <a:spcBef>
                <a:spcPts val="0"/>
              </a:spcBef>
              <a:buClr>
                <a:schemeClr val="tx1"/>
              </a:buClr>
              <a:buSzPct val="100000"/>
              <a:buFont typeface="Wingdings" panose="05000000000000000000" pitchFamily="2" charset="2"/>
              <a:buChar char="Ø"/>
              <a:defRPr/>
            </a:pPr>
            <a:r>
              <a:rPr lang="zh-CN" altLang="en-US" sz="2800" dirty="0">
                <a:solidFill>
                  <a:srgbClr val="FF0000"/>
                </a:solidFill>
                <a:latin typeface="Times New Roman" panose="02020603050405020304" pitchFamily="18" charset="0"/>
              </a:rPr>
              <a:t>认证性 </a:t>
            </a:r>
            <a:r>
              <a:rPr lang="en-US" altLang="zh-CN" sz="2800" dirty="0">
                <a:solidFill>
                  <a:srgbClr val="FF0000"/>
                </a:solidFill>
                <a:latin typeface="Times New Roman" panose="02020603050405020304" pitchFamily="18" charset="0"/>
              </a:rPr>
              <a:t>Authentication</a:t>
            </a:r>
          </a:p>
          <a:p>
            <a:pPr marL="687600" lvl="3" indent="-230400" eaLnBrk="1" hangingPunct="1">
              <a:lnSpc>
                <a:spcPct val="120000"/>
              </a:lnSpc>
              <a:spcBef>
                <a:spcPct val="0"/>
              </a:spcBef>
              <a:buClr>
                <a:schemeClr val="tx1"/>
              </a:buClr>
              <a:buSzPct val="70000"/>
              <a:buFont typeface="Times New Roman" panose="02020603050405020304" pitchFamily="18" charset="0"/>
              <a:buChar char="─"/>
            </a:pPr>
            <a:r>
              <a:rPr lang="zh-CN" altLang="en-US" sz="2800" dirty="0">
                <a:solidFill>
                  <a:srgbClr val="000000"/>
                </a:solidFill>
              </a:rPr>
              <a:t>消息认证</a:t>
            </a:r>
            <a:r>
              <a:rPr lang="en-US" altLang="zh-CN" sz="2800" dirty="0">
                <a:solidFill>
                  <a:srgbClr val="000000"/>
                </a:solidFill>
              </a:rPr>
              <a:t>, </a:t>
            </a:r>
            <a:r>
              <a:rPr lang="zh-CN" altLang="en-US" sz="2800" dirty="0">
                <a:solidFill>
                  <a:srgbClr val="000000"/>
                </a:solidFill>
              </a:rPr>
              <a:t>保证消息来源的真实性</a:t>
            </a:r>
            <a:endParaRPr lang="en-US" altLang="zh-CN" sz="2800" dirty="0">
              <a:solidFill>
                <a:srgbClr val="000000"/>
              </a:solidFill>
            </a:endParaRPr>
          </a:p>
          <a:p>
            <a:pPr marL="687600" lvl="3" indent="-230400" eaLnBrk="1" hangingPunct="1">
              <a:lnSpc>
                <a:spcPct val="120000"/>
              </a:lnSpc>
              <a:spcBef>
                <a:spcPct val="0"/>
              </a:spcBef>
              <a:buClr>
                <a:schemeClr val="tx1"/>
              </a:buClr>
              <a:buSzPct val="70000"/>
              <a:buFont typeface="Times New Roman" panose="02020603050405020304" pitchFamily="18" charset="0"/>
              <a:buChar char="─"/>
            </a:pPr>
            <a:r>
              <a:rPr lang="zh-CN" altLang="en-US" sz="2800" dirty="0">
                <a:solidFill>
                  <a:srgbClr val="000000"/>
                </a:solidFill>
              </a:rPr>
              <a:t>身份认证</a:t>
            </a:r>
            <a:r>
              <a:rPr lang="en-US" altLang="zh-CN" sz="2800" dirty="0">
                <a:solidFill>
                  <a:srgbClr val="000000"/>
                </a:solidFill>
              </a:rPr>
              <a:t>, </a:t>
            </a:r>
            <a:r>
              <a:rPr lang="zh-CN" altLang="en-US" sz="2800" dirty="0">
                <a:solidFill>
                  <a:srgbClr val="000000"/>
                </a:solidFill>
              </a:rPr>
              <a:t>确保通信实体的真实性</a:t>
            </a:r>
            <a:endParaRPr lang="en-US" altLang="zh-CN" sz="2800" dirty="0">
              <a:solidFill>
                <a:srgbClr val="000000"/>
              </a:solidFill>
            </a:endParaRPr>
          </a:p>
          <a:p>
            <a:pPr marL="687600" lvl="3" indent="-230400" eaLnBrk="1" hangingPunct="1">
              <a:lnSpc>
                <a:spcPct val="120000"/>
              </a:lnSpc>
              <a:spcBef>
                <a:spcPts val="0"/>
              </a:spcBef>
              <a:buClr>
                <a:schemeClr val="tx1"/>
              </a:buClr>
              <a:buSzPct val="100000"/>
              <a:buFont typeface="Times New Roman" panose="02020603050405020304" pitchFamily="18" charset="0"/>
              <a:buChar char="‒"/>
              <a:defRPr/>
            </a:pPr>
            <a:endParaRPr lang="zh-CN" altLang="en-US" sz="2800" dirty="0">
              <a:solidFill>
                <a:srgbClr val="000000"/>
              </a:solidFill>
            </a:endParaRPr>
          </a:p>
          <a:p>
            <a:endParaRPr lang="zh-CN" altLang="en-US" dirty="0"/>
          </a:p>
        </p:txBody>
      </p:sp>
      <p:sp>
        <p:nvSpPr>
          <p:cNvPr id="7" name="标题 1">
            <a:extLst>
              <a:ext uri="{FF2B5EF4-FFF2-40B4-BE49-F238E27FC236}">
                <a16:creationId xmlns:a16="http://schemas.microsoft.com/office/drawing/2014/main" xmlns="" id="{60E83DB5-B248-4F96-949C-5C7DA7C4EABE}"/>
              </a:ext>
            </a:extLst>
          </p:cNvPr>
          <p:cNvSpPr>
            <a:spLocks noGrp="1"/>
          </p:cNvSpPr>
          <p:nvPr>
            <p:ph type="title"/>
          </p:nvPr>
        </p:nvSpPr>
        <p:spPr>
          <a:xfrm>
            <a:off x="1098550" y="365125"/>
            <a:ext cx="6778625" cy="668338"/>
          </a:xfrm>
        </p:spPr>
        <p:txBody>
          <a:bodyPr/>
          <a:lstStyle/>
          <a:p>
            <a:pPr>
              <a:defRPr/>
            </a:pPr>
            <a:r>
              <a:rPr lang="zh-CN" altLang="en-US" dirty="0"/>
              <a:t>信息安全的基本属性 </a:t>
            </a:r>
            <a:r>
              <a:rPr lang="en-US" altLang="zh-CN" dirty="0">
                <a:latin typeface="+mn-lt"/>
              </a:rPr>
              <a:t>(</a:t>
            </a:r>
            <a:r>
              <a:rPr lang="zh-CN" altLang="en-US" dirty="0">
                <a:latin typeface="+mn-lt"/>
              </a:rPr>
              <a:t>续</a:t>
            </a:r>
            <a:r>
              <a:rPr lang="en-US" altLang="zh-CN" dirty="0">
                <a:latin typeface="+mn-lt"/>
              </a:rPr>
              <a:t>)</a:t>
            </a:r>
            <a:endParaRPr lang="zh-CN" altLang="en-US" dirty="0">
              <a:latin typeface="+mn-lt"/>
            </a:endParaRP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6D16137A-3622-4155-93E9-88351CE9BE71}"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5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45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4">
            <a:extLst>
              <a:ext uri="{FF2B5EF4-FFF2-40B4-BE49-F238E27FC236}">
                <a16:creationId xmlns:a16="http://schemas.microsoft.com/office/drawing/2014/main" xmlns="" id="{58F02E73-F972-4C50-96CB-4E79824E6920}"/>
              </a:ext>
            </a:extLst>
          </p:cNvPr>
          <p:cNvSpPr>
            <a:spLocks noGrp="1"/>
          </p:cNvSpPr>
          <p:nvPr>
            <p:ph type="title"/>
          </p:nvPr>
        </p:nvSpPr>
        <p:spPr>
          <a:xfrm>
            <a:off x="1098550" y="365125"/>
            <a:ext cx="6778625" cy="668338"/>
          </a:xfrm>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t>仿射密码算法</a:t>
            </a:r>
          </a:p>
        </p:txBody>
      </p:sp>
      <p:sp>
        <p:nvSpPr>
          <p:cNvPr id="9" name="Rectangle 3">
            <a:extLst>
              <a:ext uri="{FF2B5EF4-FFF2-40B4-BE49-F238E27FC236}">
                <a16:creationId xmlns:a16="http://schemas.microsoft.com/office/drawing/2014/main" xmlns="" id="{EB60F1AA-3165-43C1-9EF7-D6C762EAE6ED}"/>
              </a:ext>
            </a:extLst>
          </p:cNvPr>
          <p:cNvSpPr txBox="1">
            <a:spLocks noChangeArrowheads="1"/>
          </p:cNvSpPr>
          <p:nvPr/>
        </p:nvSpPr>
        <p:spPr bwMode="auto">
          <a:xfrm>
            <a:off x="609600" y="1295400"/>
            <a:ext cx="74676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just" eaLnBrk="1" hangingPunct="1">
              <a:lnSpc>
                <a:spcPct val="120000"/>
              </a:lnSpc>
              <a:spcBef>
                <a:spcPct val="0"/>
              </a:spcBef>
              <a:buFont typeface="Arial" panose="020B0604020202020204" pitchFamily="34" charset="0"/>
              <a:buNone/>
            </a:pPr>
            <a:r>
              <a:rPr lang="zh-CN" altLang="en-US" dirty="0">
                <a:latin typeface="Euclid" panose="02020503060505020303" pitchFamily="18" charset="0"/>
              </a:rPr>
              <a:t>关键在于计算 </a:t>
            </a:r>
            <a:r>
              <a:rPr lang="en-US" altLang="zh-CN" b="1" i="1" dirty="0">
                <a:solidFill>
                  <a:srgbClr val="FF0000"/>
                </a:solidFill>
                <a:latin typeface="Euclid" panose="02020503060505020303" pitchFamily="18" charset="0"/>
              </a:rPr>
              <a:t>a</a:t>
            </a:r>
            <a:r>
              <a:rPr lang="zh-CN" altLang="en-US" b="1" baseline="30000" dirty="0">
                <a:solidFill>
                  <a:srgbClr val="FF0000"/>
                </a:solidFill>
                <a:latin typeface="Euclid" panose="02020503060505020303" pitchFamily="18" charset="0"/>
                <a:ea typeface="仿宋" panose="02010609060101010101" pitchFamily="49" charset="-122"/>
              </a:rPr>
              <a:t>－</a:t>
            </a:r>
            <a:r>
              <a:rPr lang="en-US" altLang="zh-CN" b="1" baseline="30000" dirty="0">
                <a:solidFill>
                  <a:srgbClr val="FF0000"/>
                </a:solidFill>
                <a:latin typeface="Euclid" panose="02020503060505020303" pitchFamily="18" charset="0"/>
                <a:ea typeface="仿宋" panose="02010609060101010101" pitchFamily="49" charset="-122"/>
              </a:rPr>
              <a:t>1</a:t>
            </a:r>
            <a:r>
              <a:rPr lang="en-US" altLang="zh-CN" dirty="0">
                <a:latin typeface="Euclid" panose="02020503060505020303" pitchFamily="18" charset="0"/>
              </a:rPr>
              <a:t>:</a:t>
            </a:r>
            <a:r>
              <a:rPr lang="en-US" altLang="zh-CN" b="1" dirty="0">
                <a:latin typeface="Euclid" panose="02020503060505020303" pitchFamily="18" charset="0"/>
              </a:rPr>
              <a:t>  </a:t>
            </a:r>
            <a:r>
              <a:rPr lang="en-US" altLang="zh-CN" b="1" i="1" dirty="0">
                <a:latin typeface="Euclid" panose="02020503060505020303" pitchFamily="18" charset="0"/>
              </a:rPr>
              <a:t>aa</a:t>
            </a:r>
            <a:r>
              <a:rPr lang="zh-CN" altLang="en-US" b="1" baseline="30000" dirty="0">
                <a:solidFill>
                  <a:srgbClr val="333333"/>
                </a:solidFill>
                <a:latin typeface="Euclid" panose="02020503060505020303" pitchFamily="18" charset="0"/>
                <a:ea typeface="仿宋" panose="02010609060101010101" pitchFamily="49" charset="-122"/>
              </a:rPr>
              <a:t>－</a:t>
            </a:r>
            <a:r>
              <a:rPr lang="en-US" altLang="zh-CN" b="1" baseline="30000" dirty="0">
                <a:solidFill>
                  <a:srgbClr val="333333"/>
                </a:solidFill>
                <a:latin typeface="Euclid" panose="02020503060505020303" pitchFamily="18" charset="0"/>
                <a:ea typeface="仿宋" panose="02010609060101010101" pitchFamily="49" charset="-122"/>
              </a:rPr>
              <a:t>1 </a:t>
            </a:r>
            <a:r>
              <a:rPr lang="en-US" altLang="zh-CN" b="1" dirty="0">
                <a:solidFill>
                  <a:srgbClr val="333333"/>
                </a:solidFill>
                <a:latin typeface="Euclid" panose="02020503060505020303" pitchFamily="18" charset="0"/>
                <a:ea typeface="仿宋" panose="02010609060101010101" pitchFamily="49" charset="-122"/>
              </a:rPr>
              <a:t>= 1 mod 26</a:t>
            </a:r>
            <a:endParaRPr lang="en-US" altLang="zh-CN" b="1" dirty="0">
              <a:latin typeface="Euclid" panose="02020503060505020303" pitchFamily="18" charset="0"/>
            </a:endParaRPr>
          </a:p>
          <a:p>
            <a:pPr algn="just" eaLnBrk="1" hangingPunct="1">
              <a:lnSpc>
                <a:spcPct val="120000"/>
              </a:lnSpc>
              <a:spcBef>
                <a:spcPct val="0"/>
              </a:spcBef>
              <a:buFont typeface="Arial" panose="020B0604020202020204" pitchFamily="34" charset="0"/>
              <a:buNone/>
            </a:pPr>
            <a:r>
              <a:rPr lang="zh-CN" altLang="en-US" dirty="0">
                <a:solidFill>
                  <a:srgbClr val="FF0000"/>
                </a:solidFill>
                <a:latin typeface="Euclid" panose="02020503060505020303" pitchFamily="18" charset="0"/>
              </a:rPr>
              <a:t>方法</a:t>
            </a:r>
            <a:r>
              <a:rPr lang="en-US" altLang="zh-CN" dirty="0">
                <a:solidFill>
                  <a:srgbClr val="FF0000"/>
                </a:solidFill>
                <a:latin typeface="Euclid" panose="02020503060505020303" pitchFamily="18" charset="0"/>
              </a:rPr>
              <a:t>: </a:t>
            </a:r>
            <a:r>
              <a:rPr lang="zh-CN" altLang="en-US" dirty="0">
                <a:solidFill>
                  <a:srgbClr val="FF0000"/>
                </a:solidFill>
                <a:latin typeface="Euclid" panose="02020503060505020303" pitchFamily="18" charset="0"/>
              </a:rPr>
              <a:t>扩展的欧几里得算法</a:t>
            </a:r>
            <a:endParaRPr lang="en-US" altLang="zh-CN" dirty="0">
              <a:solidFill>
                <a:srgbClr val="FF0000"/>
              </a:solidFill>
              <a:latin typeface="Euclid" panose="02020503060505020303" pitchFamily="18" charset="0"/>
            </a:endParaRPr>
          </a:p>
          <a:p>
            <a:pPr algn="just" eaLnBrk="1" hangingPunct="1">
              <a:lnSpc>
                <a:spcPct val="120000"/>
              </a:lnSpc>
              <a:spcBef>
                <a:spcPct val="0"/>
              </a:spcBef>
              <a:buFont typeface="Arial" panose="020B0604020202020204" pitchFamily="34" charset="0"/>
              <a:buNone/>
            </a:pPr>
            <a:r>
              <a:rPr lang="zh-CN" altLang="en-US" dirty="0">
                <a:latin typeface="Euclid" panose="02020503060505020303" pitchFamily="18" charset="0"/>
              </a:rPr>
              <a:t>若 </a:t>
            </a:r>
            <a:r>
              <a:rPr lang="en-US" altLang="zh-CN" b="1" dirty="0">
                <a:latin typeface="Euclid" panose="02020503060505020303" pitchFamily="18" charset="0"/>
              </a:rPr>
              <a:t>(</a:t>
            </a:r>
            <a:r>
              <a:rPr lang="en-US" altLang="zh-CN" b="1" i="1" dirty="0">
                <a:latin typeface="Euclid" panose="02020503060505020303" pitchFamily="18" charset="0"/>
              </a:rPr>
              <a:t>m</a:t>
            </a:r>
            <a:r>
              <a:rPr lang="en-US" altLang="zh-CN" b="1" dirty="0">
                <a:latin typeface="Euclid" panose="02020503060505020303" pitchFamily="18" charset="0"/>
              </a:rPr>
              <a:t>, </a:t>
            </a:r>
            <a:r>
              <a:rPr lang="en-US" altLang="zh-CN" b="1" i="1" dirty="0">
                <a:latin typeface="Euclid" panose="02020503060505020303" pitchFamily="18" charset="0"/>
              </a:rPr>
              <a:t>n</a:t>
            </a:r>
            <a:r>
              <a:rPr lang="en-US" altLang="zh-CN" b="1" dirty="0">
                <a:latin typeface="Euclid" panose="02020503060505020303" pitchFamily="18" charset="0"/>
              </a:rPr>
              <a:t>) = 1,</a:t>
            </a:r>
            <a:r>
              <a:rPr lang="en-US" altLang="zh-CN" dirty="0">
                <a:latin typeface="Euclid" panose="02020503060505020303" pitchFamily="18" charset="0"/>
              </a:rPr>
              <a:t> </a:t>
            </a:r>
            <a:r>
              <a:rPr lang="zh-CN" altLang="en-US" dirty="0">
                <a:latin typeface="Euclid" panose="02020503060505020303" pitchFamily="18" charset="0"/>
              </a:rPr>
              <a:t>则存在整数 </a:t>
            </a:r>
            <a:r>
              <a:rPr lang="en-US" altLang="zh-CN" b="1" i="1" dirty="0">
                <a:latin typeface="Euclid" panose="02020503060505020303" pitchFamily="18" charset="0"/>
              </a:rPr>
              <a:t>k</a:t>
            </a:r>
            <a:r>
              <a:rPr lang="en-US" altLang="zh-CN" b="1" baseline="-25000" dirty="0">
                <a:latin typeface="Euclid" panose="02020503060505020303" pitchFamily="18" charset="0"/>
              </a:rPr>
              <a:t>1</a:t>
            </a:r>
            <a:r>
              <a:rPr lang="en-US" altLang="zh-CN" b="1" dirty="0">
                <a:latin typeface="Euclid" panose="02020503060505020303" pitchFamily="18" charset="0"/>
              </a:rPr>
              <a:t>,</a:t>
            </a:r>
            <a:r>
              <a:rPr lang="en-US" altLang="zh-CN" dirty="0">
                <a:latin typeface="Euclid" panose="02020503060505020303" pitchFamily="18" charset="0"/>
              </a:rPr>
              <a:t> </a:t>
            </a:r>
            <a:r>
              <a:rPr lang="en-US" altLang="zh-CN" b="1" i="1" dirty="0">
                <a:latin typeface="Euclid" panose="02020503060505020303" pitchFamily="18" charset="0"/>
              </a:rPr>
              <a:t>k</a:t>
            </a:r>
            <a:r>
              <a:rPr lang="en-US" altLang="zh-CN" b="1" baseline="-25000" dirty="0">
                <a:latin typeface="Euclid" panose="02020503060505020303" pitchFamily="18" charset="0"/>
              </a:rPr>
              <a:t>2</a:t>
            </a:r>
            <a:r>
              <a:rPr lang="en-US" altLang="zh-CN" dirty="0">
                <a:latin typeface="Euclid" panose="02020503060505020303" pitchFamily="18" charset="0"/>
              </a:rPr>
              <a:t> </a:t>
            </a:r>
            <a:r>
              <a:rPr lang="zh-CN" altLang="en-US" dirty="0">
                <a:latin typeface="Euclid" panose="02020503060505020303" pitchFamily="18" charset="0"/>
              </a:rPr>
              <a:t>使得</a:t>
            </a:r>
            <a:endParaRPr lang="en-US" altLang="zh-CN" dirty="0">
              <a:latin typeface="Euclid" panose="02020503060505020303" pitchFamily="18" charset="0"/>
            </a:endParaRPr>
          </a:p>
          <a:p>
            <a:pPr algn="ctr" eaLnBrk="1" hangingPunct="1">
              <a:lnSpc>
                <a:spcPct val="120000"/>
              </a:lnSpc>
              <a:spcBef>
                <a:spcPct val="0"/>
              </a:spcBef>
              <a:buFont typeface="Arial" panose="020B0604020202020204" pitchFamily="34" charset="0"/>
              <a:buNone/>
            </a:pPr>
            <a:r>
              <a:rPr lang="en-US" altLang="zh-CN" b="1" i="1" dirty="0">
                <a:solidFill>
                  <a:srgbClr val="FF0000"/>
                </a:solidFill>
                <a:latin typeface="Euclid" panose="02020503060505020303" pitchFamily="18" charset="0"/>
              </a:rPr>
              <a:t>k</a:t>
            </a:r>
            <a:r>
              <a:rPr lang="en-US" altLang="zh-CN" b="1" baseline="-25000" dirty="0">
                <a:solidFill>
                  <a:srgbClr val="FF0000"/>
                </a:solidFill>
                <a:latin typeface="Euclid" panose="02020503060505020303" pitchFamily="18" charset="0"/>
              </a:rPr>
              <a:t>1</a:t>
            </a:r>
            <a:r>
              <a:rPr lang="en-US" altLang="zh-CN" b="1" i="1" dirty="0">
                <a:latin typeface="Euclid" panose="02020503060505020303" pitchFamily="18" charset="0"/>
              </a:rPr>
              <a:t>m</a:t>
            </a:r>
            <a:r>
              <a:rPr lang="en-US" altLang="zh-CN" dirty="0">
                <a:latin typeface="Euclid" panose="02020503060505020303" pitchFamily="18" charset="0"/>
              </a:rPr>
              <a:t> </a:t>
            </a:r>
            <a:r>
              <a:rPr lang="en-US" altLang="zh-CN" b="1" dirty="0">
                <a:latin typeface="Euclid" panose="02020503060505020303" pitchFamily="18" charset="0"/>
              </a:rPr>
              <a:t>+</a:t>
            </a:r>
            <a:r>
              <a:rPr lang="en-US" altLang="zh-CN" dirty="0">
                <a:latin typeface="Euclid" panose="02020503060505020303" pitchFamily="18" charset="0"/>
              </a:rPr>
              <a:t> </a:t>
            </a:r>
            <a:r>
              <a:rPr lang="en-US" altLang="zh-CN" b="1" i="1" dirty="0">
                <a:solidFill>
                  <a:srgbClr val="FF0000"/>
                </a:solidFill>
                <a:latin typeface="Euclid" panose="02020503060505020303" pitchFamily="18" charset="0"/>
              </a:rPr>
              <a:t>k</a:t>
            </a:r>
            <a:r>
              <a:rPr lang="en-US" altLang="zh-CN" b="1" baseline="-25000" dirty="0">
                <a:solidFill>
                  <a:srgbClr val="FF0000"/>
                </a:solidFill>
                <a:latin typeface="Euclid" panose="02020503060505020303" pitchFamily="18" charset="0"/>
              </a:rPr>
              <a:t>2</a:t>
            </a:r>
            <a:r>
              <a:rPr lang="en-US" altLang="zh-CN" b="1" i="1" dirty="0">
                <a:latin typeface="Euclid" panose="02020503060505020303" pitchFamily="18" charset="0"/>
              </a:rPr>
              <a:t>n</a:t>
            </a:r>
            <a:r>
              <a:rPr lang="en-US" altLang="zh-CN" dirty="0">
                <a:latin typeface="Euclid" panose="02020503060505020303" pitchFamily="18" charset="0"/>
              </a:rPr>
              <a:t> </a:t>
            </a:r>
            <a:r>
              <a:rPr lang="en-US" altLang="zh-CN" b="1" dirty="0">
                <a:latin typeface="Euclid" panose="02020503060505020303" pitchFamily="18" charset="0"/>
              </a:rPr>
              <a:t>=</a:t>
            </a:r>
            <a:r>
              <a:rPr lang="en-US" altLang="zh-CN" dirty="0">
                <a:latin typeface="Euclid" panose="02020503060505020303" pitchFamily="18" charset="0"/>
              </a:rPr>
              <a:t> </a:t>
            </a:r>
            <a:r>
              <a:rPr lang="en-US" altLang="zh-CN" b="1" dirty="0">
                <a:latin typeface="Euclid" panose="02020503060505020303" pitchFamily="18" charset="0"/>
              </a:rPr>
              <a:t>1</a:t>
            </a:r>
          </a:p>
          <a:p>
            <a:pPr algn="just" eaLnBrk="1" hangingPunct="1">
              <a:lnSpc>
                <a:spcPct val="120000"/>
              </a:lnSpc>
              <a:spcBef>
                <a:spcPct val="0"/>
              </a:spcBef>
              <a:buNone/>
            </a:pPr>
            <a:r>
              <a:rPr lang="zh-CN" altLang="en-US" dirty="0">
                <a:latin typeface="Euclid" panose="02020503060505020303" pitchFamily="18" charset="0"/>
              </a:rPr>
              <a:t>这里 </a:t>
            </a:r>
            <a:r>
              <a:rPr lang="en-US" altLang="zh-CN" b="1" i="1" dirty="0">
                <a:latin typeface="Euclid" panose="02020503060505020303" pitchFamily="18" charset="0"/>
              </a:rPr>
              <a:t>k</a:t>
            </a:r>
            <a:r>
              <a:rPr lang="en-US" altLang="zh-CN" b="1" baseline="-25000" dirty="0">
                <a:latin typeface="Euclid" panose="02020503060505020303" pitchFamily="18" charset="0"/>
              </a:rPr>
              <a:t>1</a:t>
            </a:r>
            <a:r>
              <a:rPr lang="en-US" altLang="zh-CN" dirty="0">
                <a:latin typeface="Euclid" panose="02020503060505020303" pitchFamily="18" charset="0"/>
              </a:rPr>
              <a:t> </a:t>
            </a:r>
            <a:r>
              <a:rPr lang="zh-CN" altLang="en-US" dirty="0">
                <a:latin typeface="Euclid" panose="02020503060505020303" pitchFamily="18" charset="0"/>
              </a:rPr>
              <a:t>就是 </a:t>
            </a:r>
            <a:r>
              <a:rPr lang="en-US" altLang="zh-CN" b="1" i="1" dirty="0">
                <a:latin typeface="Euclid" panose="02020503060505020303" pitchFamily="18" charset="0"/>
              </a:rPr>
              <a:t>m</a:t>
            </a:r>
            <a:r>
              <a:rPr lang="zh-CN" altLang="en-US" b="1" baseline="30000" dirty="0">
                <a:solidFill>
                  <a:srgbClr val="333333"/>
                </a:solidFill>
                <a:latin typeface="Euclid" panose="02020503060505020303" pitchFamily="18" charset="0"/>
                <a:ea typeface="仿宋" panose="02010609060101010101" pitchFamily="49" charset="-122"/>
              </a:rPr>
              <a:t>－</a:t>
            </a:r>
            <a:r>
              <a:rPr lang="en-US" altLang="zh-CN" b="1" baseline="30000" dirty="0">
                <a:solidFill>
                  <a:srgbClr val="333333"/>
                </a:solidFill>
                <a:latin typeface="Euclid" panose="02020503060505020303" pitchFamily="18" charset="0"/>
                <a:ea typeface="仿宋" panose="02010609060101010101" pitchFamily="49" charset="-122"/>
              </a:rPr>
              <a:t>1</a:t>
            </a:r>
            <a:r>
              <a:rPr lang="en-US" altLang="zh-CN" b="1" dirty="0">
                <a:solidFill>
                  <a:srgbClr val="333333"/>
                </a:solidFill>
                <a:latin typeface="Euclid" panose="02020503060505020303" pitchFamily="18" charset="0"/>
                <a:ea typeface="仿宋" panose="02010609060101010101" pitchFamily="49" charset="-122"/>
              </a:rPr>
              <a:t> mod </a:t>
            </a:r>
            <a:r>
              <a:rPr lang="en-US" altLang="zh-CN" b="1" i="1" dirty="0">
                <a:solidFill>
                  <a:srgbClr val="333333"/>
                </a:solidFill>
                <a:latin typeface="Euclid" panose="02020503060505020303" pitchFamily="18" charset="0"/>
                <a:ea typeface="仿宋" panose="02010609060101010101" pitchFamily="49" charset="-122"/>
              </a:rPr>
              <a:t>n</a:t>
            </a:r>
            <a:r>
              <a:rPr lang="en-US" altLang="zh-CN" dirty="0">
                <a:latin typeface="Euclid" panose="02020503060505020303" pitchFamily="18" charset="0"/>
              </a:rPr>
              <a:t>, </a:t>
            </a:r>
            <a:r>
              <a:rPr lang="zh-CN" altLang="en-US" dirty="0">
                <a:latin typeface="Euclid" panose="02020503060505020303" pitchFamily="18" charset="0"/>
              </a:rPr>
              <a:t>注意若</a:t>
            </a:r>
            <a:r>
              <a:rPr lang="en-US" altLang="zh-CN" b="1" i="1" dirty="0">
                <a:latin typeface="Euclid" panose="02020503060505020303" pitchFamily="18" charset="0"/>
              </a:rPr>
              <a:t>k</a:t>
            </a:r>
            <a:r>
              <a:rPr lang="en-US" altLang="zh-CN" b="1" baseline="-25000" dirty="0">
                <a:latin typeface="Euclid" panose="02020503060505020303" pitchFamily="18" charset="0"/>
              </a:rPr>
              <a:t>1</a:t>
            </a:r>
            <a:r>
              <a:rPr lang="zh-CN" altLang="en-US" dirty="0">
                <a:latin typeface="Euclid" panose="02020503060505020303" pitchFamily="18" charset="0"/>
              </a:rPr>
              <a:t>是负数</a:t>
            </a:r>
            <a:r>
              <a:rPr lang="en-US" altLang="zh-CN" dirty="0">
                <a:latin typeface="Euclid" panose="02020503060505020303" pitchFamily="18" charset="0"/>
              </a:rPr>
              <a:t>, </a:t>
            </a:r>
            <a:r>
              <a:rPr lang="zh-CN" altLang="en-US" dirty="0">
                <a:latin typeface="Euclid" panose="02020503060505020303" pitchFamily="18" charset="0"/>
              </a:rPr>
              <a:t>要将 </a:t>
            </a:r>
            <a:r>
              <a:rPr lang="en-US" altLang="zh-CN" b="1" i="1" dirty="0">
                <a:latin typeface="Euclid" panose="02020503060505020303" pitchFamily="18" charset="0"/>
              </a:rPr>
              <a:t>k</a:t>
            </a:r>
            <a:r>
              <a:rPr lang="en-US" altLang="zh-CN" b="1" baseline="-25000" dirty="0">
                <a:latin typeface="Euclid" panose="02020503060505020303" pitchFamily="18" charset="0"/>
              </a:rPr>
              <a:t>1</a:t>
            </a:r>
            <a:r>
              <a:rPr lang="en-US" altLang="zh-CN" dirty="0">
                <a:latin typeface="Euclid" panose="02020503060505020303" pitchFamily="18" charset="0"/>
              </a:rPr>
              <a:t> </a:t>
            </a:r>
            <a:r>
              <a:rPr lang="zh-CN" altLang="en-US" dirty="0">
                <a:latin typeface="Euclid" panose="02020503060505020303" pitchFamily="18" charset="0"/>
              </a:rPr>
              <a:t>变为正数</a:t>
            </a:r>
            <a:r>
              <a:rPr lang="zh-CN" altLang="en-US" b="1" dirty="0">
                <a:solidFill>
                  <a:srgbClr val="333333"/>
                </a:solidFill>
                <a:latin typeface="Euclid" panose="02020503060505020303" pitchFamily="18" charset="0"/>
                <a:ea typeface="仿宋" panose="02010609060101010101" pitchFamily="49" charset="-122"/>
              </a:rPr>
              <a:t>－</a:t>
            </a:r>
            <a:r>
              <a:rPr lang="en-US" altLang="zh-CN" b="1" i="1" dirty="0">
                <a:solidFill>
                  <a:srgbClr val="333333"/>
                </a:solidFill>
                <a:latin typeface="Euclid" panose="02020503060505020303" pitchFamily="18" charset="0"/>
              </a:rPr>
              <a:t>k</a:t>
            </a:r>
            <a:r>
              <a:rPr lang="en-US" altLang="zh-CN" b="1" baseline="-25000" dirty="0">
                <a:solidFill>
                  <a:srgbClr val="333333"/>
                </a:solidFill>
                <a:latin typeface="Euclid" panose="02020503060505020303" pitchFamily="18" charset="0"/>
              </a:rPr>
              <a:t>1</a:t>
            </a:r>
            <a:r>
              <a:rPr lang="en-US" altLang="zh-CN" b="1" dirty="0">
                <a:solidFill>
                  <a:srgbClr val="333333"/>
                </a:solidFill>
                <a:latin typeface="Euclid" panose="02020503060505020303" pitchFamily="18" charset="0"/>
              </a:rPr>
              <a:t> mod </a:t>
            </a:r>
            <a:r>
              <a:rPr lang="en-US" altLang="zh-CN" b="1" i="1" dirty="0">
                <a:solidFill>
                  <a:srgbClr val="333333"/>
                </a:solidFill>
                <a:latin typeface="Euclid" panose="02020503060505020303" pitchFamily="18" charset="0"/>
              </a:rPr>
              <a:t>n</a:t>
            </a:r>
            <a:r>
              <a:rPr lang="en-US" altLang="zh-CN" b="1" dirty="0">
                <a:solidFill>
                  <a:srgbClr val="333333"/>
                </a:solidFill>
                <a:latin typeface="Euclid" panose="02020503060505020303" pitchFamily="18" charset="0"/>
              </a:rPr>
              <a:t> = (</a:t>
            </a:r>
            <a:r>
              <a:rPr lang="en-US" altLang="zh-CN" b="1" i="1" dirty="0">
                <a:solidFill>
                  <a:srgbClr val="333333"/>
                </a:solidFill>
                <a:latin typeface="Euclid" panose="02020503060505020303" pitchFamily="18" charset="0"/>
              </a:rPr>
              <a:t>n</a:t>
            </a:r>
            <a:r>
              <a:rPr lang="zh-CN" altLang="en-US" b="1" dirty="0">
                <a:solidFill>
                  <a:srgbClr val="333333"/>
                </a:solidFill>
                <a:latin typeface="Euclid" panose="02020503060505020303" pitchFamily="18" charset="0"/>
                <a:ea typeface="仿宋" panose="02010609060101010101" pitchFamily="49" charset="-122"/>
              </a:rPr>
              <a:t>－</a:t>
            </a:r>
            <a:r>
              <a:rPr lang="en-US" altLang="zh-CN" b="1" i="1" dirty="0">
                <a:solidFill>
                  <a:srgbClr val="333333"/>
                </a:solidFill>
                <a:latin typeface="Euclid" panose="02020503060505020303" pitchFamily="18" charset="0"/>
              </a:rPr>
              <a:t>k</a:t>
            </a:r>
            <a:r>
              <a:rPr lang="en-US" altLang="zh-CN" b="1" baseline="-25000" dirty="0">
                <a:solidFill>
                  <a:srgbClr val="333333"/>
                </a:solidFill>
                <a:latin typeface="Euclid" panose="02020503060505020303" pitchFamily="18" charset="0"/>
              </a:rPr>
              <a:t>1</a:t>
            </a:r>
            <a:r>
              <a:rPr lang="en-US" altLang="zh-CN" b="1" dirty="0">
                <a:solidFill>
                  <a:srgbClr val="333333"/>
                </a:solidFill>
                <a:latin typeface="Euclid" panose="02020503060505020303" pitchFamily="18" charset="0"/>
              </a:rPr>
              <a:t>) mod </a:t>
            </a:r>
            <a:r>
              <a:rPr lang="en-US" altLang="zh-CN" b="1" i="1" dirty="0">
                <a:solidFill>
                  <a:srgbClr val="333333"/>
                </a:solidFill>
                <a:latin typeface="Euclid" panose="02020503060505020303" pitchFamily="18" charset="0"/>
              </a:rPr>
              <a:t>n</a:t>
            </a:r>
          </a:p>
          <a:p>
            <a:pPr algn="just" eaLnBrk="1" hangingPunct="1">
              <a:lnSpc>
                <a:spcPct val="120000"/>
              </a:lnSpc>
              <a:spcBef>
                <a:spcPct val="0"/>
              </a:spcBef>
              <a:buNone/>
            </a:pPr>
            <a:r>
              <a:rPr lang="zh-CN" altLang="en-US" dirty="0">
                <a:latin typeface="Euclid" panose="02020503060505020303" pitchFamily="18" charset="0"/>
              </a:rPr>
              <a:t>若 </a:t>
            </a:r>
            <a:r>
              <a:rPr lang="en-US" altLang="zh-CN" b="1" dirty="0">
                <a:latin typeface="Euclid" panose="02020503060505020303" pitchFamily="18" charset="0"/>
              </a:rPr>
              <a:t>(</a:t>
            </a:r>
            <a:r>
              <a:rPr lang="en-US" altLang="zh-CN" b="1" i="1" dirty="0">
                <a:latin typeface="Euclid" panose="02020503060505020303" pitchFamily="18" charset="0"/>
              </a:rPr>
              <a:t>a</a:t>
            </a:r>
            <a:r>
              <a:rPr lang="en-US" altLang="zh-CN" b="1" dirty="0">
                <a:latin typeface="Euclid" panose="02020503060505020303" pitchFamily="18" charset="0"/>
              </a:rPr>
              <a:t>, 26) = 1,</a:t>
            </a:r>
            <a:r>
              <a:rPr lang="en-US" altLang="zh-CN" dirty="0">
                <a:latin typeface="Euclid" panose="02020503060505020303" pitchFamily="18" charset="0"/>
              </a:rPr>
              <a:t> </a:t>
            </a:r>
            <a:r>
              <a:rPr lang="zh-CN" altLang="en-US" dirty="0">
                <a:latin typeface="Euclid" panose="02020503060505020303" pitchFamily="18" charset="0"/>
              </a:rPr>
              <a:t>则存在整数 </a:t>
            </a:r>
            <a:r>
              <a:rPr lang="en-US" altLang="zh-CN" b="1" i="1" dirty="0">
                <a:latin typeface="Euclid" panose="02020503060505020303" pitchFamily="18" charset="0"/>
              </a:rPr>
              <a:t>k</a:t>
            </a:r>
            <a:r>
              <a:rPr lang="en-US" altLang="zh-CN" b="1" baseline="-25000" dirty="0">
                <a:latin typeface="Euclid" panose="02020503060505020303" pitchFamily="18" charset="0"/>
              </a:rPr>
              <a:t>1</a:t>
            </a:r>
            <a:r>
              <a:rPr lang="en-US" altLang="zh-CN" b="1" dirty="0">
                <a:latin typeface="Euclid" panose="02020503060505020303" pitchFamily="18" charset="0"/>
              </a:rPr>
              <a:t>,</a:t>
            </a:r>
            <a:r>
              <a:rPr lang="en-US" altLang="zh-CN" dirty="0">
                <a:latin typeface="Euclid" panose="02020503060505020303" pitchFamily="18" charset="0"/>
              </a:rPr>
              <a:t> </a:t>
            </a:r>
            <a:r>
              <a:rPr lang="en-US" altLang="zh-CN" b="1" i="1" dirty="0">
                <a:latin typeface="Euclid" panose="02020503060505020303" pitchFamily="18" charset="0"/>
              </a:rPr>
              <a:t>k</a:t>
            </a:r>
            <a:r>
              <a:rPr lang="en-US" altLang="zh-CN" b="1" baseline="-25000" dirty="0">
                <a:latin typeface="Euclid" panose="02020503060505020303" pitchFamily="18" charset="0"/>
              </a:rPr>
              <a:t>2</a:t>
            </a:r>
            <a:r>
              <a:rPr lang="en-US" altLang="zh-CN" dirty="0">
                <a:latin typeface="Euclid" panose="02020503060505020303" pitchFamily="18" charset="0"/>
              </a:rPr>
              <a:t> </a:t>
            </a:r>
            <a:r>
              <a:rPr lang="zh-CN" altLang="en-US" dirty="0">
                <a:latin typeface="Euclid" panose="02020503060505020303" pitchFamily="18" charset="0"/>
              </a:rPr>
              <a:t>使得</a:t>
            </a:r>
            <a:endParaRPr lang="en-US" altLang="zh-CN" dirty="0">
              <a:latin typeface="Euclid" panose="02020503060505020303" pitchFamily="18" charset="0"/>
            </a:endParaRPr>
          </a:p>
          <a:p>
            <a:pPr algn="ctr" eaLnBrk="1" hangingPunct="1">
              <a:lnSpc>
                <a:spcPct val="120000"/>
              </a:lnSpc>
              <a:spcBef>
                <a:spcPct val="0"/>
              </a:spcBef>
              <a:buNone/>
            </a:pPr>
            <a:r>
              <a:rPr lang="en-US" altLang="zh-CN" b="1" i="1" dirty="0">
                <a:solidFill>
                  <a:srgbClr val="FF0000"/>
                </a:solidFill>
                <a:latin typeface="Euclid" panose="02020503060505020303" pitchFamily="18" charset="0"/>
              </a:rPr>
              <a:t>k</a:t>
            </a:r>
            <a:r>
              <a:rPr lang="en-US" altLang="zh-CN" b="1" baseline="-25000" dirty="0">
                <a:solidFill>
                  <a:srgbClr val="FF0000"/>
                </a:solidFill>
                <a:latin typeface="Euclid" panose="02020503060505020303" pitchFamily="18" charset="0"/>
              </a:rPr>
              <a:t>1</a:t>
            </a:r>
            <a:r>
              <a:rPr lang="en-US" altLang="zh-CN" b="1" i="1" dirty="0">
                <a:latin typeface="Euclid" panose="02020503060505020303" pitchFamily="18" charset="0"/>
              </a:rPr>
              <a:t>a</a:t>
            </a:r>
            <a:r>
              <a:rPr lang="en-US" altLang="zh-CN" dirty="0">
                <a:latin typeface="Euclid" panose="02020503060505020303" pitchFamily="18" charset="0"/>
              </a:rPr>
              <a:t> </a:t>
            </a:r>
            <a:r>
              <a:rPr lang="en-US" altLang="zh-CN" b="1" dirty="0">
                <a:latin typeface="Euclid" panose="02020503060505020303" pitchFamily="18" charset="0"/>
              </a:rPr>
              <a:t>+</a:t>
            </a:r>
            <a:r>
              <a:rPr lang="en-US" altLang="zh-CN" dirty="0">
                <a:latin typeface="Euclid" panose="02020503060505020303" pitchFamily="18" charset="0"/>
              </a:rPr>
              <a:t> </a:t>
            </a:r>
            <a:r>
              <a:rPr lang="en-US" altLang="zh-CN" b="1" i="1" dirty="0">
                <a:solidFill>
                  <a:srgbClr val="FF0000"/>
                </a:solidFill>
                <a:latin typeface="Euclid" panose="02020503060505020303" pitchFamily="18" charset="0"/>
              </a:rPr>
              <a:t>k</a:t>
            </a:r>
            <a:r>
              <a:rPr lang="en-US" altLang="zh-CN" b="1" baseline="-25000" dirty="0">
                <a:solidFill>
                  <a:srgbClr val="FF0000"/>
                </a:solidFill>
                <a:latin typeface="Euclid" panose="02020503060505020303" pitchFamily="18" charset="0"/>
              </a:rPr>
              <a:t>2</a:t>
            </a:r>
            <a:r>
              <a:rPr lang="en-US" altLang="zh-CN" b="1" dirty="0">
                <a:solidFill>
                  <a:srgbClr val="333333"/>
                </a:solidFill>
                <a:latin typeface="Euclid" panose="02020503060505020303" pitchFamily="18" charset="0"/>
              </a:rPr>
              <a:t>×</a:t>
            </a:r>
            <a:r>
              <a:rPr lang="en-US" altLang="zh-CN" b="1" dirty="0">
                <a:latin typeface="Euclid" panose="02020503060505020303" pitchFamily="18" charset="0"/>
              </a:rPr>
              <a:t>26</a:t>
            </a:r>
            <a:r>
              <a:rPr lang="en-US" altLang="zh-CN" dirty="0">
                <a:latin typeface="Euclid" panose="02020503060505020303" pitchFamily="18" charset="0"/>
              </a:rPr>
              <a:t> </a:t>
            </a:r>
            <a:r>
              <a:rPr lang="en-US" altLang="zh-CN" b="1" dirty="0">
                <a:latin typeface="Euclid" panose="02020503060505020303" pitchFamily="18" charset="0"/>
              </a:rPr>
              <a:t>=</a:t>
            </a:r>
            <a:r>
              <a:rPr lang="en-US" altLang="zh-CN" dirty="0">
                <a:latin typeface="Euclid" panose="02020503060505020303" pitchFamily="18" charset="0"/>
              </a:rPr>
              <a:t> </a:t>
            </a:r>
            <a:r>
              <a:rPr lang="en-US" altLang="zh-CN" b="1" dirty="0">
                <a:latin typeface="Euclid" panose="02020503060505020303" pitchFamily="18" charset="0"/>
              </a:rPr>
              <a:t>1</a:t>
            </a:r>
          </a:p>
          <a:p>
            <a:pPr eaLnBrk="1" hangingPunct="1">
              <a:lnSpc>
                <a:spcPct val="120000"/>
              </a:lnSpc>
              <a:spcBef>
                <a:spcPct val="0"/>
              </a:spcBef>
              <a:buNone/>
            </a:pPr>
            <a:r>
              <a:rPr lang="zh-CN" altLang="en-US" dirty="0">
                <a:latin typeface="Euclid" panose="02020503060505020303" pitchFamily="18" charset="0"/>
              </a:rPr>
              <a:t>两边模</a:t>
            </a:r>
            <a:r>
              <a:rPr lang="en-US" altLang="zh-CN" b="1" dirty="0">
                <a:latin typeface="Euclid" panose="02020503060505020303" pitchFamily="18" charset="0"/>
              </a:rPr>
              <a:t>26</a:t>
            </a:r>
            <a:r>
              <a:rPr lang="zh-CN" altLang="en-US" dirty="0">
                <a:latin typeface="Euclid" panose="02020503060505020303" pitchFamily="18" charset="0"/>
              </a:rPr>
              <a:t>得</a:t>
            </a:r>
            <a:r>
              <a:rPr lang="en-US" altLang="zh-CN" b="1" i="1" dirty="0">
                <a:solidFill>
                  <a:srgbClr val="FF0000"/>
                </a:solidFill>
                <a:latin typeface="Euclid" panose="02020503060505020303" pitchFamily="18" charset="0"/>
              </a:rPr>
              <a:t>k</a:t>
            </a:r>
            <a:r>
              <a:rPr lang="en-US" altLang="zh-CN" b="1" baseline="-25000" dirty="0">
                <a:solidFill>
                  <a:srgbClr val="FF0000"/>
                </a:solidFill>
                <a:latin typeface="Euclid" panose="02020503060505020303" pitchFamily="18" charset="0"/>
              </a:rPr>
              <a:t>1</a:t>
            </a:r>
            <a:r>
              <a:rPr lang="en-US" altLang="zh-CN" b="1" i="1" dirty="0">
                <a:latin typeface="Euclid" panose="02020503060505020303" pitchFamily="18" charset="0"/>
              </a:rPr>
              <a:t>a</a:t>
            </a:r>
            <a:r>
              <a:rPr lang="en-US" altLang="zh-CN" b="1" dirty="0">
                <a:latin typeface="Euclid" panose="02020503060505020303" pitchFamily="18" charset="0"/>
              </a:rPr>
              <a:t>=1 mod 26</a:t>
            </a:r>
            <a:r>
              <a:rPr lang="en-US" altLang="zh-CN" dirty="0">
                <a:latin typeface="Euclid" panose="02020503060505020303" pitchFamily="18" charset="0"/>
              </a:rPr>
              <a:t>, </a:t>
            </a:r>
            <a:r>
              <a:rPr lang="zh-CN" altLang="en-US" dirty="0">
                <a:latin typeface="Euclid" panose="02020503060505020303" pitchFamily="18" charset="0"/>
              </a:rPr>
              <a:t>即</a:t>
            </a:r>
            <a:r>
              <a:rPr lang="en-US" altLang="zh-CN" dirty="0">
                <a:latin typeface="Euclid" panose="02020503060505020303" pitchFamily="18" charset="0"/>
              </a:rPr>
              <a:t> </a:t>
            </a:r>
            <a:r>
              <a:rPr lang="en-US" altLang="zh-CN" b="1" i="1" dirty="0">
                <a:latin typeface="Euclid" panose="02020503060505020303" pitchFamily="18" charset="0"/>
              </a:rPr>
              <a:t>a</a:t>
            </a:r>
            <a:r>
              <a:rPr lang="zh-CN" altLang="en-US" b="1" baseline="30000" dirty="0">
                <a:solidFill>
                  <a:srgbClr val="333333"/>
                </a:solidFill>
                <a:latin typeface="Euclid" panose="02020503060505020303" pitchFamily="18" charset="0"/>
                <a:ea typeface="仿宋" panose="02010609060101010101" pitchFamily="49" charset="-122"/>
              </a:rPr>
              <a:t>－</a:t>
            </a:r>
            <a:r>
              <a:rPr lang="en-US" altLang="zh-CN" b="1" baseline="30000" dirty="0">
                <a:solidFill>
                  <a:srgbClr val="333333"/>
                </a:solidFill>
                <a:latin typeface="Euclid" panose="02020503060505020303" pitchFamily="18" charset="0"/>
                <a:ea typeface="仿宋" panose="02010609060101010101" pitchFamily="49" charset="-122"/>
              </a:rPr>
              <a:t>1</a:t>
            </a:r>
            <a:r>
              <a:rPr lang="en-US" altLang="zh-CN" dirty="0">
                <a:latin typeface="Euclid" panose="02020503060505020303" pitchFamily="18" charset="0"/>
              </a:rPr>
              <a:t>=</a:t>
            </a:r>
            <a:r>
              <a:rPr lang="en-US" altLang="zh-CN" b="1" i="1" dirty="0">
                <a:solidFill>
                  <a:srgbClr val="FF0000"/>
                </a:solidFill>
                <a:latin typeface="Euclid" panose="02020503060505020303" pitchFamily="18" charset="0"/>
              </a:rPr>
              <a:t>k</a:t>
            </a:r>
            <a:r>
              <a:rPr lang="en-US" altLang="zh-CN" b="1" baseline="-25000" dirty="0">
                <a:solidFill>
                  <a:srgbClr val="FF0000"/>
                </a:solidFill>
                <a:latin typeface="Euclid" panose="02020503060505020303" pitchFamily="18" charset="0"/>
              </a:rPr>
              <a:t>1</a:t>
            </a:r>
            <a:r>
              <a:rPr lang="en-US" altLang="zh-CN" b="1" dirty="0">
                <a:solidFill>
                  <a:srgbClr val="333333"/>
                </a:solidFill>
                <a:latin typeface="Euclid" panose="02020503060505020303" pitchFamily="18" charset="0"/>
                <a:ea typeface="仿宋" panose="02010609060101010101" pitchFamily="49" charset="-122"/>
              </a:rPr>
              <a:t> mod 26</a:t>
            </a:r>
            <a:endParaRPr lang="en-US" altLang="zh-CN" dirty="0">
              <a:latin typeface="Euclid" panose="02020503060505020303" pitchFamily="18" charset="0"/>
            </a:endParaRPr>
          </a:p>
          <a:p>
            <a:pPr algn="just" eaLnBrk="1" hangingPunct="1">
              <a:lnSpc>
                <a:spcPct val="120000"/>
              </a:lnSpc>
              <a:spcBef>
                <a:spcPct val="0"/>
              </a:spcBef>
              <a:buNone/>
            </a:pPr>
            <a:endParaRPr lang="zh-CN" altLang="en-US" i="1" dirty="0">
              <a:latin typeface="Euclid" panose="02020503060505020303" pitchFamily="18" charset="0"/>
            </a:endParaRP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F52D5CBA-C2B5-4263-8A52-8B766511833C}"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xmlns="" id="{3073BCF8-E48F-4B90-A6F3-79A0C79AA226}"/>
              </a:ext>
            </a:extLst>
          </p:cNvPr>
          <p:cNvSpPr>
            <a:spLocks noGrp="1"/>
          </p:cNvSpPr>
          <p:nvPr>
            <p:ph type="title"/>
          </p:nvPr>
        </p:nvSpPr>
        <p:spPr>
          <a:xfrm>
            <a:off x="1098550" y="365125"/>
            <a:ext cx="6778625" cy="668338"/>
          </a:xfrm>
        </p:spPr>
        <p:txBody>
          <a:bodyPr/>
          <a:lstStyle/>
          <a:p>
            <a:r>
              <a:rPr lang="zh-CN" altLang="en-US"/>
              <a:t>扩展的欧几里得算法</a:t>
            </a:r>
          </a:p>
        </p:txBody>
      </p:sp>
      <p:sp>
        <p:nvSpPr>
          <p:cNvPr id="63491" name="Rectangle 3">
            <a:extLst>
              <a:ext uri="{FF2B5EF4-FFF2-40B4-BE49-F238E27FC236}">
                <a16:creationId xmlns:a16="http://schemas.microsoft.com/office/drawing/2014/main" xmlns="" id="{9520B80B-5D8B-4501-B312-63FA0C0A0151}"/>
              </a:ext>
            </a:extLst>
          </p:cNvPr>
          <p:cNvSpPr>
            <a:spLocks noGrp="1"/>
          </p:cNvSpPr>
          <p:nvPr>
            <p:ph idx="1"/>
          </p:nvPr>
        </p:nvSpPr>
        <p:spPr>
          <a:xfrm>
            <a:off x="465138" y="1157288"/>
            <a:ext cx="8229600" cy="5014912"/>
          </a:xfrm>
        </p:spPr>
        <p:txBody>
          <a:bodyPr/>
          <a:lstStyle/>
          <a:p>
            <a:pPr marL="0" indent="0">
              <a:buFont typeface="Arial" panose="020B0604020202020204" pitchFamily="34" charset="0"/>
              <a:buNone/>
            </a:pPr>
            <a:r>
              <a:rPr lang="zh-CN" altLang="en-US" sz="2800" dirty="0">
                <a:solidFill>
                  <a:srgbClr val="000000"/>
                </a:solidFill>
                <a:latin typeface="Euclid" panose="02020503060505020303" pitchFamily="18" charset="0"/>
              </a:rPr>
              <a:t>设 </a:t>
            </a:r>
            <a:r>
              <a:rPr lang="en-US" altLang="zh-CN" sz="2800" b="1" i="1" dirty="0">
                <a:solidFill>
                  <a:srgbClr val="000000"/>
                </a:solidFill>
                <a:latin typeface="Euclid" panose="02020503060505020303" pitchFamily="18" charset="0"/>
              </a:rPr>
              <a:t>a</a:t>
            </a:r>
            <a:r>
              <a:rPr lang="en-US" altLang="zh-CN" sz="2800" b="1" dirty="0">
                <a:solidFill>
                  <a:srgbClr val="000000"/>
                </a:solidFill>
                <a:latin typeface="Euclid" panose="02020503060505020303" pitchFamily="18" charset="0"/>
              </a:rPr>
              <a:t>, </a:t>
            </a:r>
            <a:r>
              <a:rPr lang="en-US" altLang="zh-CN" sz="2800" b="1" i="1" dirty="0" err="1">
                <a:solidFill>
                  <a:srgbClr val="000000"/>
                </a:solidFill>
                <a:latin typeface="Euclid" panose="02020503060505020303" pitchFamily="18" charset="0"/>
              </a:rPr>
              <a:t>b</a:t>
            </a:r>
            <a:r>
              <a:rPr lang="en-US" altLang="zh-CN" sz="2800" b="1" dirty="0" err="1">
                <a:solidFill>
                  <a:srgbClr val="000000"/>
                </a:solidFill>
                <a:latin typeface="Euclid" panose="02020503060505020303" pitchFamily="18" charset="0"/>
                <a:ea typeface="宋体" panose="02010600030101010101" pitchFamily="2" charset="-122"/>
              </a:rPr>
              <a:t>∈</a:t>
            </a:r>
            <a:r>
              <a:rPr lang="en-US" altLang="zh-CN" sz="2800" b="1" i="1" dirty="0" err="1">
                <a:solidFill>
                  <a:srgbClr val="000000"/>
                </a:solidFill>
                <a:latin typeface="Euclid" panose="02020503060505020303" pitchFamily="18" charset="0"/>
                <a:ea typeface="宋体" panose="02010600030101010101" pitchFamily="2" charset="-122"/>
              </a:rPr>
              <a:t>Z</a:t>
            </a:r>
            <a:r>
              <a:rPr lang="en-US" altLang="zh-CN" sz="2800" b="1" baseline="30000" dirty="0">
                <a:solidFill>
                  <a:srgbClr val="000000"/>
                </a:solidFill>
                <a:latin typeface="Euclid" panose="02020503060505020303" pitchFamily="18" charset="0"/>
                <a:ea typeface="宋体" panose="02010600030101010101" pitchFamily="2" charset="-122"/>
              </a:rPr>
              <a:t>+</a:t>
            </a:r>
            <a:r>
              <a:rPr lang="en-US" altLang="zh-CN" sz="2800" b="1" dirty="0">
                <a:solidFill>
                  <a:srgbClr val="000000"/>
                </a:solidFill>
                <a:latin typeface="Euclid" panose="02020503060505020303" pitchFamily="18" charset="0"/>
              </a:rPr>
              <a:t>, </a:t>
            </a:r>
            <a:r>
              <a:rPr lang="zh-CN" altLang="en-US" sz="2800" dirty="0">
                <a:solidFill>
                  <a:srgbClr val="000000"/>
                </a:solidFill>
                <a:latin typeface="Euclid" panose="02020503060505020303" pitchFamily="18" charset="0"/>
              </a:rPr>
              <a:t>则存在 </a:t>
            </a:r>
            <a:r>
              <a:rPr lang="en-US" altLang="zh-CN" sz="2800" b="1" i="1" dirty="0">
                <a:solidFill>
                  <a:srgbClr val="000000"/>
                </a:solidFill>
                <a:latin typeface="Euclid" panose="02020503060505020303" pitchFamily="18" charset="0"/>
              </a:rPr>
              <a:t>m</a:t>
            </a:r>
            <a:r>
              <a:rPr lang="en-US" altLang="zh-CN" sz="2800" b="1" dirty="0">
                <a:solidFill>
                  <a:srgbClr val="000000"/>
                </a:solidFill>
                <a:latin typeface="Euclid" panose="02020503060505020303" pitchFamily="18" charset="0"/>
              </a:rPr>
              <a:t>, </a:t>
            </a:r>
            <a:r>
              <a:rPr lang="en-US" altLang="zh-CN" sz="2800" b="1" i="1" dirty="0" err="1">
                <a:solidFill>
                  <a:srgbClr val="000000"/>
                </a:solidFill>
                <a:latin typeface="Euclid" panose="02020503060505020303" pitchFamily="18" charset="0"/>
              </a:rPr>
              <a:t>n</a:t>
            </a:r>
            <a:r>
              <a:rPr lang="en-US" altLang="zh-CN" sz="2800" b="1" dirty="0" err="1">
                <a:solidFill>
                  <a:srgbClr val="000000"/>
                </a:solidFill>
                <a:latin typeface="Euclid" panose="02020503060505020303" pitchFamily="18" charset="0"/>
                <a:ea typeface="宋体" panose="02010600030101010101" pitchFamily="2" charset="-122"/>
              </a:rPr>
              <a:t>∈</a:t>
            </a:r>
            <a:r>
              <a:rPr lang="en-US" altLang="zh-CN" sz="2800" b="1" i="1" dirty="0" err="1">
                <a:solidFill>
                  <a:srgbClr val="000000"/>
                </a:solidFill>
                <a:latin typeface="Euclid" panose="02020503060505020303" pitchFamily="18" charset="0"/>
                <a:ea typeface="宋体" panose="02010600030101010101" pitchFamily="2" charset="-122"/>
              </a:rPr>
              <a:t>Z</a:t>
            </a:r>
            <a:r>
              <a:rPr lang="en-US" altLang="zh-CN" sz="2800" b="1" dirty="0">
                <a:solidFill>
                  <a:srgbClr val="000000"/>
                </a:solidFill>
                <a:latin typeface="Euclid" panose="02020503060505020303" pitchFamily="18" charset="0"/>
              </a:rPr>
              <a:t>,</a:t>
            </a:r>
            <a:r>
              <a:rPr lang="en-US" altLang="zh-CN" sz="2800" dirty="0">
                <a:solidFill>
                  <a:srgbClr val="000000"/>
                </a:solidFill>
                <a:latin typeface="Euclid" panose="02020503060505020303" pitchFamily="18" charset="0"/>
              </a:rPr>
              <a:t> </a:t>
            </a:r>
            <a:r>
              <a:rPr lang="zh-CN" altLang="en-US" sz="2800" dirty="0">
                <a:solidFill>
                  <a:srgbClr val="000000"/>
                </a:solidFill>
                <a:latin typeface="Euclid" panose="02020503060505020303" pitchFamily="18" charset="0"/>
              </a:rPr>
              <a:t>使得 </a:t>
            </a:r>
            <a:r>
              <a:rPr lang="en-US" altLang="zh-CN" sz="2800" b="1" dirty="0" err="1">
                <a:solidFill>
                  <a:srgbClr val="000000"/>
                </a:solidFill>
                <a:latin typeface="Euclid" panose="02020503060505020303" pitchFamily="18" charset="0"/>
              </a:rPr>
              <a:t>gcd</a:t>
            </a:r>
            <a:r>
              <a:rPr lang="en-US" altLang="zh-CN" sz="2800" b="1" dirty="0">
                <a:solidFill>
                  <a:srgbClr val="000000"/>
                </a:solidFill>
                <a:latin typeface="Euclid" panose="02020503060505020303" pitchFamily="18" charset="0"/>
              </a:rPr>
              <a:t>(</a:t>
            </a:r>
            <a:r>
              <a:rPr lang="en-US" altLang="zh-CN" sz="2800" b="1" i="1" dirty="0">
                <a:solidFill>
                  <a:srgbClr val="000000"/>
                </a:solidFill>
                <a:latin typeface="Euclid" panose="02020503060505020303" pitchFamily="18" charset="0"/>
              </a:rPr>
              <a:t>a</a:t>
            </a:r>
            <a:r>
              <a:rPr lang="en-US" altLang="zh-CN" sz="2800" b="1" dirty="0">
                <a:solidFill>
                  <a:srgbClr val="000000"/>
                </a:solidFill>
                <a:latin typeface="Euclid" panose="02020503060505020303" pitchFamily="18" charset="0"/>
              </a:rPr>
              <a:t>, </a:t>
            </a:r>
            <a:r>
              <a:rPr lang="en-US" altLang="zh-CN" sz="2800" b="1" i="1" dirty="0">
                <a:solidFill>
                  <a:srgbClr val="000000"/>
                </a:solidFill>
                <a:latin typeface="Euclid" panose="02020503060505020303" pitchFamily="18" charset="0"/>
              </a:rPr>
              <a:t>b</a:t>
            </a:r>
            <a:r>
              <a:rPr lang="en-US" altLang="zh-CN" sz="2800" b="1" dirty="0">
                <a:solidFill>
                  <a:srgbClr val="000000"/>
                </a:solidFill>
                <a:latin typeface="Euclid" panose="02020503060505020303" pitchFamily="18" charset="0"/>
              </a:rPr>
              <a:t>) =</a:t>
            </a:r>
            <a:r>
              <a:rPr lang="en-US" altLang="zh-CN" sz="2800" dirty="0">
                <a:solidFill>
                  <a:srgbClr val="000000"/>
                </a:solidFill>
                <a:latin typeface="Euclid" panose="02020503060505020303" pitchFamily="18" charset="0"/>
              </a:rPr>
              <a:t> </a:t>
            </a:r>
            <a:r>
              <a:rPr lang="en-US" altLang="zh-CN" sz="2800" b="1" i="1" dirty="0">
                <a:solidFill>
                  <a:srgbClr val="000000"/>
                </a:solidFill>
                <a:latin typeface="Euclid" panose="02020503060505020303" pitchFamily="18" charset="0"/>
              </a:rPr>
              <a:t>ma </a:t>
            </a:r>
            <a:r>
              <a:rPr lang="en-US" altLang="zh-CN" sz="2800" b="1" dirty="0">
                <a:solidFill>
                  <a:srgbClr val="000000"/>
                </a:solidFill>
                <a:latin typeface="Euclid" panose="02020503060505020303" pitchFamily="18" charset="0"/>
              </a:rPr>
              <a:t>+ </a:t>
            </a:r>
            <a:r>
              <a:rPr lang="en-US" altLang="zh-CN" sz="2800" b="1" i="1" dirty="0" err="1">
                <a:solidFill>
                  <a:srgbClr val="000000"/>
                </a:solidFill>
                <a:latin typeface="Euclid" panose="02020503060505020303" pitchFamily="18" charset="0"/>
              </a:rPr>
              <a:t>nb</a:t>
            </a:r>
            <a:r>
              <a:rPr lang="zh-CN" altLang="en-US" sz="2800" dirty="0">
                <a:solidFill>
                  <a:srgbClr val="000000"/>
                </a:solidFill>
                <a:latin typeface="Euclid" panose="02020503060505020303" pitchFamily="18" charset="0"/>
              </a:rPr>
              <a:t>。</a:t>
            </a:r>
            <a:endParaRPr lang="en-US" altLang="zh-CN" sz="2800" dirty="0">
              <a:solidFill>
                <a:srgbClr val="000000"/>
              </a:solidFill>
              <a:latin typeface="Euclid" panose="02020503060505020303" pitchFamily="18" charset="0"/>
            </a:endParaRPr>
          </a:p>
          <a:p>
            <a:pPr marL="0" indent="0" algn="ctr">
              <a:buFont typeface="Arial" panose="020B0604020202020204" pitchFamily="34" charset="0"/>
              <a:buNone/>
            </a:pPr>
            <a:endParaRPr lang="en-US" altLang="zh-CN" sz="2800" b="1" dirty="0">
              <a:solidFill>
                <a:srgbClr val="333333"/>
              </a:solidFill>
              <a:latin typeface="Euclid" panose="02020503060505020303" pitchFamily="18" charset="0"/>
              <a:cs typeface="Times New Roman" panose="02020603050405020304" pitchFamily="18" charset="0"/>
            </a:endParaRPr>
          </a:p>
          <a:p>
            <a:pPr marL="0" indent="0" algn="ctr">
              <a:buFont typeface="Arial" panose="020B0604020202020204" pitchFamily="34" charset="0"/>
              <a:buNone/>
            </a:pPr>
            <a:endParaRPr lang="en-US" altLang="zh-CN" sz="2800" b="1" dirty="0">
              <a:solidFill>
                <a:srgbClr val="333333"/>
              </a:solidFill>
              <a:latin typeface="Euclid" panose="02020503060505020303" pitchFamily="18" charset="0"/>
              <a:cs typeface="Times New Roman" panose="02020603050405020304" pitchFamily="18" charset="0"/>
            </a:endParaRPr>
          </a:p>
          <a:p>
            <a:pPr marL="0" indent="0" algn="ctr">
              <a:buFont typeface="Arial" panose="020B0604020202020204" pitchFamily="34" charset="0"/>
              <a:buNone/>
            </a:pPr>
            <a:endParaRPr lang="en-US" altLang="zh-CN" sz="2800" b="1" dirty="0">
              <a:solidFill>
                <a:srgbClr val="333333"/>
              </a:solidFill>
              <a:latin typeface="Euclid" panose="02020503060505020303" pitchFamily="18" charset="0"/>
              <a:cs typeface="Times New Roman" panose="02020603050405020304" pitchFamily="18" charset="0"/>
            </a:endParaRPr>
          </a:p>
          <a:p>
            <a:pPr marL="0" indent="0" algn="ctr">
              <a:buFont typeface="Arial" panose="020B0604020202020204" pitchFamily="34" charset="0"/>
              <a:buNone/>
            </a:pPr>
            <a:endParaRPr lang="en-US" altLang="zh-CN" sz="2800" b="1" dirty="0">
              <a:solidFill>
                <a:srgbClr val="333333"/>
              </a:solidFill>
              <a:latin typeface="Euclid" panose="02020503060505020303" pitchFamily="18" charset="0"/>
              <a:cs typeface="Times New Roman" panose="02020603050405020304" pitchFamily="18" charset="0"/>
            </a:endParaRPr>
          </a:p>
          <a:p>
            <a:pPr marL="0" indent="0" algn="ctr">
              <a:buFont typeface="Arial" panose="020B0604020202020204" pitchFamily="34" charset="0"/>
              <a:buNone/>
            </a:pPr>
            <a:endParaRPr lang="en-US" altLang="zh-CN" sz="2800" b="1" dirty="0">
              <a:solidFill>
                <a:srgbClr val="333333"/>
              </a:solidFill>
              <a:latin typeface="Euclid" panose="02020503060505020303" pitchFamily="18" charset="0"/>
              <a:cs typeface="Times New Roman" panose="02020603050405020304" pitchFamily="18" charset="0"/>
            </a:endParaRPr>
          </a:p>
          <a:p>
            <a:pPr marL="0" indent="0" algn="ctr">
              <a:buFont typeface="Arial" panose="020B0604020202020204" pitchFamily="34" charset="0"/>
              <a:buNone/>
            </a:pPr>
            <a:endParaRPr lang="en-US" altLang="zh-CN" sz="2800" b="1" dirty="0">
              <a:solidFill>
                <a:srgbClr val="333333"/>
              </a:solidFill>
              <a:latin typeface="Euclid" panose="02020503060505020303" pitchFamily="18" charset="0"/>
              <a:cs typeface="Times New Roman" panose="02020603050405020304" pitchFamily="18" charset="0"/>
            </a:endParaRPr>
          </a:p>
          <a:p>
            <a:pPr marL="0" indent="0" algn="ctr">
              <a:buFont typeface="Arial" panose="020B0604020202020204" pitchFamily="34" charset="0"/>
              <a:buNone/>
            </a:pPr>
            <a:r>
              <a:rPr lang="en-US" altLang="zh-CN" sz="2800" b="1" dirty="0" err="1">
                <a:solidFill>
                  <a:srgbClr val="333333"/>
                </a:solidFill>
                <a:latin typeface="Euclid" panose="02020503060505020303" pitchFamily="18" charset="0"/>
                <a:cs typeface="Times New Roman" panose="02020603050405020304" pitchFamily="18" charset="0"/>
              </a:rPr>
              <a:t>gcd</a:t>
            </a:r>
            <a:r>
              <a:rPr lang="en-US" altLang="zh-CN" sz="2800" b="1" dirty="0">
                <a:solidFill>
                  <a:srgbClr val="000000"/>
                </a:solidFill>
                <a:latin typeface="Euclid" panose="02020503060505020303" pitchFamily="18" charset="0"/>
                <a:cs typeface="Times New Roman" panose="02020603050405020304" pitchFamily="18" charset="0"/>
              </a:rPr>
              <a:t>(</a:t>
            </a:r>
            <a:r>
              <a:rPr lang="en-US" altLang="zh-CN" sz="2800" b="1" i="1" dirty="0">
                <a:solidFill>
                  <a:srgbClr val="000000"/>
                </a:solidFill>
                <a:latin typeface="Euclid" panose="02020503060505020303" pitchFamily="18" charset="0"/>
                <a:cs typeface="Times New Roman" panose="02020603050405020304" pitchFamily="18" charset="0"/>
              </a:rPr>
              <a:t>a</a:t>
            </a:r>
            <a:r>
              <a:rPr lang="en-US" altLang="zh-CN" sz="2800" b="1" dirty="0">
                <a:solidFill>
                  <a:srgbClr val="000000"/>
                </a:solidFill>
                <a:latin typeface="Euclid" panose="02020503060505020303" pitchFamily="18" charset="0"/>
                <a:cs typeface="Times New Roman" panose="02020603050405020304" pitchFamily="18" charset="0"/>
              </a:rPr>
              <a:t>, </a:t>
            </a:r>
            <a:r>
              <a:rPr lang="en-US" altLang="zh-CN" sz="2800" b="1" i="1" dirty="0">
                <a:solidFill>
                  <a:srgbClr val="000000"/>
                </a:solidFill>
                <a:latin typeface="Euclid" panose="02020503060505020303" pitchFamily="18" charset="0"/>
                <a:cs typeface="Times New Roman" panose="02020603050405020304" pitchFamily="18" charset="0"/>
              </a:rPr>
              <a:t>b</a:t>
            </a:r>
            <a:r>
              <a:rPr lang="en-US" altLang="zh-CN" sz="2800" b="1" dirty="0">
                <a:solidFill>
                  <a:srgbClr val="000000"/>
                </a:solidFill>
                <a:latin typeface="Euclid" panose="02020503060505020303" pitchFamily="18" charset="0"/>
                <a:cs typeface="Times New Roman" panose="02020603050405020304" pitchFamily="18" charset="0"/>
              </a:rPr>
              <a:t>) = </a:t>
            </a:r>
            <a:r>
              <a:rPr lang="en-US" altLang="zh-CN" sz="2800" b="1" i="1" dirty="0" err="1">
                <a:solidFill>
                  <a:srgbClr val="000000"/>
                </a:solidFill>
                <a:latin typeface="Euclid" panose="02020503060505020303" pitchFamily="18" charset="0"/>
                <a:cs typeface="Times New Roman" panose="02020603050405020304" pitchFamily="18" charset="0"/>
              </a:rPr>
              <a:t>r</a:t>
            </a:r>
            <a:r>
              <a:rPr lang="en-US" altLang="zh-CN" sz="2800" b="1" i="1" baseline="-25000" dirty="0" err="1">
                <a:solidFill>
                  <a:srgbClr val="000000"/>
                </a:solidFill>
                <a:latin typeface="Euclid" panose="02020503060505020303" pitchFamily="18" charset="0"/>
                <a:cs typeface="Times New Roman" panose="02020603050405020304" pitchFamily="18" charset="0"/>
              </a:rPr>
              <a:t>n</a:t>
            </a:r>
            <a:r>
              <a:rPr lang="en-US" altLang="zh-CN" sz="2800" b="1" i="1" dirty="0">
                <a:solidFill>
                  <a:srgbClr val="000000"/>
                </a:solidFill>
                <a:latin typeface="Euclid" panose="02020503060505020303" pitchFamily="18" charset="0"/>
                <a:cs typeface="Times New Roman" panose="02020603050405020304" pitchFamily="18" charset="0"/>
              </a:rPr>
              <a:t> </a:t>
            </a:r>
            <a:r>
              <a:rPr lang="en-US" altLang="zh-CN" sz="2800" b="1" dirty="0">
                <a:solidFill>
                  <a:srgbClr val="000000"/>
                </a:solidFill>
                <a:latin typeface="Euclid" panose="02020503060505020303" pitchFamily="18" charset="0"/>
                <a:cs typeface="Times New Roman" panose="02020603050405020304" pitchFamily="18" charset="0"/>
              </a:rPr>
              <a:t>= </a:t>
            </a:r>
            <a:r>
              <a:rPr lang="en-US" altLang="zh-CN" sz="2800" b="1" i="1" dirty="0" err="1">
                <a:solidFill>
                  <a:srgbClr val="000000"/>
                </a:solidFill>
                <a:latin typeface="Euclid" panose="02020503060505020303" pitchFamily="18" charset="0"/>
                <a:cs typeface="Times New Roman" panose="02020603050405020304" pitchFamily="18" charset="0"/>
              </a:rPr>
              <a:t>r</a:t>
            </a:r>
            <a:r>
              <a:rPr lang="en-US" altLang="zh-CN" sz="2800" b="1" i="1" baseline="-25000" dirty="0" err="1">
                <a:solidFill>
                  <a:srgbClr val="000000"/>
                </a:solidFill>
                <a:latin typeface="Euclid" panose="02020503060505020303" pitchFamily="18" charset="0"/>
                <a:cs typeface="Times New Roman" panose="02020603050405020304" pitchFamily="18" charset="0"/>
              </a:rPr>
              <a:t>n</a:t>
            </a:r>
            <a:r>
              <a:rPr lang="zh-CN" altLang="en-US" sz="2800" b="1" baseline="-25000" dirty="0">
                <a:solidFill>
                  <a:srgbClr val="333333"/>
                </a:solidFill>
                <a:latin typeface="Euclid" panose="02020503060505020303" pitchFamily="18" charset="0"/>
              </a:rPr>
              <a:t>－</a:t>
            </a:r>
            <a:r>
              <a:rPr lang="en-US" altLang="zh-CN" sz="2800" b="1" baseline="-25000" dirty="0">
                <a:solidFill>
                  <a:srgbClr val="333333"/>
                </a:solidFill>
                <a:latin typeface="Euclid" panose="02020503060505020303" pitchFamily="18" charset="0"/>
              </a:rPr>
              <a:t>2</a:t>
            </a:r>
            <a:r>
              <a:rPr lang="zh-CN" altLang="en-US" sz="2800" dirty="0">
                <a:solidFill>
                  <a:srgbClr val="333333"/>
                </a:solidFill>
                <a:latin typeface="Euclid" panose="02020503060505020303" pitchFamily="18" charset="0"/>
              </a:rPr>
              <a:t>－</a:t>
            </a:r>
            <a:r>
              <a:rPr lang="en-US" altLang="zh-CN" sz="2800" b="1" i="1" dirty="0" err="1">
                <a:solidFill>
                  <a:srgbClr val="000000"/>
                </a:solidFill>
                <a:latin typeface="Euclid" panose="02020503060505020303" pitchFamily="18" charset="0"/>
                <a:cs typeface="Times New Roman" panose="02020603050405020304" pitchFamily="18" charset="0"/>
              </a:rPr>
              <a:t>r</a:t>
            </a:r>
            <a:r>
              <a:rPr lang="en-US" altLang="zh-CN" sz="2800" b="1" i="1" baseline="-25000" dirty="0" err="1">
                <a:solidFill>
                  <a:srgbClr val="000000"/>
                </a:solidFill>
                <a:latin typeface="Euclid" panose="02020503060505020303" pitchFamily="18" charset="0"/>
                <a:cs typeface="Times New Roman" panose="02020603050405020304" pitchFamily="18" charset="0"/>
              </a:rPr>
              <a:t>n</a:t>
            </a:r>
            <a:r>
              <a:rPr lang="zh-CN" altLang="en-US" sz="2800" b="1" baseline="-25000" dirty="0">
                <a:solidFill>
                  <a:srgbClr val="333333"/>
                </a:solidFill>
                <a:latin typeface="Euclid" panose="02020503060505020303" pitchFamily="18" charset="0"/>
              </a:rPr>
              <a:t>－</a:t>
            </a:r>
            <a:r>
              <a:rPr lang="en-US" altLang="zh-CN" sz="2800" b="1" baseline="-25000" dirty="0">
                <a:solidFill>
                  <a:srgbClr val="000000"/>
                </a:solidFill>
                <a:latin typeface="Euclid" panose="02020503060505020303" pitchFamily="18" charset="0"/>
                <a:cs typeface="Times New Roman" panose="02020603050405020304" pitchFamily="18" charset="0"/>
              </a:rPr>
              <a:t>1</a:t>
            </a:r>
            <a:r>
              <a:rPr lang="en-US" altLang="zh-CN" sz="2800" b="1" i="1" dirty="0">
                <a:solidFill>
                  <a:srgbClr val="000000"/>
                </a:solidFill>
                <a:latin typeface="Euclid" panose="02020503060505020303" pitchFamily="18" charset="0"/>
                <a:cs typeface="Times New Roman" panose="02020603050405020304" pitchFamily="18" charset="0"/>
              </a:rPr>
              <a:t>q</a:t>
            </a:r>
            <a:r>
              <a:rPr lang="en-US" altLang="zh-CN" sz="2800" b="1" i="1" baseline="-25000" dirty="0">
                <a:solidFill>
                  <a:srgbClr val="000000"/>
                </a:solidFill>
                <a:latin typeface="Euclid" panose="02020503060505020303" pitchFamily="18" charset="0"/>
                <a:cs typeface="Times New Roman" panose="02020603050405020304" pitchFamily="18" charset="0"/>
              </a:rPr>
              <a:t>n</a:t>
            </a:r>
          </a:p>
          <a:p>
            <a:pPr marL="0" indent="0" algn="ctr">
              <a:buFont typeface="Arial" panose="020B0604020202020204" pitchFamily="34" charset="0"/>
              <a:buNone/>
            </a:pPr>
            <a:r>
              <a:rPr lang="en-US" altLang="zh-CN" sz="2800" b="1" dirty="0">
                <a:solidFill>
                  <a:srgbClr val="000000"/>
                </a:solidFill>
                <a:latin typeface="Euclid" panose="02020503060505020303" pitchFamily="18" charset="0"/>
              </a:rPr>
              <a:t>= ∙∙∙∙∙∙ = </a:t>
            </a:r>
            <a:r>
              <a:rPr lang="en-US" altLang="zh-CN" sz="2800" b="1" i="1" dirty="0" err="1">
                <a:solidFill>
                  <a:srgbClr val="000000"/>
                </a:solidFill>
                <a:latin typeface="Euclid" panose="02020503060505020303" pitchFamily="18" charset="0"/>
              </a:rPr>
              <a:t>m</a:t>
            </a:r>
            <a:r>
              <a:rPr lang="en-US" altLang="zh-CN" sz="2800" b="1" i="1" dirty="0" err="1">
                <a:solidFill>
                  <a:srgbClr val="FF0000"/>
                </a:solidFill>
                <a:latin typeface="Euclid" panose="02020503060505020303" pitchFamily="18" charset="0"/>
              </a:rPr>
              <a:t>a</a:t>
            </a:r>
            <a:r>
              <a:rPr lang="en-US" altLang="zh-CN" sz="2800" b="1" dirty="0" err="1">
                <a:solidFill>
                  <a:srgbClr val="000000"/>
                </a:solidFill>
                <a:latin typeface="Euclid" panose="02020503060505020303" pitchFamily="18" charset="0"/>
              </a:rPr>
              <a:t>+</a:t>
            </a:r>
            <a:r>
              <a:rPr lang="en-US" altLang="zh-CN" sz="2800" b="1" i="1" dirty="0" err="1">
                <a:solidFill>
                  <a:srgbClr val="000000"/>
                </a:solidFill>
                <a:latin typeface="Euclid" panose="02020503060505020303" pitchFamily="18" charset="0"/>
              </a:rPr>
              <a:t>n</a:t>
            </a:r>
            <a:r>
              <a:rPr lang="en-US" altLang="zh-CN" sz="2800" b="1" i="1" dirty="0" err="1">
                <a:solidFill>
                  <a:srgbClr val="FF0000"/>
                </a:solidFill>
                <a:latin typeface="Euclid" panose="02020503060505020303" pitchFamily="18" charset="0"/>
              </a:rPr>
              <a:t>b</a:t>
            </a:r>
            <a:endParaRPr lang="en-US" altLang="zh-CN" sz="2800" b="1" baseline="-25000" dirty="0">
              <a:solidFill>
                <a:srgbClr val="000000"/>
              </a:solidFill>
              <a:latin typeface="Euclid" panose="02020503060505020303" pitchFamily="18" charset="0"/>
            </a:endParaRPr>
          </a:p>
          <a:p>
            <a:pPr marL="0" indent="0" algn="ctr">
              <a:buFont typeface="Arial" panose="020B0604020202020204" pitchFamily="34" charset="0"/>
              <a:buNone/>
            </a:pPr>
            <a:endParaRPr lang="en-US" altLang="zh-CN" sz="2800" b="1" baseline="-25000" dirty="0">
              <a:solidFill>
                <a:srgbClr val="000000"/>
              </a:solidFill>
              <a:latin typeface="Euclid" panose="02020503060505020303" pitchFamily="18" charset="0"/>
            </a:endParaRPr>
          </a:p>
          <a:p>
            <a:pPr marL="0" indent="0">
              <a:buFont typeface="Arial" panose="020B0604020202020204" pitchFamily="34" charset="0"/>
              <a:buNone/>
            </a:pPr>
            <a:endParaRPr lang="en-US" altLang="zh-CN" sz="2800" dirty="0">
              <a:solidFill>
                <a:srgbClr val="000000"/>
              </a:solidFill>
              <a:latin typeface="Euclid" panose="02020503060505020303" pitchFamily="18" charset="0"/>
            </a:endParaRPr>
          </a:p>
          <a:p>
            <a:pPr marL="0" indent="0">
              <a:buFont typeface="Arial" panose="020B0604020202020204" pitchFamily="34" charset="0"/>
              <a:buNone/>
            </a:pPr>
            <a:endParaRPr lang="en-US" altLang="zh-CN" sz="2800" dirty="0">
              <a:solidFill>
                <a:srgbClr val="000000"/>
              </a:solidFill>
              <a:latin typeface="Euclid" panose="02020503060505020303" pitchFamily="18" charset="0"/>
            </a:endParaRPr>
          </a:p>
        </p:txBody>
      </p:sp>
      <p:sp>
        <p:nvSpPr>
          <p:cNvPr id="2" name="文本框 1">
            <a:extLst>
              <a:ext uri="{FF2B5EF4-FFF2-40B4-BE49-F238E27FC236}">
                <a16:creationId xmlns:a16="http://schemas.microsoft.com/office/drawing/2014/main" xmlns="" id="{F92B968F-6349-4CDC-B126-13457D296488}"/>
              </a:ext>
            </a:extLst>
          </p:cNvPr>
          <p:cNvSpPr txBox="1">
            <a:spLocks noChangeArrowheads="1"/>
          </p:cNvSpPr>
          <p:nvPr/>
        </p:nvSpPr>
        <p:spPr bwMode="auto">
          <a:xfrm>
            <a:off x="685800" y="1905000"/>
            <a:ext cx="3335338" cy="317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lnSpc>
                <a:spcPct val="120000"/>
              </a:lnSpc>
              <a:spcBef>
                <a:spcPct val="0"/>
              </a:spcBef>
              <a:buFontTx/>
              <a:buNone/>
            </a:pPr>
            <a:r>
              <a:rPr lang="en-US" altLang="zh-CN" b="1" i="1" dirty="0">
                <a:solidFill>
                  <a:srgbClr val="000000"/>
                </a:solidFill>
                <a:latin typeface="Euclid" panose="02020503060505020303" pitchFamily="18" charset="0"/>
                <a:ea typeface="宋体" panose="02010600030101010101" pitchFamily="2" charset="-122"/>
              </a:rPr>
              <a:t>a</a:t>
            </a:r>
            <a:r>
              <a:rPr lang="en-US" altLang="zh-CN" b="1" dirty="0">
                <a:solidFill>
                  <a:srgbClr val="000000"/>
                </a:solidFill>
                <a:latin typeface="Euclid" panose="02020503060505020303" pitchFamily="18" charset="0"/>
                <a:ea typeface="宋体" panose="02010600030101010101" pitchFamily="2" charset="-122"/>
              </a:rPr>
              <a:t> = </a:t>
            </a:r>
            <a:r>
              <a:rPr lang="en-US" altLang="zh-CN" b="1" i="1" dirty="0">
                <a:solidFill>
                  <a:srgbClr val="000000"/>
                </a:solidFill>
                <a:latin typeface="Euclid" panose="02020503060505020303" pitchFamily="18" charset="0"/>
                <a:ea typeface="宋体" panose="02010600030101010101" pitchFamily="2" charset="-122"/>
              </a:rPr>
              <a:t>bq</a:t>
            </a:r>
            <a:r>
              <a:rPr lang="en-US" altLang="zh-CN" b="1" baseline="-25000" dirty="0">
                <a:solidFill>
                  <a:srgbClr val="000000"/>
                </a:solidFill>
                <a:latin typeface="Euclid" panose="02020503060505020303" pitchFamily="18" charset="0"/>
                <a:ea typeface="宋体" panose="02010600030101010101" pitchFamily="2" charset="-122"/>
              </a:rPr>
              <a:t>1</a:t>
            </a:r>
            <a:r>
              <a:rPr lang="en-US" altLang="zh-CN" b="1" dirty="0">
                <a:solidFill>
                  <a:srgbClr val="000000"/>
                </a:solidFill>
                <a:latin typeface="Euclid" panose="02020503060505020303" pitchFamily="18" charset="0"/>
                <a:ea typeface="宋体" panose="02010600030101010101" pitchFamily="2" charset="-122"/>
              </a:rPr>
              <a:t>+</a:t>
            </a:r>
            <a:r>
              <a:rPr lang="en-US" altLang="zh-CN" b="1" i="1" dirty="0">
                <a:solidFill>
                  <a:srgbClr val="000000"/>
                </a:solidFill>
                <a:latin typeface="Euclid" panose="02020503060505020303" pitchFamily="18" charset="0"/>
                <a:ea typeface="宋体" panose="02010600030101010101" pitchFamily="2" charset="-122"/>
              </a:rPr>
              <a:t>r</a:t>
            </a:r>
            <a:r>
              <a:rPr lang="en-US" altLang="zh-CN" b="1" baseline="-25000" dirty="0">
                <a:solidFill>
                  <a:srgbClr val="000000"/>
                </a:solidFill>
                <a:latin typeface="Euclid" panose="02020503060505020303" pitchFamily="18" charset="0"/>
                <a:ea typeface="宋体" panose="02010600030101010101" pitchFamily="2" charset="-122"/>
              </a:rPr>
              <a:t>1</a:t>
            </a:r>
            <a:endParaRPr lang="en-US" altLang="zh-CN" b="1" baseline="-25000" dirty="0">
              <a:solidFill>
                <a:srgbClr val="333333"/>
              </a:solidFill>
              <a:latin typeface="Euclid" panose="02020503060505020303" pitchFamily="18" charset="0"/>
              <a:ea typeface="宋体" panose="02010600030101010101" pitchFamily="2" charset="-122"/>
            </a:endParaRPr>
          </a:p>
          <a:p>
            <a:pPr algn="ctr">
              <a:lnSpc>
                <a:spcPct val="120000"/>
              </a:lnSpc>
              <a:spcBef>
                <a:spcPct val="0"/>
              </a:spcBef>
              <a:buFontTx/>
              <a:buNone/>
            </a:pPr>
            <a:r>
              <a:rPr lang="en-US" altLang="zh-CN" b="1" i="1" dirty="0">
                <a:solidFill>
                  <a:srgbClr val="333333"/>
                </a:solidFill>
                <a:latin typeface="Euclid" panose="02020503060505020303" pitchFamily="18" charset="0"/>
                <a:ea typeface="宋体" panose="02010600030101010101" pitchFamily="2" charset="-122"/>
              </a:rPr>
              <a:t>b</a:t>
            </a:r>
            <a:r>
              <a:rPr lang="en-US" altLang="zh-CN" b="1" dirty="0">
                <a:solidFill>
                  <a:srgbClr val="333333"/>
                </a:solidFill>
                <a:latin typeface="Euclid" panose="02020503060505020303" pitchFamily="18" charset="0"/>
                <a:ea typeface="宋体" panose="02010600030101010101" pitchFamily="2" charset="-122"/>
              </a:rPr>
              <a:t> = </a:t>
            </a:r>
            <a:r>
              <a:rPr lang="en-US" altLang="zh-CN" b="1" i="1" dirty="0">
                <a:solidFill>
                  <a:srgbClr val="333333"/>
                </a:solidFill>
                <a:latin typeface="Euclid" panose="02020503060505020303" pitchFamily="18" charset="0"/>
                <a:ea typeface="宋体" panose="02010600030101010101" pitchFamily="2" charset="-122"/>
              </a:rPr>
              <a:t>r</a:t>
            </a:r>
            <a:r>
              <a:rPr lang="en-US" altLang="zh-CN" b="1" baseline="-25000" dirty="0">
                <a:solidFill>
                  <a:srgbClr val="333333"/>
                </a:solidFill>
                <a:latin typeface="Euclid" panose="02020503060505020303" pitchFamily="18" charset="0"/>
                <a:ea typeface="宋体" panose="02010600030101010101" pitchFamily="2" charset="-122"/>
              </a:rPr>
              <a:t>1</a:t>
            </a:r>
            <a:r>
              <a:rPr lang="en-US" altLang="zh-CN" b="1" i="1" dirty="0">
                <a:solidFill>
                  <a:srgbClr val="333333"/>
                </a:solidFill>
                <a:latin typeface="Euclid" panose="02020503060505020303" pitchFamily="18" charset="0"/>
                <a:ea typeface="宋体" panose="02010600030101010101" pitchFamily="2" charset="-122"/>
              </a:rPr>
              <a:t>q</a:t>
            </a:r>
            <a:r>
              <a:rPr lang="en-US" altLang="zh-CN" b="1" baseline="-25000" dirty="0">
                <a:solidFill>
                  <a:srgbClr val="333333"/>
                </a:solidFill>
                <a:latin typeface="Euclid" panose="02020503060505020303" pitchFamily="18" charset="0"/>
                <a:ea typeface="宋体" panose="02010600030101010101" pitchFamily="2" charset="-122"/>
              </a:rPr>
              <a:t>2</a:t>
            </a:r>
            <a:r>
              <a:rPr lang="en-US" altLang="zh-CN" b="1" dirty="0">
                <a:solidFill>
                  <a:srgbClr val="333333"/>
                </a:solidFill>
                <a:latin typeface="Euclid" panose="02020503060505020303" pitchFamily="18" charset="0"/>
                <a:ea typeface="宋体" panose="02010600030101010101" pitchFamily="2" charset="-122"/>
              </a:rPr>
              <a:t>+</a:t>
            </a:r>
            <a:r>
              <a:rPr lang="en-US" altLang="zh-CN" b="1" i="1" dirty="0">
                <a:solidFill>
                  <a:srgbClr val="333333"/>
                </a:solidFill>
                <a:latin typeface="Euclid" panose="02020503060505020303" pitchFamily="18" charset="0"/>
                <a:ea typeface="宋体" panose="02010600030101010101" pitchFamily="2" charset="-122"/>
              </a:rPr>
              <a:t>r</a:t>
            </a:r>
            <a:r>
              <a:rPr lang="en-US" altLang="zh-CN" b="1" baseline="-25000" dirty="0">
                <a:solidFill>
                  <a:srgbClr val="333333"/>
                </a:solidFill>
                <a:latin typeface="Euclid" panose="02020503060505020303" pitchFamily="18" charset="0"/>
                <a:ea typeface="宋体" panose="02010600030101010101" pitchFamily="2" charset="-122"/>
              </a:rPr>
              <a:t>2</a:t>
            </a:r>
            <a:endParaRPr lang="en-US" altLang="zh-CN" b="1" dirty="0">
              <a:solidFill>
                <a:srgbClr val="333333"/>
              </a:solidFill>
              <a:latin typeface="Euclid" panose="02020503060505020303" pitchFamily="18" charset="0"/>
              <a:ea typeface="宋体" panose="02010600030101010101" pitchFamily="2" charset="-122"/>
            </a:endParaRPr>
          </a:p>
          <a:p>
            <a:pPr algn="ctr">
              <a:lnSpc>
                <a:spcPct val="120000"/>
              </a:lnSpc>
              <a:spcBef>
                <a:spcPct val="0"/>
              </a:spcBef>
              <a:buFontTx/>
              <a:buNone/>
            </a:pPr>
            <a:r>
              <a:rPr lang="en-US" altLang="zh-CN" b="1" i="1" dirty="0">
                <a:solidFill>
                  <a:srgbClr val="000000"/>
                </a:solidFill>
                <a:latin typeface="Euclid" panose="02020503060505020303" pitchFamily="18" charset="0"/>
                <a:ea typeface="宋体" panose="02010600030101010101" pitchFamily="2" charset="-122"/>
              </a:rPr>
              <a:t>r</a:t>
            </a:r>
            <a:r>
              <a:rPr lang="en-US" altLang="zh-CN" b="1" baseline="-25000" dirty="0">
                <a:solidFill>
                  <a:srgbClr val="000000"/>
                </a:solidFill>
                <a:latin typeface="Euclid" panose="02020503060505020303" pitchFamily="18" charset="0"/>
                <a:ea typeface="宋体" panose="02010600030101010101" pitchFamily="2" charset="-122"/>
              </a:rPr>
              <a:t>1</a:t>
            </a:r>
            <a:r>
              <a:rPr lang="en-US" altLang="zh-CN" b="1" dirty="0">
                <a:solidFill>
                  <a:srgbClr val="000000"/>
                </a:solidFill>
                <a:latin typeface="Euclid" panose="02020503060505020303" pitchFamily="18" charset="0"/>
                <a:ea typeface="宋体" panose="02010600030101010101" pitchFamily="2" charset="-122"/>
              </a:rPr>
              <a:t> = </a:t>
            </a:r>
            <a:r>
              <a:rPr lang="en-US" altLang="zh-CN" b="1" i="1" dirty="0">
                <a:solidFill>
                  <a:srgbClr val="000000"/>
                </a:solidFill>
                <a:latin typeface="Euclid" panose="02020503060505020303" pitchFamily="18" charset="0"/>
                <a:ea typeface="宋体" panose="02010600030101010101" pitchFamily="2" charset="-122"/>
              </a:rPr>
              <a:t>r</a:t>
            </a:r>
            <a:r>
              <a:rPr lang="en-US" altLang="zh-CN" b="1" baseline="-25000" dirty="0">
                <a:solidFill>
                  <a:srgbClr val="000000"/>
                </a:solidFill>
                <a:latin typeface="Euclid" panose="02020503060505020303" pitchFamily="18" charset="0"/>
                <a:ea typeface="宋体" panose="02010600030101010101" pitchFamily="2" charset="-122"/>
              </a:rPr>
              <a:t>2</a:t>
            </a:r>
            <a:r>
              <a:rPr lang="en-US" altLang="zh-CN" b="1" i="1" dirty="0">
                <a:solidFill>
                  <a:srgbClr val="000000"/>
                </a:solidFill>
                <a:latin typeface="Euclid" panose="02020503060505020303" pitchFamily="18" charset="0"/>
                <a:ea typeface="宋体" panose="02010600030101010101" pitchFamily="2" charset="-122"/>
              </a:rPr>
              <a:t>q</a:t>
            </a:r>
            <a:r>
              <a:rPr lang="en-US" altLang="zh-CN" b="1" baseline="-25000" dirty="0">
                <a:solidFill>
                  <a:srgbClr val="000000"/>
                </a:solidFill>
                <a:latin typeface="Euclid" panose="02020503060505020303" pitchFamily="18" charset="0"/>
                <a:ea typeface="宋体" panose="02010600030101010101" pitchFamily="2" charset="-122"/>
              </a:rPr>
              <a:t>3</a:t>
            </a:r>
            <a:r>
              <a:rPr lang="en-US" altLang="zh-CN" b="1" dirty="0">
                <a:solidFill>
                  <a:srgbClr val="000000"/>
                </a:solidFill>
                <a:latin typeface="Euclid" panose="02020503060505020303" pitchFamily="18" charset="0"/>
                <a:ea typeface="宋体" panose="02010600030101010101" pitchFamily="2" charset="-122"/>
              </a:rPr>
              <a:t>+</a:t>
            </a:r>
            <a:r>
              <a:rPr lang="en-US" altLang="zh-CN" b="1" i="1" dirty="0">
                <a:solidFill>
                  <a:srgbClr val="000000"/>
                </a:solidFill>
                <a:latin typeface="Euclid" panose="02020503060505020303" pitchFamily="18" charset="0"/>
                <a:ea typeface="宋体" panose="02010600030101010101" pitchFamily="2" charset="-122"/>
              </a:rPr>
              <a:t>r</a:t>
            </a:r>
            <a:r>
              <a:rPr lang="en-US" altLang="zh-CN" b="1" baseline="-25000" dirty="0">
                <a:solidFill>
                  <a:srgbClr val="000000"/>
                </a:solidFill>
                <a:latin typeface="Euclid" panose="02020503060505020303" pitchFamily="18" charset="0"/>
                <a:ea typeface="宋体" panose="02010600030101010101" pitchFamily="2" charset="-122"/>
              </a:rPr>
              <a:t>3</a:t>
            </a:r>
          </a:p>
          <a:p>
            <a:pPr algn="ctr">
              <a:lnSpc>
                <a:spcPct val="120000"/>
              </a:lnSpc>
              <a:spcBef>
                <a:spcPct val="0"/>
              </a:spcBef>
              <a:buFontTx/>
              <a:buNone/>
            </a:pPr>
            <a:r>
              <a:rPr lang="en-US" altLang="zh-CN" b="1" dirty="0">
                <a:solidFill>
                  <a:srgbClr val="000000"/>
                </a:solidFill>
                <a:latin typeface="Euclid" panose="02020503060505020303" pitchFamily="18" charset="0"/>
                <a:ea typeface="宋体" panose="02010600030101010101" pitchFamily="2" charset="-122"/>
                <a:cs typeface="Times New Roman" panose="02020603050405020304" pitchFamily="18" charset="0"/>
              </a:rPr>
              <a:t>∙∙∙∙∙∙                       </a:t>
            </a:r>
          </a:p>
          <a:p>
            <a:pPr algn="ctr">
              <a:lnSpc>
                <a:spcPct val="120000"/>
              </a:lnSpc>
              <a:spcBef>
                <a:spcPct val="0"/>
              </a:spcBef>
              <a:buFontTx/>
              <a:buNone/>
            </a:pPr>
            <a:r>
              <a:rPr lang="en-US" altLang="zh-CN" b="1" i="1" dirty="0" err="1">
                <a:solidFill>
                  <a:srgbClr val="000000"/>
                </a:solidFill>
                <a:latin typeface="Euclid" panose="02020503060505020303" pitchFamily="18" charset="0"/>
                <a:ea typeface="宋体" panose="02010600030101010101" pitchFamily="2" charset="-122"/>
                <a:cs typeface="Times New Roman" panose="02020603050405020304" pitchFamily="18" charset="0"/>
              </a:rPr>
              <a:t>r</a:t>
            </a:r>
            <a:r>
              <a:rPr lang="en-US" altLang="zh-CN" b="1" i="1" baseline="-25000" dirty="0" err="1">
                <a:solidFill>
                  <a:srgbClr val="000000"/>
                </a:solidFill>
                <a:latin typeface="Euclid" panose="02020503060505020303" pitchFamily="18" charset="0"/>
                <a:ea typeface="宋体" panose="02010600030101010101" pitchFamily="2" charset="-122"/>
                <a:cs typeface="Times New Roman" panose="02020603050405020304" pitchFamily="18" charset="0"/>
              </a:rPr>
              <a:t>n</a:t>
            </a:r>
            <a:r>
              <a:rPr lang="zh-CN" altLang="en-US" b="1" baseline="-25000" dirty="0">
                <a:solidFill>
                  <a:srgbClr val="333333"/>
                </a:solidFill>
                <a:latin typeface="Euclid" panose="02020503060505020303" pitchFamily="18" charset="0"/>
                <a:ea typeface="宋体" panose="02010600030101010101" pitchFamily="2" charset="-122"/>
              </a:rPr>
              <a:t>－</a:t>
            </a:r>
            <a:r>
              <a:rPr lang="en-US" altLang="zh-CN" b="1" baseline="-25000" dirty="0">
                <a:solidFill>
                  <a:srgbClr val="000000"/>
                </a:solidFill>
                <a:latin typeface="Euclid" panose="02020503060505020303" pitchFamily="18" charset="0"/>
                <a:ea typeface="宋体" panose="02010600030101010101" pitchFamily="2" charset="-122"/>
              </a:rPr>
              <a:t>2 </a:t>
            </a:r>
            <a:r>
              <a:rPr lang="en-US" altLang="zh-CN" b="1" dirty="0">
                <a:solidFill>
                  <a:srgbClr val="000000"/>
                </a:solidFill>
                <a:latin typeface="Euclid" panose="02020503060505020303" pitchFamily="18" charset="0"/>
                <a:ea typeface="宋体" panose="02010600030101010101" pitchFamily="2" charset="-122"/>
              </a:rPr>
              <a:t>= </a:t>
            </a:r>
            <a:r>
              <a:rPr lang="en-US" altLang="zh-CN" b="1" i="1" dirty="0" err="1">
                <a:solidFill>
                  <a:srgbClr val="000000"/>
                </a:solidFill>
                <a:latin typeface="Euclid" panose="02020503060505020303" pitchFamily="18" charset="0"/>
                <a:ea typeface="宋体" panose="02010600030101010101" pitchFamily="2" charset="-122"/>
              </a:rPr>
              <a:t>r</a:t>
            </a:r>
            <a:r>
              <a:rPr lang="en-US" altLang="zh-CN" b="1" i="1" baseline="-25000" dirty="0" err="1">
                <a:solidFill>
                  <a:srgbClr val="000000"/>
                </a:solidFill>
                <a:latin typeface="Euclid" panose="02020503060505020303" pitchFamily="18" charset="0"/>
                <a:ea typeface="宋体" panose="02010600030101010101" pitchFamily="2" charset="-122"/>
              </a:rPr>
              <a:t>n</a:t>
            </a:r>
            <a:r>
              <a:rPr lang="zh-CN" altLang="en-US" b="1" baseline="-25000" dirty="0">
                <a:solidFill>
                  <a:srgbClr val="333333"/>
                </a:solidFill>
                <a:latin typeface="Euclid" panose="02020503060505020303" pitchFamily="18" charset="0"/>
                <a:ea typeface="宋体" panose="02010600030101010101" pitchFamily="2" charset="-122"/>
              </a:rPr>
              <a:t>－</a:t>
            </a:r>
            <a:r>
              <a:rPr lang="en-US" altLang="zh-CN" b="1" baseline="-25000" dirty="0">
                <a:solidFill>
                  <a:srgbClr val="333333"/>
                </a:solidFill>
                <a:latin typeface="Euclid" panose="02020503060505020303" pitchFamily="18" charset="0"/>
                <a:ea typeface="宋体" panose="02010600030101010101" pitchFamily="2" charset="-122"/>
              </a:rPr>
              <a:t>1</a:t>
            </a:r>
            <a:r>
              <a:rPr lang="en-US" altLang="zh-CN" b="1" i="1" dirty="0">
                <a:solidFill>
                  <a:srgbClr val="333333"/>
                </a:solidFill>
                <a:latin typeface="Euclid" panose="02020503060505020303" pitchFamily="18" charset="0"/>
                <a:ea typeface="宋体" panose="02010600030101010101" pitchFamily="2" charset="-122"/>
              </a:rPr>
              <a:t>q</a:t>
            </a:r>
            <a:r>
              <a:rPr lang="en-US" altLang="zh-CN" b="1" i="1" baseline="-25000" dirty="0">
                <a:solidFill>
                  <a:srgbClr val="333333"/>
                </a:solidFill>
                <a:latin typeface="Euclid" panose="02020503060505020303" pitchFamily="18" charset="0"/>
                <a:ea typeface="宋体" panose="02010600030101010101" pitchFamily="2" charset="-122"/>
              </a:rPr>
              <a:t>n</a:t>
            </a:r>
            <a:r>
              <a:rPr lang="en-US" altLang="zh-CN" b="1" dirty="0">
                <a:solidFill>
                  <a:srgbClr val="333333"/>
                </a:solidFill>
                <a:latin typeface="Euclid" panose="02020503060505020303" pitchFamily="18" charset="0"/>
                <a:ea typeface="宋体" panose="02010600030101010101" pitchFamily="2" charset="-122"/>
              </a:rPr>
              <a:t>+</a:t>
            </a:r>
            <a:r>
              <a:rPr lang="en-US" altLang="zh-CN" b="1" i="1" dirty="0">
                <a:solidFill>
                  <a:srgbClr val="333333"/>
                </a:solidFill>
                <a:latin typeface="Euclid" panose="02020503060505020303" pitchFamily="18" charset="0"/>
                <a:ea typeface="宋体" panose="02010600030101010101" pitchFamily="2" charset="-122"/>
              </a:rPr>
              <a:t>r</a:t>
            </a:r>
            <a:r>
              <a:rPr lang="en-US" altLang="zh-CN" b="1" i="1" baseline="-25000" dirty="0">
                <a:solidFill>
                  <a:srgbClr val="333333"/>
                </a:solidFill>
                <a:latin typeface="Euclid" panose="02020503060505020303" pitchFamily="18" charset="0"/>
                <a:ea typeface="宋体" panose="02010600030101010101" pitchFamily="2" charset="-122"/>
              </a:rPr>
              <a:t>n</a:t>
            </a:r>
            <a:endParaRPr lang="en-US" altLang="zh-CN" b="1" i="1" dirty="0">
              <a:solidFill>
                <a:srgbClr val="333333"/>
              </a:solidFill>
              <a:latin typeface="Euclid" panose="02020503060505020303" pitchFamily="18" charset="0"/>
              <a:ea typeface="宋体" panose="02010600030101010101" pitchFamily="2" charset="-122"/>
            </a:endParaRPr>
          </a:p>
          <a:p>
            <a:pPr algn="ctr">
              <a:lnSpc>
                <a:spcPct val="120000"/>
              </a:lnSpc>
              <a:spcBef>
                <a:spcPct val="0"/>
              </a:spcBef>
              <a:buFontTx/>
              <a:buNone/>
            </a:pPr>
            <a:r>
              <a:rPr lang="en-US" altLang="zh-CN" b="1" i="1" dirty="0">
                <a:solidFill>
                  <a:srgbClr val="333333"/>
                </a:solidFill>
                <a:latin typeface="Euclid" panose="02020503060505020303" pitchFamily="18" charset="0"/>
                <a:ea typeface="宋体" panose="02010600030101010101" pitchFamily="2" charset="-122"/>
              </a:rPr>
              <a:t>r</a:t>
            </a:r>
            <a:r>
              <a:rPr lang="en-US" altLang="zh-CN" b="1" i="1" baseline="-25000" dirty="0">
                <a:solidFill>
                  <a:srgbClr val="333333"/>
                </a:solidFill>
                <a:latin typeface="Euclid" panose="02020503060505020303" pitchFamily="18" charset="0"/>
                <a:ea typeface="宋体" panose="02010600030101010101" pitchFamily="2" charset="-122"/>
              </a:rPr>
              <a:t>n</a:t>
            </a:r>
            <a:r>
              <a:rPr lang="en-US" altLang="zh-CN" b="1" baseline="-25000" dirty="0">
                <a:solidFill>
                  <a:srgbClr val="333333"/>
                </a:solidFill>
                <a:latin typeface="Euclid" panose="02020503060505020303" pitchFamily="18" charset="0"/>
                <a:ea typeface="宋体" panose="02010600030101010101" pitchFamily="2" charset="-122"/>
              </a:rPr>
              <a:t>-1</a:t>
            </a:r>
            <a:r>
              <a:rPr lang="en-US" altLang="zh-CN" b="1" dirty="0">
                <a:solidFill>
                  <a:srgbClr val="333333"/>
                </a:solidFill>
                <a:latin typeface="Euclid" panose="02020503060505020303" pitchFamily="18" charset="0"/>
                <a:ea typeface="宋体" panose="02010600030101010101" pitchFamily="2" charset="-122"/>
              </a:rPr>
              <a:t>=</a:t>
            </a:r>
            <a:r>
              <a:rPr lang="en-US" altLang="zh-CN" b="1" i="1" dirty="0">
                <a:solidFill>
                  <a:srgbClr val="333333"/>
                </a:solidFill>
                <a:latin typeface="Euclid" panose="02020503060505020303" pitchFamily="18" charset="0"/>
                <a:ea typeface="宋体" panose="02010600030101010101" pitchFamily="2" charset="-122"/>
              </a:rPr>
              <a:t>r</a:t>
            </a:r>
            <a:r>
              <a:rPr lang="en-US" altLang="zh-CN" b="1" i="1" baseline="-25000" dirty="0">
                <a:solidFill>
                  <a:srgbClr val="333333"/>
                </a:solidFill>
                <a:latin typeface="Euclid" panose="02020503060505020303" pitchFamily="18" charset="0"/>
                <a:ea typeface="宋体" panose="02010600030101010101" pitchFamily="2" charset="-122"/>
              </a:rPr>
              <a:t>n</a:t>
            </a:r>
            <a:r>
              <a:rPr lang="en-US" altLang="zh-CN" b="1" i="1" dirty="0">
                <a:solidFill>
                  <a:srgbClr val="333333"/>
                </a:solidFill>
                <a:latin typeface="Euclid" panose="02020503060505020303" pitchFamily="18" charset="0"/>
                <a:ea typeface="宋体" panose="02010600030101010101" pitchFamily="2" charset="-122"/>
              </a:rPr>
              <a:t>q</a:t>
            </a:r>
            <a:r>
              <a:rPr lang="en-US" altLang="zh-CN" b="1" i="1" baseline="-25000" dirty="0">
                <a:solidFill>
                  <a:srgbClr val="333333"/>
                </a:solidFill>
                <a:latin typeface="Euclid" panose="02020503060505020303" pitchFamily="18" charset="0"/>
                <a:ea typeface="宋体" panose="02010600030101010101" pitchFamily="2" charset="-122"/>
              </a:rPr>
              <a:t>n</a:t>
            </a:r>
            <a:r>
              <a:rPr lang="en-US" altLang="zh-CN" b="1" baseline="-25000" dirty="0">
                <a:solidFill>
                  <a:srgbClr val="333333"/>
                </a:solidFill>
                <a:latin typeface="Euclid" panose="02020503060505020303" pitchFamily="18" charset="0"/>
                <a:ea typeface="宋体" panose="02010600030101010101" pitchFamily="2" charset="-122"/>
              </a:rPr>
              <a:t>+1</a:t>
            </a:r>
            <a:endParaRPr lang="zh-CN" altLang="en-US" baseline="-25000" dirty="0">
              <a:latin typeface="Verdana" panose="020B060403050404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xmlns="" id="{4589950E-3406-4DDC-8204-4D99893C1C20}"/>
              </a:ext>
            </a:extLst>
          </p:cNvPr>
          <p:cNvSpPr txBox="1">
            <a:spLocks noChangeArrowheads="1"/>
          </p:cNvSpPr>
          <p:nvPr/>
        </p:nvSpPr>
        <p:spPr bwMode="auto">
          <a:xfrm>
            <a:off x="4757738" y="1905000"/>
            <a:ext cx="2981325"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lnSpc>
                <a:spcPct val="120000"/>
              </a:lnSpc>
              <a:spcBef>
                <a:spcPct val="0"/>
              </a:spcBef>
              <a:buFontTx/>
              <a:buNone/>
            </a:pPr>
            <a:r>
              <a:rPr lang="en-US" altLang="zh-CN" b="1" i="1" dirty="0">
                <a:solidFill>
                  <a:srgbClr val="000000"/>
                </a:solidFill>
                <a:latin typeface="Euclid" panose="02020503060505020303" pitchFamily="18" charset="0"/>
                <a:ea typeface="宋体" panose="02010600030101010101" pitchFamily="2" charset="-122"/>
              </a:rPr>
              <a:t>r</a:t>
            </a:r>
            <a:r>
              <a:rPr lang="en-US" altLang="zh-CN" b="1" baseline="-25000" dirty="0">
                <a:solidFill>
                  <a:srgbClr val="000000"/>
                </a:solidFill>
                <a:latin typeface="Euclid" panose="02020503060505020303" pitchFamily="18" charset="0"/>
                <a:ea typeface="宋体" panose="02010600030101010101" pitchFamily="2" charset="-122"/>
              </a:rPr>
              <a:t>1</a:t>
            </a:r>
            <a:r>
              <a:rPr lang="en-US" altLang="zh-CN" b="1" dirty="0">
                <a:solidFill>
                  <a:srgbClr val="000000"/>
                </a:solidFill>
                <a:latin typeface="Euclid" panose="02020503060505020303" pitchFamily="18" charset="0"/>
                <a:ea typeface="宋体" panose="02010600030101010101" pitchFamily="2" charset="-122"/>
              </a:rPr>
              <a:t> = </a:t>
            </a:r>
            <a:r>
              <a:rPr lang="en-US" altLang="zh-CN" b="1" i="1" dirty="0">
                <a:solidFill>
                  <a:srgbClr val="000000"/>
                </a:solidFill>
                <a:latin typeface="Euclid" panose="02020503060505020303" pitchFamily="18" charset="0"/>
                <a:ea typeface="宋体" panose="02010600030101010101" pitchFamily="2" charset="-122"/>
              </a:rPr>
              <a:t>a</a:t>
            </a:r>
            <a:r>
              <a:rPr lang="zh-CN" altLang="en-US" b="1" dirty="0">
                <a:solidFill>
                  <a:srgbClr val="333333"/>
                </a:solidFill>
                <a:latin typeface="Euclid" panose="02020503060505020303" pitchFamily="18" charset="0"/>
                <a:ea typeface="宋体" panose="02010600030101010101" pitchFamily="2" charset="-122"/>
              </a:rPr>
              <a:t>－</a:t>
            </a:r>
            <a:r>
              <a:rPr lang="en-US" altLang="zh-CN" b="1" i="1" dirty="0">
                <a:solidFill>
                  <a:srgbClr val="333333"/>
                </a:solidFill>
                <a:latin typeface="Euclid" panose="02020503060505020303" pitchFamily="18" charset="0"/>
                <a:ea typeface="宋体" panose="02010600030101010101" pitchFamily="2" charset="-122"/>
              </a:rPr>
              <a:t>bq</a:t>
            </a:r>
            <a:r>
              <a:rPr lang="en-US" altLang="zh-CN" b="1" baseline="-25000" dirty="0">
                <a:solidFill>
                  <a:srgbClr val="333333"/>
                </a:solidFill>
                <a:latin typeface="Euclid" panose="02020503060505020303" pitchFamily="18" charset="0"/>
                <a:ea typeface="宋体" panose="02010600030101010101" pitchFamily="2" charset="-122"/>
              </a:rPr>
              <a:t>1</a:t>
            </a:r>
          </a:p>
          <a:p>
            <a:pPr algn="ctr">
              <a:lnSpc>
                <a:spcPct val="120000"/>
              </a:lnSpc>
              <a:spcBef>
                <a:spcPct val="0"/>
              </a:spcBef>
              <a:buFontTx/>
              <a:buNone/>
            </a:pPr>
            <a:r>
              <a:rPr lang="en-US" altLang="zh-CN" b="1" i="1" dirty="0">
                <a:solidFill>
                  <a:srgbClr val="333333"/>
                </a:solidFill>
                <a:latin typeface="Euclid" panose="02020503060505020303" pitchFamily="18" charset="0"/>
                <a:ea typeface="宋体" panose="02010600030101010101" pitchFamily="2" charset="-122"/>
              </a:rPr>
              <a:t>r</a:t>
            </a:r>
            <a:r>
              <a:rPr lang="en-US" altLang="zh-CN" b="1" baseline="-25000" dirty="0">
                <a:solidFill>
                  <a:srgbClr val="333333"/>
                </a:solidFill>
                <a:latin typeface="Euclid" panose="02020503060505020303" pitchFamily="18" charset="0"/>
                <a:ea typeface="宋体" panose="02010600030101010101" pitchFamily="2" charset="-122"/>
              </a:rPr>
              <a:t>2</a:t>
            </a:r>
            <a:r>
              <a:rPr lang="en-US" altLang="zh-CN" b="1" dirty="0">
                <a:solidFill>
                  <a:srgbClr val="333333"/>
                </a:solidFill>
                <a:latin typeface="Euclid" panose="02020503060505020303" pitchFamily="18" charset="0"/>
                <a:ea typeface="宋体" panose="02010600030101010101" pitchFamily="2" charset="-122"/>
              </a:rPr>
              <a:t> = </a:t>
            </a:r>
            <a:r>
              <a:rPr lang="en-US" altLang="zh-CN" b="1" i="1" dirty="0">
                <a:solidFill>
                  <a:srgbClr val="333333"/>
                </a:solidFill>
                <a:latin typeface="Euclid" panose="02020503060505020303" pitchFamily="18" charset="0"/>
                <a:ea typeface="宋体" panose="02010600030101010101" pitchFamily="2" charset="-122"/>
              </a:rPr>
              <a:t>b</a:t>
            </a:r>
            <a:r>
              <a:rPr lang="zh-CN" altLang="en-US" b="1" dirty="0">
                <a:solidFill>
                  <a:srgbClr val="333333"/>
                </a:solidFill>
                <a:latin typeface="Euclid" panose="02020503060505020303" pitchFamily="18" charset="0"/>
                <a:ea typeface="宋体" panose="02010600030101010101" pitchFamily="2" charset="-122"/>
              </a:rPr>
              <a:t>－</a:t>
            </a:r>
            <a:r>
              <a:rPr lang="en-US" altLang="zh-CN" b="1" i="1" dirty="0">
                <a:solidFill>
                  <a:srgbClr val="333333"/>
                </a:solidFill>
                <a:latin typeface="Euclid" panose="02020503060505020303" pitchFamily="18" charset="0"/>
                <a:ea typeface="宋体" panose="02010600030101010101" pitchFamily="2" charset="-122"/>
              </a:rPr>
              <a:t>r</a:t>
            </a:r>
            <a:r>
              <a:rPr lang="en-US" altLang="zh-CN" b="1" baseline="-25000" dirty="0">
                <a:solidFill>
                  <a:srgbClr val="333333"/>
                </a:solidFill>
                <a:latin typeface="Euclid" panose="02020503060505020303" pitchFamily="18" charset="0"/>
                <a:ea typeface="宋体" panose="02010600030101010101" pitchFamily="2" charset="-122"/>
              </a:rPr>
              <a:t>1</a:t>
            </a:r>
            <a:r>
              <a:rPr lang="en-US" altLang="zh-CN" b="1" i="1" dirty="0">
                <a:solidFill>
                  <a:srgbClr val="333333"/>
                </a:solidFill>
                <a:latin typeface="Euclid" panose="02020503060505020303" pitchFamily="18" charset="0"/>
                <a:ea typeface="宋体" panose="02010600030101010101" pitchFamily="2" charset="-122"/>
              </a:rPr>
              <a:t>q</a:t>
            </a:r>
            <a:r>
              <a:rPr lang="en-US" altLang="zh-CN" b="1" baseline="-25000" dirty="0">
                <a:solidFill>
                  <a:srgbClr val="333333"/>
                </a:solidFill>
                <a:latin typeface="Euclid" panose="02020503060505020303" pitchFamily="18" charset="0"/>
                <a:ea typeface="宋体" panose="02010600030101010101" pitchFamily="2" charset="-122"/>
              </a:rPr>
              <a:t>2</a:t>
            </a:r>
            <a:endParaRPr lang="en-US" altLang="zh-CN" b="1" dirty="0">
              <a:solidFill>
                <a:srgbClr val="333333"/>
              </a:solidFill>
              <a:latin typeface="Euclid" panose="02020503060505020303" pitchFamily="18" charset="0"/>
              <a:ea typeface="宋体" panose="02010600030101010101" pitchFamily="2" charset="-122"/>
            </a:endParaRPr>
          </a:p>
          <a:p>
            <a:pPr algn="ctr">
              <a:lnSpc>
                <a:spcPct val="120000"/>
              </a:lnSpc>
              <a:spcBef>
                <a:spcPct val="0"/>
              </a:spcBef>
              <a:buFontTx/>
              <a:buNone/>
            </a:pPr>
            <a:r>
              <a:rPr lang="en-US" altLang="zh-CN" b="1" i="1" dirty="0">
                <a:solidFill>
                  <a:srgbClr val="000000"/>
                </a:solidFill>
                <a:latin typeface="Euclid" panose="02020503060505020303" pitchFamily="18" charset="0"/>
                <a:ea typeface="宋体" panose="02010600030101010101" pitchFamily="2" charset="-122"/>
              </a:rPr>
              <a:t>r</a:t>
            </a:r>
            <a:r>
              <a:rPr lang="en-US" altLang="zh-CN" b="1" baseline="-25000" dirty="0">
                <a:solidFill>
                  <a:srgbClr val="000000"/>
                </a:solidFill>
                <a:latin typeface="Euclid" panose="02020503060505020303" pitchFamily="18" charset="0"/>
                <a:ea typeface="宋体" panose="02010600030101010101" pitchFamily="2" charset="-122"/>
              </a:rPr>
              <a:t>3</a:t>
            </a:r>
            <a:r>
              <a:rPr lang="en-US" altLang="zh-CN" b="1" dirty="0">
                <a:solidFill>
                  <a:srgbClr val="000000"/>
                </a:solidFill>
                <a:latin typeface="Euclid" panose="02020503060505020303" pitchFamily="18" charset="0"/>
                <a:ea typeface="宋体" panose="02010600030101010101" pitchFamily="2" charset="-122"/>
              </a:rPr>
              <a:t> = </a:t>
            </a:r>
            <a:r>
              <a:rPr lang="en-US" altLang="zh-CN" b="1" i="1" dirty="0">
                <a:solidFill>
                  <a:srgbClr val="000000"/>
                </a:solidFill>
                <a:latin typeface="Euclid" panose="02020503060505020303" pitchFamily="18" charset="0"/>
                <a:ea typeface="宋体" panose="02010600030101010101" pitchFamily="2" charset="-122"/>
              </a:rPr>
              <a:t>r</a:t>
            </a:r>
            <a:r>
              <a:rPr lang="en-US" altLang="zh-CN" b="1" baseline="-25000" dirty="0">
                <a:solidFill>
                  <a:srgbClr val="000000"/>
                </a:solidFill>
                <a:latin typeface="Euclid" panose="02020503060505020303" pitchFamily="18" charset="0"/>
                <a:ea typeface="宋体" panose="02010600030101010101" pitchFamily="2" charset="-122"/>
              </a:rPr>
              <a:t>1</a:t>
            </a:r>
            <a:r>
              <a:rPr lang="zh-CN" altLang="en-US" b="1" dirty="0">
                <a:solidFill>
                  <a:srgbClr val="333333"/>
                </a:solidFill>
                <a:latin typeface="Euclid" panose="02020503060505020303" pitchFamily="18" charset="0"/>
                <a:ea typeface="宋体" panose="02010600030101010101" pitchFamily="2" charset="-122"/>
              </a:rPr>
              <a:t>－</a:t>
            </a:r>
            <a:r>
              <a:rPr lang="en-US" altLang="zh-CN" b="1" i="1" dirty="0">
                <a:solidFill>
                  <a:srgbClr val="000000"/>
                </a:solidFill>
                <a:latin typeface="Euclid" panose="02020503060505020303" pitchFamily="18" charset="0"/>
                <a:ea typeface="宋体" panose="02010600030101010101" pitchFamily="2" charset="-122"/>
              </a:rPr>
              <a:t>r</a:t>
            </a:r>
            <a:r>
              <a:rPr lang="en-US" altLang="zh-CN" b="1" baseline="-25000" dirty="0">
                <a:solidFill>
                  <a:srgbClr val="000000"/>
                </a:solidFill>
                <a:latin typeface="Euclid" panose="02020503060505020303" pitchFamily="18" charset="0"/>
                <a:ea typeface="宋体" panose="02010600030101010101" pitchFamily="2" charset="-122"/>
              </a:rPr>
              <a:t>2</a:t>
            </a:r>
            <a:r>
              <a:rPr lang="en-US" altLang="zh-CN" b="1" i="1" dirty="0">
                <a:solidFill>
                  <a:srgbClr val="000000"/>
                </a:solidFill>
                <a:latin typeface="Euclid" panose="02020503060505020303" pitchFamily="18" charset="0"/>
                <a:ea typeface="宋体" panose="02010600030101010101" pitchFamily="2" charset="-122"/>
              </a:rPr>
              <a:t>q</a:t>
            </a:r>
            <a:r>
              <a:rPr lang="en-US" altLang="zh-CN" b="1" baseline="-25000" dirty="0">
                <a:solidFill>
                  <a:srgbClr val="000000"/>
                </a:solidFill>
                <a:latin typeface="Euclid" panose="02020503060505020303" pitchFamily="18" charset="0"/>
                <a:ea typeface="宋体" panose="02010600030101010101" pitchFamily="2" charset="-122"/>
              </a:rPr>
              <a:t>3</a:t>
            </a:r>
          </a:p>
          <a:p>
            <a:pPr algn="ctr">
              <a:lnSpc>
                <a:spcPct val="120000"/>
              </a:lnSpc>
              <a:spcBef>
                <a:spcPct val="0"/>
              </a:spcBef>
              <a:buFontTx/>
              <a:buNone/>
            </a:pPr>
            <a:r>
              <a:rPr lang="en-US" altLang="zh-CN" b="1" dirty="0">
                <a:solidFill>
                  <a:srgbClr val="000000"/>
                </a:solidFill>
                <a:latin typeface="Euclid" panose="02020503060505020303" pitchFamily="18" charset="0"/>
                <a:ea typeface="宋体" panose="02010600030101010101" pitchFamily="2" charset="-122"/>
                <a:cs typeface="Times New Roman" panose="02020603050405020304" pitchFamily="18" charset="0"/>
              </a:rPr>
              <a:t>∙∙∙∙∙∙</a:t>
            </a:r>
          </a:p>
          <a:p>
            <a:pPr algn="ctr">
              <a:lnSpc>
                <a:spcPct val="120000"/>
              </a:lnSpc>
              <a:spcBef>
                <a:spcPct val="0"/>
              </a:spcBef>
              <a:buFontTx/>
              <a:buNone/>
            </a:pPr>
            <a:r>
              <a:rPr lang="en-US" altLang="zh-CN" b="1" i="1" dirty="0" err="1">
                <a:solidFill>
                  <a:srgbClr val="333333"/>
                </a:solidFill>
                <a:latin typeface="Euclid" panose="02020503060505020303" pitchFamily="18" charset="0"/>
                <a:ea typeface="宋体" panose="02010600030101010101" pitchFamily="2" charset="-122"/>
              </a:rPr>
              <a:t>r</a:t>
            </a:r>
            <a:r>
              <a:rPr lang="en-US" altLang="zh-CN" b="1" i="1" baseline="-25000" dirty="0" err="1">
                <a:solidFill>
                  <a:srgbClr val="333333"/>
                </a:solidFill>
                <a:latin typeface="Euclid" panose="02020503060505020303" pitchFamily="18" charset="0"/>
                <a:ea typeface="宋体" panose="02010600030101010101" pitchFamily="2" charset="-122"/>
              </a:rPr>
              <a:t>n</a:t>
            </a:r>
            <a:r>
              <a:rPr lang="en-US" altLang="zh-CN" b="1" dirty="0">
                <a:solidFill>
                  <a:srgbClr val="333333"/>
                </a:solidFill>
                <a:latin typeface="Euclid" panose="02020503060505020303" pitchFamily="18" charset="0"/>
                <a:ea typeface="宋体" panose="02010600030101010101" pitchFamily="2" charset="-122"/>
              </a:rPr>
              <a:t> = </a:t>
            </a:r>
            <a:r>
              <a:rPr lang="en-US" altLang="zh-CN" b="1" i="1" dirty="0" err="1">
                <a:solidFill>
                  <a:srgbClr val="333333"/>
                </a:solidFill>
                <a:latin typeface="Euclid" panose="02020503060505020303" pitchFamily="18" charset="0"/>
                <a:ea typeface="宋体" panose="02010600030101010101" pitchFamily="2" charset="-122"/>
              </a:rPr>
              <a:t>r</a:t>
            </a:r>
            <a:r>
              <a:rPr lang="en-US" altLang="zh-CN" b="1" i="1" baseline="-25000" dirty="0" err="1">
                <a:solidFill>
                  <a:srgbClr val="333333"/>
                </a:solidFill>
                <a:latin typeface="Euclid" panose="02020503060505020303" pitchFamily="18" charset="0"/>
                <a:ea typeface="宋体" panose="02010600030101010101" pitchFamily="2" charset="-122"/>
              </a:rPr>
              <a:t>n</a:t>
            </a:r>
            <a:r>
              <a:rPr lang="zh-CN" altLang="en-US" b="1" baseline="-25000" dirty="0">
                <a:solidFill>
                  <a:srgbClr val="333333"/>
                </a:solidFill>
                <a:latin typeface="Euclid" panose="02020503060505020303" pitchFamily="18" charset="0"/>
                <a:ea typeface="宋体" panose="02010600030101010101" pitchFamily="2" charset="-122"/>
              </a:rPr>
              <a:t>－</a:t>
            </a:r>
            <a:r>
              <a:rPr lang="en-US" altLang="zh-CN" b="1" baseline="-25000" dirty="0">
                <a:solidFill>
                  <a:srgbClr val="333333"/>
                </a:solidFill>
                <a:latin typeface="Euclid" panose="02020503060505020303" pitchFamily="18" charset="0"/>
                <a:ea typeface="宋体" panose="02010600030101010101" pitchFamily="2" charset="-122"/>
              </a:rPr>
              <a:t>2</a:t>
            </a:r>
            <a:r>
              <a:rPr lang="zh-CN" altLang="en-US" b="1" dirty="0">
                <a:solidFill>
                  <a:srgbClr val="333333"/>
                </a:solidFill>
                <a:latin typeface="Euclid" panose="02020503060505020303" pitchFamily="18" charset="0"/>
                <a:ea typeface="宋体" panose="02010600030101010101" pitchFamily="2" charset="-122"/>
              </a:rPr>
              <a:t>－</a:t>
            </a:r>
            <a:r>
              <a:rPr lang="en-US" altLang="zh-CN" b="1" i="1" dirty="0" err="1">
                <a:solidFill>
                  <a:srgbClr val="333333"/>
                </a:solidFill>
                <a:latin typeface="Euclid" panose="02020503060505020303" pitchFamily="18" charset="0"/>
                <a:ea typeface="宋体" panose="02010600030101010101" pitchFamily="2" charset="-122"/>
              </a:rPr>
              <a:t>r</a:t>
            </a:r>
            <a:r>
              <a:rPr lang="en-US" altLang="zh-CN" b="1" i="1" baseline="-25000" dirty="0" err="1">
                <a:solidFill>
                  <a:srgbClr val="333333"/>
                </a:solidFill>
                <a:latin typeface="Euclid" panose="02020503060505020303" pitchFamily="18" charset="0"/>
                <a:ea typeface="宋体" panose="02010600030101010101" pitchFamily="2" charset="-122"/>
              </a:rPr>
              <a:t>n</a:t>
            </a:r>
            <a:r>
              <a:rPr lang="zh-CN" altLang="en-US" b="1" baseline="-25000" dirty="0">
                <a:solidFill>
                  <a:srgbClr val="333333"/>
                </a:solidFill>
                <a:latin typeface="Euclid" panose="02020503060505020303" pitchFamily="18" charset="0"/>
                <a:ea typeface="宋体" panose="02010600030101010101" pitchFamily="2" charset="-122"/>
              </a:rPr>
              <a:t>－</a:t>
            </a:r>
            <a:r>
              <a:rPr lang="en-US" altLang="zh-CN" b="1" baseline="-25000" dirty="0">
                <a:solidFill>
                  <a:srgbClr val="333333"/>
                </a:solidFill>
                <a:latin typeface="Euclid" panose="02020503060505020303" pitchFamily="18" charset="0"/>
                <a:ea typeface="宋体" panose="02010600030101010101" pitchFamily="2" charset="-122"/>
              </a:rPr>
              <a:t>1</a:t>
            </a:r>
            <a:r>
              <a:rPr lang="en-US" altLang="zh-CN" b="1" i="1" dirty="0">
                <a:solidFill>
                  <a:srgbClr val="333333"/>
                </a:solidFill>
                <a:latin typeface="Euclid" panose="02020503060505020303" pitchFamily="18" charset="0"/>
                <a:ea typeface="宋体" panose="02010600030101010101" pitchFamily="2" charset="-122"/>
              </a:rPr>
              <a:t>q</a:t>
            </a:r>
          </a:p>
        </p:txBody>
      </p:sp>
      <p:sp>
        <p:nvSpPr>
          <p:cNvPr id="6" name="页脚占位符 5"/>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7" name="日期占位符 6"/>
          <p:cNvSpPr>
            <a:spLocks noGrp="1"/>
          </p:cNvSpPr>
          <p:nvPr>
            <p:ph type="dt" sz="half" idx="10"/>
          </p:nvPr>
        </p:nvSpPr>
        <p:spPr/>
        <p:txBody>
          <a:bodyPr/>
          <a:lstStyle/>
          <a:p>
            <a:pPr>
              <a:defRPr/>
            </a:pPr>
            <a:fld id="{B7ECA9F8-F2A5-4A0A-98EA-59E7AB014CFC}"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63491">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4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7">
            <a:extLst>
              <a:ext uri="{FF2B5EF4-FFF2-40B4-BE49-F238E27FC236}">
                <a16:creationId xmlns:a16="http://schemas.microsoft.com/office/drawing/2014/main" xmlns="" id="{21315562-C492-48D3-BD3B-B254B6B3CA18}"/>
              </a:ext>
            </a:extLst>
          </p:cNvPr>
          <p:cNvSpPr>
            <a:spLocks noGrp="1"/>
          </p:cNvSpPr>
          <p:nvPr>
            <p:ph idx="1"/>
          </p:nvPr>
        </p:nvSpPr>
        <p:spPr>
          <a:xfrm>
            <a:off x="685800" y="1295401"/>
            <a:ext cx="7886700" cy="4724399"/>
          </a:xfrm>
        </p:spPr>
        <p:txBody>
          <a:bodyPr/>
          <a:lstStyle/>
          <a:p>
            <a:pPr marL="0" indent="0">
              <a:buFont typeface="Arial" panose="020B0604020202020204" pitchFamily="34" charset="0"/>
              <a:buNone/>
            </a:pPr>
            <a:r>
              <a:rPr lang="zh-CN" altLang="en-US" sz="2800" dirty="0">
                <a:latin typeface="Euclid" panose="02020503060505020303" pitchFamily="18" charset="0"/>
              </a:rPr>
              <a:t>求</a:t>
            </a:r>
            <a:r>
              <a:rPr lang="en-US" altLang="zh-CN" sz="2800" b="1" dirty="0">
                <a:latin typeface="Euclid" panose="02020503060505020303" pitchFamily="18" charset="0"/>
              </a:rPr>
              <a:t>15</a:t>
            </a:r>
            <a:r>
              <a:rPr lang="zh-CN" altLang="en-US" sz="2800" b="1" baseline="30000" dirty="0">
                <a:solidFill>
                  <a:srgbClr val="333333"/>
                </a:solidFill>
                <a:latin typeface="Euclid" panose="02020503060505020303" pitchFamily="18" charset="0"/>
              </a:rPr>
              <a:t>－</a:t>
            </a:r>
            <a:r>
              <a:rPr lang="en-US" altLang="zh-CN" sz="2800" b="1" baseline="30000" dirty="0">
                <a:solidFill>
                  <a:srgbClr val="333333"/>
                </a:solidFill>
                <a:latin typeface="Euclid" panose="02020503060505020303" pitchFamily="18" charset="0"/>
              </a:rPr>
              <a:t>1</a:t>
            </a:r>
            <a:r>
              <a:rPr lang="en-US" altLang="zh-CN" sz="2800" b="1" dirty="0">
                <a:solidFill>
                  <a:srgbClr val="333333"/>
                </a:solidFill>
                <a:latin typeface="Euclid" panose="02020503060505020303" pitchFamily="18" charset="0"/>
              </a:rPr>
              <a:t> mod 26</a:t>
            </a:r>
            <a:r>
              <a:rPr lang="zh-CN" altLang="en-US" sz="2800" dirty="0">
                <a:latin typeface="Euclid" panose="02020503060505020303" pitchFamily="18" charset="0"/>
              </a:rPr>
              <a:t>。</a:t>
            </a:r>
            <a:endParaRPr lang="en-US" altLang="zh-CN" sz="2800" dirty="0">
              <a:latin typeface="Euclid" panose="02020503060505020303" pitchFamily="18" charset="0"/>
            </a:endParaRPr>
          </a:p>
          <a:p>
            <a:pPr marL="0" indent="0">
              <a:buFont typeface="Arial" panose="020B0604020202020204" pitchFamily="34" charset="0"/>
              <a:buNone/>
            </a:pPr>
            <a:r>
              <a:rPr lang="zh-CN" altLang="en-US" sz="2800" dirty="0"/>
              <a:t>解</a:t>
            </a:r>
            <a:r>
              <a:rPr lang="en-US" altLang="zh-CN" sz="2800" dirty="0"/>
              <a:t>:</a:t>
            </a:r>
            <a:endParaRPr lang="en-US" altLang="zh-CN" sz="2800" dirty="0">
              <a:latin typeface="Euclid" panose="02020503060505020303" pitchFamily="18" charset="0"/>
            </a:endParaRPr>
          </a:p>
          <a:p>
            <a:pPr marL="0" indent="0">
              <a:buFont typeface="Arial" panose="020B0604020202020204" pitchFamily="34" charset="0"/>
              <a:buNone/>
            </a:pPr>
            <a:endParaRPr lang="en-US" altLang="zh-CN" sz="2800" dirty="0">
              <a:latin typeface="Euclid" panose="02020503060505020303" pitchFamily="18" charset="0"/>
            </a:endParaRPr>
          </a:p>
          <a:p>
            <a:pPr marL="0" indent="0">
              <a:buFont typeface="Arial" panose="020B0604020202020204" pitchFamily="34" charset="0"/>
              <a:buNone/>
            </a:pPr>
            <a:endParaRPr lang="en-US" altLang="zh-CN" sz="2800" dirty="0">
              <a:latin typeface="Euclid" panose="02020503060505020303" pitchFamily="18" charset="0"/>
            </a:endParaRPr>
          </a:p>
          <a:p>
            <a:pPr marL="0" indent="0">
              <a:buFont typeface="Arial" panose="020B0604020202020204" pitchFamily="34" charset="0"/>
              <a:buNone/>
            </a:pPr>
            <a:endParaRPr lang="en-US" altLang="zh-CN" sz="2800" dirty="0">
              <a:latin typeface="Euclid" panose="02020503060505020303" pitchFamily="18" charset="0"/>
            </a:endParaRPr>
          </a:p>
          <a:p>
            <a:pPr marL="0" indent="0">
              <a:buFont typeface="Arial" panose="020B0604020202020204" pitchFamily="34" charset="0"/>
              <a:buNone/>
            </a:pPr>
            <a:endParaRPr lang="en-US" altLang="zh-CN" sz="2800" dirty="0">
              <a:latin typeface="Euclid" panose="02020503060505020303" pitchFamily="18" charset="0"/>
            </a:endParaRPr>
          </a:p>
          <a:p>
            <a:pPr marL="0" indent="0" algn="ctr">
              <a:buFont typeface="Arial" panose="020B0604020202020204" pitchFamily="34" charset="0"/>
              <a:buNone/>
            </a:pPr>
            <a:endParaRPr lang="en-US" altLang="zh-CN" sz="2800" b="1" dirty="0">
              <a:solidFill>
                <a:srgbClr val="333333"/>
              </a:solidFill>
              <a:latin typeface="Euclid" panose="02020503060505020303" pitchFamily="18" charset="0"/>
            </a:endParaRPr>
          </a:p>
          <a:p>
            <a:pPr marL="0" indent="0" algn="ctr">
              <a:buFont typeface="Arial" panose="020B0604020202020204" pitchFamily="34" charset="0"/>
              <a:buNone/>
            </a:pPr>
            <a:endParaRPr lang="en-US" altLang="zh-CN" sz="2800" b="1" dirty="0">
              <a:solidFill>
                <a:srgbClr val="333333"/>
              </a:solidFill>
              <a:latin typeface="Euclid" panose="02020503060505020303" pitchFamily="18" charset="0"/>
            </a:endParaRPr>
          </a:p>
          <a:p>
            <a:pPr marL="0" indent="0">
              <a:buFont typeface="Arial" panose="020B0604020202020204" pitchFamily="34" charset="0"/>
              <a:buNone/>
            </a:pPr>
            <a:r>
              <a:rPr lang="zh-CN" altLang="en-US" sz="2800" dirty="0">
                <a:latin typeface="Euclid" panose="02020503060505020303" pitchFamily="18" charset="0"/>
              </a:rPr>
              <a:t>因此</a:t>
            </a:r>
            <a:r>
              <a:rPr lang="en-US" altLang="zh-CN" sz="2800" b="1" dirty="0">
                <a:latin typeface="Euclid" panose="02020503060505020303" pitchFamily="18" charset="0"/>
              </a:rPr>
              <a:t>15</a:t>
            </a:r>
            <a:r>
              <a:rPr lang="zh-CN" altLang="en-US" sz="2800" b="1" baseline="30000" dirty="0">
                <a:solidFill>
                  <a:srgbClr val="333333"/>
                </a:solidFill>
                <a:latin typeface="Euclid" panose="02020503060505020303" pitchFamily="18" charset="0"/>
              </a:rPr>
              <a:t>－</a:t>
            </a:r>
            <a:r>
              <a:rPr lang="en-US" altLang="zh-CN" sz="2800" b="1" baseline="30000" dirty="0">
                <a:solidFill>
                  <a:srgbClr val="333333"/>
                </a:solidFill>
                <a:latin typeface="Euclid" panose="02020503060505020303" pitchFamily="18" charset="0"/>
              </a:rPr>
              <a:t>1</a:t>
            </a:r>
            <a:r>
              <a:rPr lang="en-US" altLang="zh-CN" sz="2800" b="1" dirty="0">
                <a:solidFill>
                  <a:srgbClr val="333333"/>
                </a:solidFill>
                <a:latin typeface="Euclid" panose="02020503060505020303" pitchFamily="18" charset="0"/>
              </a:rPr>
              <a:t> mod 26 = 7</a:t>
            </a:r>
            <a:r>
              <a:rPr lang="zh-CN" altLang="en-US" sz="2800" dirty="0">
                <a:latin typeface="Euclid" panose="02020503060505020303" pitchFamily="18" charset="0"/>
              </a:rPr>
              <a:t>。</a:t>
            </a:r>
            <a:endParaRPr lang="en-US" altLang="zh-CN" sz="2800" dirty="0">
              <a:latin typeface="Euclid" panose="02020503060505020303" pitchFamily="18" charset="0"/>
            </a:endParaRPr>
          </a:p>
        </p:txBody>
      </p:sp>
      <p:sp>
        <p:nvSpPr>
          <p:cNvPr id="74755" name="Rectangle 2">
            <a:extLst>
              <a:ext uri="{FF2B5EF4-FFF2-40B4-BE49-F238E27FC236}">
                <a16:creationId xmlns:a16="http://schemas.microsoft.com/office/drawing/2014/main" xmlns="" id="{222AD661-93D8-403F-934E-D52E0C7FA129}"/>
              </a:ext>
            </a:extLst>
          </p:cNvPr>
          <p:cNvSpPr>
            <a:spLocks noGrp="1"/>
          </p:cNvSpPr>
          <p:nvPr>
            <p:ph type="title"/>
          </p:nvPr>
        </p:nvSpPr>
        <p:spPr>
          <a:xfrm>
            <a:off x="1098550" y="365125"/>
            <a:ext cx="6778625" cy="668338"/>
          </a:xfrm>
        </p:spPr>
        <p:txBody>
          <a:bodyPr/>
          <a:lstStyle/>
          <a:p>
            <a:pPr eaLnBrk="1" hangingPunct="1"/>
            <a:r>
              <a:rPr lang="zh-CN" altLang="en-US"/>
              <a:t>例题</a:t>
            </a:r>
            <a:endParaRPr lang="zh-CN" altLang="zh-CN"/>
          </a:p>
        </p:txBody>
      </p:sp>
      <p:sp>
        <p:nvSpPr>
          <p:cNvPr id="2" name="文本框 1">
            <a:extLst>
              <a:ext uri="{FF2B5EF4-FFF2-40B4-BE49-F238E27FC236}">
                <a16:creationId xmlns:a16="http://schemas.microsoft.com/office/drawing/2014/main" xmlns="" id="{4C84C1E4-4D12-436E-8B32-7AF50A3C6EE0}"/>
              </a:ext>
            </a:extLst>
          </p:cNvPr>
          <p:cNvSpPr txBox="1">
            <a:spLocks noChangeArrowheads="1"/>
          </p:cNvSpPr>
          <p:nvPr/>
        </p:nvSpPr>
        <p:spPr bwMode="auto">
          <a:xfrm>
            <a:off x="1327467" y="1839688"/>
            <a:ext cx="3133725" cy="2139047"/>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120000"/>
              </a:lnSpc>
              <a:defRPr/>
            </a:pPr>
            <a:r>
              <a:rPr lang="en-US" altLang="zh-CN" sz="2800" b="1" dirty="0">
                <a:solidFill>
                  <a:srgbClr val="333333"/>
                </a:solidFill>
                <a:latin typeface="Euclid" panose="02020503060505020303" pitchFamily="18" charset="0"/>
              </a:rPr>
              <a:t>26 = 15</a:t>
            </a:r>
            <a:r>
              <a:rPr lang="en-US" altLang="zh-CN" sz="2800" b="1" dirty="0">
                <a:solidFill>
                  <a:srgbClr val="333333"/>
                </a:solidFill>
                <a:latin typeface="+mn-lt"/>
              </a:rPr>
              <a:t>×</a:t>
            </a:r>
            <a:r>
              <a:rPr lang="en-US" altLang="zh-CN" sz="2800" b="1" dirty="0">
                <a:solidFill>
                  <a:srgbClr val="333333"/>
                </a:solidFill>
                <a:latin typeface="Euclid" panose="02020503060505020303" pitchFamily="18" charset="0"/>
              </a:rPr>
              <a:t>1+11</a:t>
            </a:r>
          </a:p>
          <a:p>
            <a:pPr>
              <a:lnSpc>
                <a:spcPct val="120000"/>
              </a:lnSpc>
              <a:defRPr/>
            </a:pPr>
            <a:r>
              <a:rPr lang="en-US" altLang="zh-CN" sz="2800" b="1" dirty="0">
                <a:solidFill>
                  <a:srgbClr val="333333"/>
                </a:solidFill>
                <a:latin typeface="Euclid" panose="02020503060505020303" pitchFamily="18" charset="0"/>
              </a:rPr>
              <a:t>15 = 11×1+4</a:t>
            </a:r>
          </a:p>
          <a:p>
            <a:pPr>
              <a:lnSpc>
                <a:spcPct val="120000"/>
              </a:lnSpc>
              <a:defRPr/>
            </a:pPr>
            <a:r>
              <a:rPr lang="en-US" altLang="zh-CN" sz="2800" b="1" dirty="0">
                <a:solidFill>
                  <a:srgbClr val="333333"/>
                </a:solidFill>
                <a:latin typeface="Euclid" panose="02020503060505020303" pitchFamily="18" charset="0"/>
              </a:rPr>
              <a:t>11 = 4×2+3</a:t>
            </a:r>
          </a:p>
          <a:p>
            <a:pPr>
              <a:lnSpc>
                <a:spcPct val="120000"/>
              </a:lnSpc>
              <a:defRPr/>
            </a:pPr>
            <a:r>
              <a:rPr lang="en-US" altLang="zh-CN" sz="2800" b="1" dirty="0">
                <a:solidFill>
                  <a:srgbClr val="333333"/>
                </a:solidFill>
                <a:latin typeface="Euclid" panose="02020503060505020303" pitchFamily="18" charset="0"/>
              </a:rPr>
              <a:t>4 = 3×1+1</a:t>
            </a:r>
          </a:p>
        </p:txBody>
      </p:sp>
      <p:sp>
        <p:nvSpPr>
          <p:cNvPr id="14" name="文本框 13">
            <a:extLst>
              <a:ext uri="{FF2B5EF4-FFF2-40B4-BE49-F238E27FC236}">
                <a16:creationId xmlns:a16="http://schemas.microsoft.com/office/drawing/2014/main" xmlns="" id="{0F5A006F-8A6E-4B99-9DE9-6AB8E9FFDF49}"/>
              </a:ext>
            </a:extLst>
          </p:cNvPr>
          <p:cNvSpPr txBox="1">
            <a:spLocks noChangeArrowheads="1"/>
          </p:cNvSpPr>
          <p:nvPr/>
        </p:nvSpPr>
        <p:spPr bwMode="auto">
          <a:xfrm>
            <a:off x="4487862" y="1752600"/>
            <a:ext cx="3982180" cy="36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20000"/>
              </a:lnSpc>
              <a:spcBef>
                <a:spcPct val="0"/>
              </a:spcBef>
              <a:buFontTx/>
              <a:buNone/>
            </a:pPr>
            <a:r>
              <a:rPr lang="en-US" altLang="zh-CN" b="1" dirty="0">
                <a:solidFill>
                  <a:srgbClr val="333333"/>
                </a:solidFill>
                <a:latin typeface="Euclid" panose="02020503060505020303" pitchFamily="18" charset="0"/>
                <a:ea typeface="宋体" panose="02010600030101010101" pitchFamily="2" charset="-122"/>
              </a:rPr>
              <a:t>1 = </a:t>
            </a:r>
            <a:r>
              <a:rPr lang="en-US" altLang="zh-CN" b="1" dirty="0">
                <a:solidFill>
                  <a:srgbClr val="FF0000"/>
                </a:solidFill>
                <a:latin typeface="Euclid" panose="02020503060505020303" pitchFamily="18" charset="0"/>
                <a:ea typeface="宋体" panose="02010600030101010101" pitchFamily="2" charset="-122"/>
              </a:rPr>
              <a:t>4</a:t>
            </a:r>
            <a:r>
              <a:rPr lang="zh-CN" altLang="en-US" b="1" dirty="0">
                <a:solidFill>
                  <a:srgbClr val="333333"/>
                </a:solidFill>
                <a:latin typeface="Euclid" panose="02020503060505020303" pitchFamily="18" charset="0"/>
                <a:ea typeface="宋体" panose="02010600030101010101" pitchFamily="2" charset="-122"/>
              </a:rPr>
              <a:t>－</a:t>
            </a:r>
            <a:r>
              <a:rPr lang="en-US" altLang="zh-CN" b="1" dirty="0">
                <a:solidFill>
                  <a:srgbClr val="FF0000"/>
                </a:solidFill>
                <a:latin typeface="Euclid" panose="02020503060505020303" pitchFamily="18" charset="0"/>
                <a:ea typeface="宋体" panose="02010600030101010101" pitchFamily="2" charset="-122"/>
              </a:rPr>
              <a:t>3</a:t>
            </a:r>
            <a:r>
              <a:rPr lang="en-US" altLang="zh-CN" b="1" dirty="0">
                <a:solidFill>
                  <a:srgbClr val="333333"/>
                </a:solidFill>
                <a:latin typeface="Euclid" panose="02020503060505020303" pitchFamily="18" charset="0"/>
                <a:ea typeface="宋体" panose="02010600030101010101" pitchFamily="2" charset="-122"/>
              </a:rPr>
              <a:t>×1</a:t>
            </a:r>
          </a:p>
          <a:p>
            <a:pPr>
              <a:lnSpc>
                <a:spcPct val="120000"/>
              </a:lnSpc>
              <a:spcBef>
                <a:spcPct val="0"/>
              </a:spcBef>
              <a:buFontTx/>
              <a:buNone/>
            </a:pPr>
            <a:r>
              <a:rPr lang="en-US" altLang="zh-CN" b="1" dirty="0">
                <a:solidFill>
                  <a:srgbClr val="333333"/>
                </a:solidFill>
                <a:latin typeface="Euclid" panose="02020503060505020303" pitchFamily="18" charset="0"/>
                <a:ea typeface="宋体" panose="02010600030101010101" pitchFamily="2" charset="-122"/>
              </a:rPr>
              <a:t>  = </a:t>
            </a:r>
            <a:r>
              <a:rPr lang="en-US" altLang="zh-CN" b="1" dirty="0">
                <a:solidFill>
                  <a:srgbClr val="FF0000"/>
                </a:solidFill>
                <a:latin typeface="Euclid" panose="02020503060505020303" pitchFamily="18" charset="0"/>
                <a:ea typeface="宋体" panose="02010600030101010101" pitchFamily="2" charset="-122"/>
              </a:rPr>
              <a:t>4</a:t>
            </a:r>
            <a:r>
              <a:rPr lang="zh-CN" altLang="en-US" b="1" dirty="0">
                <a:solidFill>
                  <a:srgbClr val="333333"/>
                </a:solidFill>
                <a:latin typeface="Euclid" panose="02020503060505020303" pitchFamily="18" charset="0"/>
                <a:ea typeface="宋体" panose="02010600030101010101" pitchFamily="2" charset="-122"/>
              </a:rPr>
              <a:t>－</a:t>
            </a:r>
            <a:r>
              <a:rPr lang="en-US" altLang="zh-CN" b="1" dirty="0">
                <a:solidFill>
                  <a:srgbClr val="333333"/>
                </a:solidFill>
                <a:latin typeface="Euclid" panose="02020503060505020303" pitchFamily="18" charset="0"/>
                <a:ea typeface="宋体" panose="02010600030101010101" pitchFamily="2" charset="-122"/>
              </a:rPr>
              <a:t>(</a:t>
            </a:r>
            <a:r>
              <a:rPr lang="en-US" altLang="zh-CN" b="1" dirty="0">
                <a:solidFill>
                  <a:srgbClr val="FF0000"/>
                </a:solidFill>
                <a:latin typeface="Euclid" panose="02020503060505020303" pitchFamily="18" charset="0"/>
                <a:ea typeface="宋体" panose="02010600030101010101" pitchFamily="2" charset="-122"/>
              </a:rPr>
              <a:t>11</a:t>
            </a:r>
            <a:r>
              <a:rPr lang="zh-CN" altLang="en-US" b="1" dirty="0">
                <a:solidFill>
                  <a:srgbClr val="333333"/>
                </a:solidFill>
                <a:latin typeface="Euclid" panose="02020503060505020303" pitchFamily="18" charset="0"/>
                <a:ea typeface="宋体" panose="02010600030101010101" pitchFamily="2" charset="-122"/>
              </a:rPr>
              <a:t>－</a:t>
            </a:r>
            <a:r>
              <a:rPr lang="en-US" altLang="zh-CN" b="1" dirty="0">
                <a:solidFill>
                  <a:srgbClr val="FF0000"/>
                </a:solidFill>
                <a:latin typeface="Euclid" panose="02020503060505020303" pitchFamily="18" charset="0"/>
                <a:ea typeface="宋体" panose="02010600030101010101" pitchFamily="2" charset="-122"/>
              </a:rPr>
              <a:t>4</a:t>
            </a:r>
            <a:r>
              <a:rPr lang="en-US" altLang="zh-CN" b="1" dirty="0">
                <a:solidFill>
                  <a:srgbClr val="333333"/>
                </a:solidFill>
                <a:latin typeface="Euclid" panose="02020503060505020303" pitchFamily="18" charset="0"/>
                <a:ea typeface="宋体" panose="02010600030101010101" pitchFamily="2" charset="-122"/>
              </a:rPr>
              <a:t>×2)</a:t>
            </a:r>
          </a:p>
          <a:p>
            <a:pPr>
              <a:lnSpc>
                <a:spcPct val="120000"/>
              </a:lnSpc>
              <a:spcBef>
                <a:spcPct val="0"/>
              </a:spcBef>
              <a:buFontTx/>
              <a:buNone/>
            </a:pPr>
            <a:r>
              <a:rPr lang="en-US" altLang="zh-CN" b="1" dirty="0">
                <a:solidFill>
                  <a:srgbClr val="333333"/>
                </a:solidFill>
                <a:latin typeface="Euclid" panose="02020503060505020303" pitchFamily="18" charset="0"/>
                <a:ea typeface="宋体" panose="02010600030101010101" pitchFamily="2" charset="-122"/>
              </a:rPr>
              <a:t>  = </a:t>
            </a:r>
            <a:r>
              <a:rPr lang="en-US" altLang="zh-CN" b="1" dirty="0">
                <a:solidFill>
                  <a:srgbClr val="FF0000"/>
                </a:solidFill>
                <a:latin typeface="Euclid" panose="02020503060505020303" pitchFamily="18" charset="0"/>
                <a:ea typeface="宋体" panose="02010600030101010101" pitchFamily="2" charset="-122"/>
              </a:rPr>
              <a:t>4</a:t>
            </a:r>
            <a:r>
              <a:rPr lang="en-US" altLang="zh-CN" b="1" dirty="0">
                <a:solidFill>
                  <a:srgbClr val="333333"/>
                </a:solidFill>
                <a:latin typeface="Euclid" panose="02020503060505020303" pitchFamily="18" charset="0"/>
                <a:ea typeface="宋体" panose="02010600030101010101" pitchFamily="2" charset="-122"/>
              </a:rPr>
              <a:t>×3</a:t>
            </a:r>
            <a:r>
              <a:rPr lang="zh-CN" altLang="en-US" b="1" dirty="0">
                <a:solidFill>
                  <a:srgbClr val="333333"/>
                </a:solidFill>
                <a:latin typeface="Euclid" panose="02020503060505020303" pitchFamily="18" charset="0"/>
                <a:ea typeface="宋体" panose="02010600030101010101" pitchFamily="2" charset="-122"/>
              </a:rPr>
              <a:t>－</a:t>
            </a:r>
            <a:r>
              <a:rPr lang="en-US" altLang="zh-CN" b="1" dirty="0">
                <a:solidFill>
                  <a:srgbClr val="FF0000"/>
                </a:solidFill>
                <a:latin typeface="Euclid" panose="02020503060505020303" pitchFamily="18" charset="0"/>
                <a:ea typeface="宋体" panose="02010600030101010101" pitchFamily="2" charset="-122"/>
              </a:rPr>
              <a:t>11</a:t>
            </a:r>
          </a:p>
          <a:p>
            <a:pPr>
              <a:lnSpc>
                <a:spcPct val="120000"/>
              </a:lnSpc>
              <a:spcBef>
                <a:spcPct val="0"/>
              </a:spcBef>
              <a:buFontTx/>
              <a:buNone/>
            </a:pPr>
            <a:r>
              <a:rPr lang="en-US" altLang="zh-CN" b="1" dirty="0">
                <a:solidFill>
                  <a:srgbClr val="333333"/>
                </a:solidFill>
                <a:latin typeface="Euclid" panose="02020503060505020303" pitchFamily="18" charset="0"/>
                <a:ea typeface="宋体" panose="02010600030101010101" pitchFamily="2" charset="-122"/>
              </a:rPr>
              <a:t>  = (</a:t>
            </a:r>
            <a:r>
              <a:rPr lang="en-US" altLang="zh-CN" b="1" dirty="0">
                <a:solidFill>
                  <a:srgbClr val="FF0000"/>
                </a:solidFill>
                <a:latin typeface="Euclid" panose="02020503060505020303" pitchFamily="18" charset="0"/>
                <a:ea typeface="宋体" panose="02010600030101010101" pitchFamily="2" charset="-122"/>
              </a:rPr>
              <a:t>15</a:t>
            </a:r>
            <a:r>
              <a:rPr lang="zh-CN" altLang="en-US" b="1" dirty="0">
                <a:solidFill>
                  <a:srgbClr val="333333"/>
                </a:solidFill>
                <a:latin typeface="Euclid" panose="02020503060505020303" pitchFamily="18" charset="0"/>
                <a:ea typeface="宋体" panose="02010600030101010101" pitchFamily="2" charset="-122"/>
              </a:rPr>
              <a:t>－</a:t>
            </a:r>
            <a:r>
              <a:rPr lang="en-US" altLang="zh-CN" b="1" dirty="0">
                <a:solidFill>
                  <a:srgbClr val="FF0000"/>
                </a:solidFill>
                <a:latin typeface="Euclid" panose="02020503060505020303" pitchFamily="18" charset="0"/>
                <a:ea typeface="宋体" panose="02010600030101010101" pitchFamily="2" charset="-122"/>
              </a:rPr>
              <a:t>11</a:t>
            </a:r>
            <a:r>
              <a:rPr lang="en-US" altLang="zh-CN" b="1" dirty="0">
                <a:solidFill>
                  <a:srgbClr val="333333"/>
                </a:solidFill>
                <a:latin typeface="Euclid" panose="02020503060505020303" pitchFamily="18" charset="0"/>
                <a:ea typeface="宋体" panose="02010600030101010101" pitchFamily="2" charset="-122"/>
              </a:rPr>
              <a:t>×1)×3</a:t>
            </a:r>
            <a:r>
              <a:rPr lang="zh-CN" altLang="en-US" b="1" dirty="0">
                <a:solidFill>
                  <a:srgbClr val="333333"/>
                </a:solidFill>
                <a:latin typeface="Euclid" panose="02020503060505020303" pitchFamily="18" charset="0"/>
                <a:ea typeface="宋体" panose="02010600030101010101" pitchFamily="2" charset="-122"/>
              </a:rPr>
              <a:t>－</a:t>
            </a:r>
            <a:r>
              <a:rPr lang="en-US" altLang="zh-CN" b="1" dirty="0">
                <a:solidFill>
                  <a:srgbClr val="FF0000"/>
                </a:solidFill>
                <a:latin typeface="Euclid" panose="02020503060505020303" pitchFamily="18" charset="0"/>
                <a:ea typeface="宋体" panose="02010600030101010101" pitchFamily="2" charset="-122"/>
              </a:rPr>
              <a:t>11</a:t>
            </a:r>
          </a:p>
          <a:p>
            <a:pPr>
              <a:lnSpc>
                <a:spcPct val="120000"/>
              </a:lnSpc>
              <a:spcBef>
                <a:spcPct val="0"/>
              </a:spcBef>
              <a:buFontTx/>
              <a:buNone/>
            </a:pPr>
            <a:r>
              <a:rPr lang="en-US" altLang="zh-CN" b="1" dirty="0">
                <a:solidFill>
                  <a:srgbClr val="333333"/>
                </a:solidFill>
                <a:latin typeface="Euclid" panose="02020503060505020303" pitchFamily="18" charset="0"/>
                <a:ea typeface="宋体" panose="02010600030101010101" pitchFamily="2" charset="-122"/>
              </a:rPr>
              <a:t>  = </a:t>
            </a:r>
            <a:r>
              <a:rPr lang="en-US" altLang="zh-CN" b="1" dirty="0">
                <a:solidFill>
                  <a:srgbClr val="FF0000"/>
                </a:solidFill>
                <a:latin typeface="Euclid" panose="02020503060505020303" pitchFamily="18" charset="0"/>
                <a:ea typeface="宋体" panose="02010600030101010101" pitchFamily="2" charset="-122"/>
              </a:rPr>
              <a:t>15</a:t>
            </a:r>
            <a:r>
              <a:rPr lang="en-US" altLang="zh-CN" b="1" dirty="0">
                <a:solidFill>
                  <a:srgbClr val="333333"/>
                </a:solidFill>
                <a:latin typeface="Euclid" panose="02020503060505020303" pitchFamily="18" charset="0"/>
                <a:ea typeface="宋体" panose="02010600030101010101" pitchFamily="2" charset="-122"/>
              </a:rPr>
              <a:t>×3</a:t>
            </a:r>
            <a:r>
              <a:rPr lang="zh-CN" altLang="en-US" b="1" dirty="0">
                <a:solidFill>
                  <a:srgbClr val="333333"/>
                </a:solidFill>
                <a:latin typeface="Euclid" panose="02020503060505020303" pitchFamily="18" charset="0"/>
                <a:ea typeface="宋体" panose="02010600030101010101" pitchFamily="2" charset="-122"/>
              </a:rPr>
              <a:t>－</a:t>
            </a:r>
            <a:r>
              <a:rPr lang="en-US" altLang="zh-CN" b="1" dirty="0">
                <a:solidFill>
                  <a:srgbClr val="FF0000"/>
                </a:solidFill>
                <a:latin typeface="Euclid" panose="02020503060505020303" pitchFamily="18" charset="0"/>
                <a:ea typeface="宋体" panose="02010600030101010101" pitchFamily="2" charset="-122"/>
              </a:rPr>
              <a:t>11</a:t>
            </a:r>
            <a:r>
              <a:rPr lang="en-US" altLang="zh-CN" b="1" dirty="0">
                <a:solidFill>
                  <a:srgbClr val="333333"/>
                </a:solidFill>
                <a:latin typeface="Euclid" panose="02020503060505020303" pitchFamily="18" charset="0"/>
                <a:ea typeface="宋体" panose="02010600030101010101" pitchFamily="2" charset="-122"/>
              </a:rPr>
              <a:t>×4</a:t>
            </a:r>
          </a:p>
          <a:p>
            <a:pPr>
              <a:lnSpc>
                <a:spcPct val="120000"/>
              </a:lnSpc>
              <a:spcBef>
                <a:spcPct val="0"/>
              </a:spcBef>
              <a:buNone/>
            </a:pPr>
            <a:r>
              <a:rPr lang="en-US" altLang="zh-CN" b="1" dirty="0">
                <a:solidFill>
                  <a:srgbClr val="333333"/>
                </a:solidFill>
                <a:latin typeface="Euclid" panose="02020503060505020303" pitchFamily="18" charset="0"/>
                <a:ea typeface="宋体" panose="02010600030101010101" pitchFamily="2" charset="-122"/>
              </a:rPr>
              <a:t>  =</a:t>
            </a:r>
            <a:r>
              <a:rPr lang="en-US" altLang="zh-CN" b="1" dirty="0">
                <a:solidFill>
                  <a:srgbClr val="FF0000"/>
                </a:solidFill>
                <a:latin typeface="Euclid" panose="02020503060505020303" pitchFamily="18" charset="0"/>
                <a:ea typeface="宋体" panose="02010600030101010101" pitchFamily="2" charset="-122"/>
              </a:rPr>
              <a:t> 15</a:t>
            </a:r>
            <a:r>
              <a:rPr lang="en-US" altLang="zh-CN" b="1" dirty="0">
                <a:solidFill>
                  <a:srgbClr val="333333"/>
                </a:solidFill>
                <a:latin typeface="Euclid" panose="02020503060505020303" pitchFamily="18" charset="0"/>
                <a:ea typeface="宋体" panose="02010600030101010101" pitchFamily="2" charset="-122"/>
              </a:rPr>
              <a:t>×3</a:t>
            </a:r>
            <a:r>
              <a:rPr lang="zh-CN" altLang="en-US" b="1" dirty="0">
                <a:solidFill>
                  <a:srgbClr val="333333"/>
                </a:solidFill>
                <a:latin typeface="Euclid" panose="02020503060505020303" pitchFamily="18" charset="0"/>
                <a:ea typeface="宋体" panose="02010600030101010101" pitchFamily="2" charset="-122"/>
              </a:rPr>
              <a:t>－</a:t>
            </a:r>
            <a:r>
              <a:rPr lang="en-US" altLang="zh-CN" b="1" dirty="0">
                <a:solidFill>
                  <a:srgbClr val="333333"/>
                </a:solidFill>
                <a:latin typeface="Euclid" panose="02020503060505020303" pitchFamily="18" charset="0"/>
                <a:ea typeface="宋体" panose="02010600030101010101" pitchFamily="2" charset="-122"/>
              </a:rPr>
              <a:t>(</a:t>
            </a:r>
            <a:r>
              <a:rPr lang="en-US" altLang="zh-CN" b="1" dirty="0">
                <a:solidFill>
                  <a:srgbClr val="FF0000"/>
                </a:solidFill>
                <a:latin typeface="Euclid" panose="02020503060505020303" pitchFamily="18" charset="0"/>
                <a:ea typeface="宋体" panose="02010600030101010101" pitchFamily="2" charset="-122"/>
              </a:rPr>
              <a:t>26</a:t>
            </a:r>
            <a:r>
              <a:rPr lang="zh-CN" altLang="en-US" b="1" dirty="0">
                <a:solidFill>
                  <a:srgbClr val="FF0000"/>
                </a:solidFill>
                <a:latin typeface="Euclid" panose="02020503060505020303" pitchFamily="18" charset="0"/>
                <a:ea typeface="宋体" panose="02010600030101010101" pitchFamily="2" charset="-122"/>
              </a:rPr>
              <a:t>－</a:t>
            </a:r>
            <a:r>
              <a:rPr lang="en-US" altLang="zh-CN" b="1" dirty="0">
                <a:solidFill>
                  <a:srgbClr val="FF0000"/>
                </a:solidFill>
                <a:latin typeface="Euclid" panose="02020503060505020303" pitchFamily="18" charset="0"/>
                <a:ea typeface="宋体" panose="02010600030101010101" pitchFamily="2" charset="-122"/>
              </a:rPr>
              <a:t>15</a:t>
            </a:r>
            <a:r>
              <a:rPr lang="en-US" altLang="zh-CN" b="1" dirty="0">
                <a:solidFill>
                  <a:srgbClr val="333333"/>
                </a:solidFill>
                <a:latin typeface="Euclid" panose="02020503060505020303" pitchFamily="18" charset="0"/>
                <a:ea typeface="宋体" panose="02010600030101010101" pitchFamily="2" charset="-122"/>
              </a:rPr>
              <a:t>)×4</a:t>
            </a:r>
          </a:p>
          <a:p>
            <a:pPr>
              <a:lnSpc>
                <a:spcPct val="120000"/>
              </a:lnSpc>
              <a:spcBef>
                <a:spcPct val="0"/>
              </a:spcBef>
              <a:buNone/>
            </a:pPr>
            <a:r>
              <a:rPr lang="en-US" altLang="zh-CN" b="1" dirty="0">
                <a:solidFill>
                  <a:srgbClr val="333333"/>
                </a:solidFill>
                <a:latin typeface="Euclid" panose="02020503060505020303" pitchFamily="18" charset="0"/>
                <a:ea typeface="宋体" panose="02010600030101010101" pitchFamily="2" charset="-122"/>
              </a:rPr>
              <a:t>  = 15×7</a:t>
            </a:r>
            <a:r>
              <a:rPr lang="zh-CN" altLang="en-US" b="1" dirty="0">
                <a:solidFill>
                  <a:srgbClr val="333333"/>
                </a:solidFill>
                <a:latin typeface="Euclid" panose="02020503060505020303" pitchFamily="18" charset="0"/>
                <a:ea typeface="宋体" panose="02010600030101010101" pitchFamily="2" charset="-122"/>
              </a:rPr>
              <a:t>－</a:t>
            </a:r>
            <a:r>
              <a:rPr lang="en-US" altLang="zh-CN" b="1" dirty="0">
                <a:solidFill>
                  <a:srgbClr val="333333"/>
                </a:solidFill>
                <a:latin typeface="Euclid" panose="02020503060505020303" pitchFamily="18" charset="0"/>
                <a:ea typeface="宋体" panose="02010600030101010101" pitchFamily="2" charset="-122"/>
              </a:rPr>
              <a:t>26×4</a:t>
            </a:r>
            <a:endParaRPr lang="zh-CN" altLang="en-US" b="1" dirty="0">
              <a:solidFill>
                <a:srgbClr val="FF0000"/>
              </a:solidFill>
              <a:latin typeface="Verdana" panose="020B0604030504040204" pitchFamily="34" charset="0"/>
              <a:ea typeface="宋体" panose="02010600030101010101" pitchFamily="2" charset="-122"/>
            </a:endParaRP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269C8437-20A4-4647-920A-3936ECA53497}"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645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xmlns="" id="{04A5022A-7D0D-4D6A-AAA4-18A2C5BC8AE1}"/>
              </a:ext>
            </a:extLst>
          </p:cNvPr>
          <p:cNvSpPr>
            <a:spLocks noGrp="1"/>
          </p:cNvSpPr>
          <p:nvPr>
            <p:ph type="title"/>
          </p:nvPr>
        </p:nvSpPr>
        <p:spPr>
          <a:xfrm>
            <a:off x="1098550" y="365125"/>
            <a:ext cx="6778625" cy="668338"/>
          </a:xfrm>
        </p:spPr>
        <p:txBody>
          <a:bodyPr/>
          <a:lstStyle/>
          <a:p>
            <a:r>
              <a:rPr lang="zh-CN" altLang="en-US"/>
              <a:t>例题</a:t>
            </a:r>
          </a:p>
        </p:txBody>
      </p:sp>
      <p:sp>
        <p:nvSpPr>
          <p:cNvPr id="66563" name="内容占位符 2">
            <a:extLst>
              <a:ext uri="{FF2B5EF4-FFF2-40B4-BE49-F238E27FC236}">
                <a16:creationId xmlns:a16="http://schemas.microsoft.com/office/drawing/2014/main" xmlns="" id="{F2BB80E8-7F3F-4A35-B3F6-CBD9B6D6085A}"/>
              </a:ext>
            </a:extLst>
          </p:cNvPr>
          <p:cNvSpPr>
            <a:spLocks noGrp="1"/>
          </p:cNvSpPr>
          <p:nvPr>
            <p:ph idx="1"/>
          </p:nvPr>
        </p:nvSpPr>
        <p:spPr>
          <a:xfrm>
            <a:off x="617538" y="1066800"/>
            <a:ext cx="8145462" cy="5029200"/>
          </a:xfrm>
        </p:spPr>
        <p:txBody>
          <a:bodyPr/>
          <a:lstStyle/>
          <a:p>
            <a:pPr marL="0" indent="0">
              <a:lnSpc>
                <a:spcPct val="100000"/>
              </a:lnSpc>
              <a:spcBef>
                <a:spcPct val="0"/>
              </a:spcBef>
              <a:buFont typeface="Arial" panose="020B0604020202020204" pitchFamily="34" charset="0"/>
              <a:buNone/>
            </a:pPr>
            <a:r>
              <a:rPr lang="zh-CN" altLang="en-US" sz="2800" dirty="0"/>
              <a:t>设仿射变换的加解密分别是</a:t>
            </a:r>
            <a:r>
              <a:rPr lang="en-US" altLang="zh-CN" sz="2800" dirty="0"/>
              <a:t>: </a:t>
            </a:r>
          </a:p>
          <a:p>
            <a:pPr marL="0" indent="0" algn="ctr">
              <a:lnSpc>
                <a:spcPct val="100000"/>
              </a:lnSpc>
              <a:spcBef>
                <a:spcPct val="0"/>
              </a:spcBef>
              <a:buFont typeface="Arial" panose="020B0604020202020204" pitchFamily="34" charset="0"/>
              <a:buNone/>
            </a:pPr>
            <a:r>
              <a:rPr lang="en-US" altLang="zh-CN" b="1" i="1" dirty="0">
                <a:latin typeface="Euclid" panose="02020503060505020303" pitchFamily="18" charset="0"/>
              </a:rPr>
              <a:t>c</a:t>
            </a:r>
            <a:r>
              <a:rPr lang="en-US" altLang="zh-CN" b="1" dirty="0">
                <a:latin typeface="Euclid" panose="02020503060505020303" pitchFamily="18" charset="0"/>
              </a:rPr>
              <a:t> = </a:t>
            </a:r>
            <a:r>
              <a:rPr lang="en-US" altLang="zh-CN" b="1" i="1" dirty="0">
                <a:latin typeface="Euclid" panose="02020503060505020303" pitchFamily="18" charset="0"/>
              </a:rPr>
              <a:t>E</a:t>
            </a:r>
            <a:r>
              <a:rPr lang="en-US" altLang="zh-CN" b="1" baseline="-25000" dirty="0">
                <a:latin typeface="Euclid" panose="02020503060505020303" pitchFamily="18" charset="0"/>
              </a:rPr>
              <a:t>7,21</a:t>
            </a:r>
            <a:r>
              <a:rPr lang="en-US" altLang="zh-CN" b="1" dirty="0">
                <a:latin typeface="Euclid" panose="02020503060505020303" pitchFamily="18" charset="0"/>
              </a:rPr>
              <a:t>(</a:t>
            </a:r>
            <a:r>
              <a:rPr lang="en-US" altLang="zh-CN" b="1" i="1" dirty="0">
                <a:latin typeface="Euclid" panose="02020503060505020303" pitchFamily="18" charset="0"/>
              </a:rPr>
              <a:t>m</a:t>
            </a:r>
            <a:r>
              <a:rPr lang="en-US" altLang="zh-CN" b="1" dirty="0">
                <a:latin typeface="Euclid" panose="02020503060505020303" pitchFamily="18" charset="0"/>
              </a:rPr>
              <a:t>) </a:t>
            </a:r>
            <a:r>
              <a:rPr lang="zh-CN" altLang="en-US" b="1" dirty="0">
                <a:solidFill>
                  <a:srgbClr val="333333"/>
                </a:solidFill>
                <a:latin typeface="Euclid" panose="02020503060505020303" pitchFamily="18" charset="0"/>
              </a:rPr>
              <a:t>≡ </a:t>
            </a:r>
            <a:r>
              <a:rPr lang="en-US" altLang="zh-CN" b="1" dirty="0">
                <a:solidFill>
                  <a:srgbClr val="333333"/>
                </a:solidFill>
                <a:latin typeface="Euclid" panose="02020503060505020303" pitchFamily="18" charset="0"/>
              </a:rPr>
              <a:t>7</a:t>
            </a:r>
            <a:r>
              <a:rPr lang="en-US" altLang="zh-CN" b="1" i="1" dirty="0">
                <a:solidFill>
                  <a:srgbClr val="333333"/>
                </a:solidFill>
                <a:latin typeface="Euclid" panose="02020503060505020303" pitchFamily="18" charset="0"/>
              </a:rPr>
              <a:t>m </a:t>
            </a:r>
            <a:r>
              <a:rPr lang="en-US" altLang="zh-CN" b="1" dirty="0">
                <a:solidFill>
                  <a:srgbClr val="333333"/>
                </a:solidFill>
                <a:latin typeface="Euclid" panose="02020503060505020303" pitchFamily="18" charset="0"/>
              </a:rPr>
              <a:t>+ 21 (mod 26)</a:t>
            </a:r>
          </a:p>
          <a:p>
            <a:pPr marL="0" indent="0" algn="ctr">
              <a:lnSpc>
                <a:spcPct val="100000"/>
              </a:lnSpc>
              <a:spcBef>
                <a:spcPct val="0"/>
              </a:spcBef>
              <a:buFont typeface="Arial" panose="020B0604020202020204" pitchFamily="34" charset="0"/>
              <a:buNone/>
            </a:pPr>
            <a:r>
              <a:rPr lang="en-US" altLang="zh-CN" b="1" i="1" dirty="0">
                <a:solidFill>
                  <a:srgbClr val="333333"/>
                </a:solidFill>
                <a:latin typeface="Euclid" panose="02020503060505020303" pitchFamily="18" charset="0"/>
              </a:rPr>
              <a:t>m</a:t>
            </a:r>
            <a:r>
              <a:rPr lang="en-US" altLang="zh-CN" b="1" dirty="0">
                <a:solidFill>
                  <a:srgbClr val="333333"/>
                </a:solidFill>
                <a:latin typeface="Euclid" panose="02020503060505020303" pitchFamily="18" charset="0"/>
              </a:rPr>
              <a:t> = </a:t>
            </a:r>
            <a:r>
              <a:rPr lang="en-US" altLang="zh-CN" b="1" i="1" dirty="0">
                <a:solidFill>
                  <a:srgbClr val="333333"/>
                </a:solidFill>
                <a:latin typeface="Euclid" panose="02020503060505020303" pitchFamily="18" charset="0"/>
              </a:rPr>
              <a:t>D</a:t>
            </a:r>
            <a:r>
              <a:rPr lang="en-US" altLang="zh-CN" b="1" baseline="-25000" dirty="0">
                <a:solidFill>
                  <a:srgbClr val="333333"/>
                </a:solidFill>
                <a:latin typeface="Euclid" panose="02020503060505020303" pitchFamily="18" charset="0"/>
              </a:rPr>
              <a:t>7,21</a:t>
            </a:r>
            <a:r>
              <a:rPr lang="en-US" altLang="zh-CN" b="1" dirty="0">
                <a:solidFill>
                  <a:srgbClr val="333333"/>
                </a:solidFill>
                <a:latin typeface="Euclid" panose="02020503060505020303" pitchFamily="18" charset="0"/>
              </a:rPr>
              <a:t>(</a:t>
            </a:r>
            <a:r>
              <a:rPr lang="en-US" altLang="zh-CN" b="1" i="1" dirty="0">
                <a:solidFill>
                  <a:srgbClr val="333333"/>
                </a:solidFill>
                <a:latin typeface="Euclid" panose="02020503060505020303" pitchFamily="18" charset="0"/>
              </a:rPr>
              <a:t>c</a:t>
            </a:r>
            <a:r>
              <a:rPr lang="en-US" altLang="zh-CN" b="1" dirty="0">
                <a:solidFill>
                  <a:srgbClr val="333333"/>
                </a:solidFill>
                <a:latin typeface="Euclid" panose="02020503060505020303" pitchFamily="18" charset="0"/>
              </a:rPr>
              <a:t>) </a:t>
            </a:r>
            <a:r>
              <a:rPr lang="zh-CN" altLang="en-US" b="1" dirty="0">
                <a:solidFill>
                  <a:srgbClr val="333333"/>
                </a:solidFill>
                <a:latin typeface="Euclid" panose="02020503060505020303" pitchFamily="18" charset="0"/>
              </a:rPr>
              <a:t>≡ </a:t>
            </a:r>
            <a:r>
              <a:rPr lang="en-US" altLang="zh-CN" b="1" dirty="0">
                <a:solidFill>
                  <a:srgbClr val="333333"/>
                </a:solidFill>
                <a:latin typeface="Euclid" panose="02020503060505020303" pitchFamily="18" charset="0"/>
              </a:rPr>
              <a:t>7</a:t>
            </a:r>
            <a:r>
              <a:rPr lang="zh-CN" altLang="en-US" b="1" baseline="30000" dirty="0">
                <a:solidFill>
                  <a:srgbClr val="333333"/>
                </a:solidFill>
                <a:latin typeface="Euclid" panose="02020503060505020303" pitchFamily="18" charset="0"/>
              </a:rPr>
              <a:t>－</a:t>
            </a:r>
            <a:r>
              <a:rPr lang="en-US" altLang="zh-CN" b="1" baseline="30000" dirty="0">
                <a:solidFill>
                  <a:srgbClr val="333333"/>
                </a:solidFill>
                <a:latin typeface="Euclid" panose="02020503060505020303" pitchFamily="18" charset="0"/>
              </a:rPr>
              <a:t>1</a:t>
            </a:r>
            <a:r>
              <a:rPr lang="en-US" altLang="zh-CN" b="1" dirty="0">
                <a:solidFill>
                  <a:srgbClr val="333333"/>
                </a:solidFill>
                <a:latin typeface="Euclid" panose="02020503060505020303" pitchFamily="18" charset="0"/>
              </a:rPr>
              <a:t>(</a:t>
            </a:r>
            <a:r>
              <a:rPr lang="en-US" altLang="zh-CN" b="1" i="1" dirty="0">
                <a:solidFill>
                  <a:srgbClr val="333333"/>
                </a:solidFill>
                <a:latin typeface="Euclid" panose="02020503060505020303" pitchFamily="18" charset="0"/>
              </a:rPr>
              <a:t>c</a:t>
            </a:r>
            <a:r>
              <a:rPr lang="zh-CN" altLang="en-US" b="1" dirty="0">
                <a:solidFill>
                  <a:srgbClr val="333333"/>
                </a:solidFill>
                <a:latin typeface="Euclid" panose="02020503060505020303" pitchFamily="18" charset="0"/>
              </a:rPr>
              <a:t>－</a:t>
            </a:r>
            <a:r>
              <a:rPr lang="en-US" altLang="zh-CN" b="1" dirty="0">
                <a:solidFill>
                  <a:srgbClr val="333333"/>
                </a:solidFill>
                <a:latin typeface="Euclid" panose="02020503060505020303" pitchFamily="18" charset="0"/>
              </a:rPr>
              <a:t>21) (mod 26)</a:t>
            </a:r>
            <a:endParaRPr lang="en-US" altLang="zh-CN" dirty="0">
              <a:latin typeface="Euclid" panose="02020503060505020303" pitchFamily="18" charset="0"/>
            </a:endParaRPr>
          </a:p>
          <a:p>
            <a:pPr marL="0" indent="0">
              <a:lnSpc>
                <a:spcPct val="100000"/>
              </a:lnSpc>
              <a:spcBef>
                <a:spcPct val="0"/>
              </a:spcBef>
              <a:buFont typeface="Arial" panose="020B0604020202020204" pitchFamily="34" charset="0"/>
              <a:buNone/>
            </a:pPr>
            <a:r>
              <a:rPr lang="zh-CN" altLang="en-US" sz="2800" dirty="0"/>
              <a:t>对</a:t>
            </a:r>
            <a:r>
              <a:rPr lang="zh-CN" altLang="en-US" sz="2800" dirty="0">
                <a:latin typeface="Times New Roman" panose="02020603050405020304" pitchFamily="18" charset="0"/>
              </a:rPr>
              <a:t> </a:t>
            </a:r>
            <a:r>
              <a:rPr lang="en-US" altLang="zh-CN" sz="2800" dirty="0">
                <a:latin typeface="Times New Roman" panose="02020603050405020304" pitchFamily="18" charset="0"/>
              </a:rPr>
              <a:t>“security”</a:t>
            </a:r>
            <a:r>
              <a:rPr lang="zh-CN" altLang="en-US" sz="2800" dirty="0">
                <a:latin typeface="Times New Roman" panose="02020603050405020304" pitchFamily="18" charset="0"/>
              </a:rPr>
              <a:t> 加密</a:t>
            </a:r>
            <a:r>
              <a:rPr lang="en-US" altLang="zh-CN" sz="2800" dirty="0">
                <a:latin typeface="Times New Roman" panose="02020603050405020304" pitchFamily="18" charset="0"/>
              </a:rPr>
              <a:t>, </a:t>
            </a:r>
            <a:r>
              <a:rPr lang="zh-CN" altLang="en-US" sz="2800" dirty="0">
                <a:latin typeface="Times New Roman" panose="02020603050405020304" pitchFamily="18" charset="0"/>
              </a:rPr>
              <a:t>对 </a:t>
            </a:r>
            <a:r>
              <a:rPr lang="en-US" altLang="zh-CN" sz="2800" dirty="0">
                <a:latin typeface="Times New Roman" panose="02020603050405020304" pitchFamily="18" charset="0"/>
              </a:rPr>
              <a:t>“</a:t>
            </a:r>
            <a:r>
              <a:rPr lang="en-US" altLang="zh-CN" sz="2800" dirty="0" err="1">
                <a:latin typeface="Times New Roman" panose="02020603050405020304" pitchFamily="18" charset="0"/>
              </a:rPr>
              <a:t>vlxijh</a:t>
            </a:r>
            <a:r>
              <a:rPr lang="en-US" altLang="zh-CN" sz="2800" dirty="0">
                <a:latin typeface="Times New Roman" panose="02020603050405020304" pitchFamily="18" charset="0"/>
              </a:rPr>
              <a:t>”</a:t>
            </a:r>
            <a:r>
              <a:rPr lang="zh-CN" altLang="en-US" sz="2800" dirty="0">
                <a:latin typeface="Times New Roman" panose="02020603050405020304" pitchFamily="18" charset="0"/>
              </a:rPr>
              <a:t> 解密。</a:t>
            </a:r>
            <a:endParaRPr lang="en-US" altLang="zh-CN" sz="2800" dirty="0">
              <a:latin typeface="Times New Roman" panose="02020603050405020304" pitchFamily="18" charset="0"/>
            </a:endParaRPr>
          </a:p>
          <a:p>
            <a:pPr marL="0" indent="0">
              <a:lnSpc>
                <a:spcPct val="100000"/>
              </a:lnSpc>
              <a:spcBef>
                <a:spcPct val="0"/>
              </a:spcBef>
              <a:buFont typeface="Arial" panose="020B0604020202020204" pitchFamily="34" charset="0"/>
              <a:buNone/>
            </a:pPr>
            <a:r>
              <a:rPr lang="en-US" altLang="zh-CN" b="1" i="1" dirty="0">
                <a:latin typeface="Euclid" panose="02020503060505020303" pitchFamily="18" charset="0"/>
                <a:cs typeface="Times New Roman" panose="02020603050405020304" pitchFamily="18" charset="0"/>
              </a:rPr>
              <a:t>s</a:t>
            </a:r>
            <a:r>
              <a:rPr lang="en-US" altLang="zh-CN" b="1" dirty="0">
                <a:latin typeface="Euclid" panose="02020503060505020303" pitchFamily="18" charset="0"/>
                <a:cs typeface="Times New Roman" panose="02020603050405020304" pitchFamily="18" charset="0"/>
              </a:rPr>
              <a:t> = 18,  7∙18 + 21 (mod 26) = 17, </a:t>
            </a:r>
            <a:r>
              <a:rPr lang="en-US" altLang="zh-CN" b="1" i="1" dirty="0">
                <a:latin typeface="Euclid" panose="02020503060505020303" pitchFamily="18" charset="0"/>
                <a:cs typeface="Times New Roman" panose="02020603050405020304" pitchFamily="18" charset="0"/>
              </a:rPr>
              <a:t>s</a:t>
            </a:r>
            <a:r>
              <a:rPr lang="en-US" altLang="zh-CN" b="1" dirty="0">
                <a:latin typeface="Euclid" panose="02020503060505020303" pitchFamily="18" charset="0"/>
                <a:cs typeface="Times New Roman" panose="02020603050405020304" pitchFamily="18" charset="0"/>
              </a:rPr>
              <a:t> </a:t>
            </a:r>
            <a:r>
              <a:rPr lang="zh-CN" altLang="en-US"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r</a:t>
            </a:r>
          </a:p>
          <a:p>
            <a:pPr marL="0" indent="0">
              <a:lnSpc>
                <a:spcPct val="100000"/>
              </a:lnSpc>
              <a:spcBef>
                <a:spcPct val="0"/>
              </a:spcBef>
              <a:buFont typeface="Arial" panose="020B0604020202020204" pitchFamily="34" charset="0"/>
              <a:buNone/>
            </a:pPr>
            <a:r>
              <a:rPr lang="en-US" altLang="zh-CN" b="1" i="1" dirty="0">
                <a:latin typeface="Euclid" panose="02020503060505020303" pitchFamily="18" charset="0"/>
              </a:rPr>
              <a:t>e</a:t>
            </a:r>
            <a:r>
              <a:rPr lang="en-US" altLang="zh-CN" b="1" dirty="0">
                <a:latin typeface="Euclid" panose="02020503060505020303" pitchFamily="18" charset="0"/>
              </a:rPr>
              <a:t> = 4,   7</a:t>
            </a:r>
            <a:r>
              <a:rPr lang="en-US" altLang="zh-CN" b="1" dirty="0">
                <a:latin typeface="Euclid" panose="02020503060505020303" pitchFamily="18" charset="0"/>
                <a:cs typeface="Times New Roman" panose="02020603050405020304" pitchFamily="18" charset="0"/>
              </a:rPr>
              <a:t>∙4 +21 (mod 26) = 23, </a:t>
            </a:r>
            <a:r>
              <a:rPr lang="en-US" altLang="zh-CN" b="1" i="1" dirty="0">
                <a:latin typeface="Euclid" panose="02020503060505020303" pitchFamily="18" charset="0"/>
                <a:cs typeface="Times New Roman" panose="02020603050405020304" pitchFamily="18" charset="0"/>
              </a:rPr>
              <a:t>e</a:t>
            </a:r>
            <a:r>
              <a:rPr lang="en-US" altLang="zh-CN" b="1" dirty="0">
                <a:latin typeface="Euclid" panose="02020503060505020303" pitchFamily="18" charset="0"/>
                <a:cs typeface="Times New Roman" panose="02020603050405020304" pitchFamily="18" charset="0"/>
              </a:rPr>
              <a:t> </a:t>
            </a:r>
            <a:r>
              <a:rPr lang="zh-CN" altLang="en-US"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x</a:t>
            </a:r>
            <a:endParaRPr lang="en-US" altLang="zh-CN" b="1" i="1" dirty="0">
              <a:latin typeface="Euclid" panose="02020503060505020303" pitchFamily="18" charset="0"/>
            </a:endParaRPr>
          </a:p>
          <a:p>
            <a:pPr marL="0" indent="0">
              <a:lnSpc>
                <a:spcPct val="100000"/>
              </a:lnSpc>
              <a:spcBef>
                <a:spcPct val="0"/>
              </a:spcBef>
              <a:buFont typeface="Arial" panose="020B0604020202020204" pitchFamily="34" charset="0"/>
              <a:buNone/>
            </a:pPr>
            <a:r>
              <a:rPr lang="en-US" altLang="zh-CN" b="1" i="1" dirty="0">
                <a:latin typeface="Euclid" panose="02020503060505020303" pitchFamily="18" charset="0"/>
              </a:rPr>
              <a:t>c</a:t>
            </a:r>
            <a:r>
              <a:rPr lang="en-US" altLang="zh-CN" b="1" dirty="0">
                <a:latin typeface="Euclid" panose="02020503060505020303" pitchFamily="18" charset="0"/>
              </a:rPr>
              <a:t> = 2,   7</a:t>
            </a:r>
            <a:r>
              <a:rPr lang="en-US" altLang="zh-CN" b="1" dirty="0">
                <a:latin typeface="Euclid" panose="02020503060505020303" pitchFamily="18" charset="0"/>
                <a:cs typeface="Times New Roman" panose="02020603050405020304" pitchFamily="18" charset="0"/>
              </a:rPr>
              <a:t>∙2 + 21 (mod 26) = 9, </a:t>
            </a:r>
            <a:r>
              <a:rPr lang="en-US" altLang="zh-CN" b="1" i="1" dirty="0">
                <a:latin typeface="Euclid" panose="02020503060505020303" pitchFamily="18" charset="0"/>
                <a:cs typeface="Times New Roman" panose="02020603050405020304" pitchFamily="18" charset="0"/>
              </a:rPr>
              <a:t>c</a:t>
            </a:r>
            <a:r>
              <a:rPr lang="en-US" altLang="zh-CN" b="1" dirty="0">
                <a:latin typeface="Euclid" panose="02020503060505020303" pitchFamily="18" charset="0"/>
                <a:cs typeface="Times New Roman" panose="02020603050405020304" pitchFamily="18" charset="0"/>
              </a:rPr>
              <a:t> </a:t>
            </a:r>
            <a:r>
              <a:rPr lang="zh-CN" altLang="en-US"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j</a:t>
            </a:r>
            <a:endParaRPr lang="en-US" altLang="zh-CN" b="1" i="1" dirty="0">
              <a:latin typeface="Euclid" panose="02020503060505020303" pitchFamily="18" charset="0"/>
            </a:endParaRPr>
          </a:p>
          <a:p>
            <a:pPr marL="0" indent="0">
              <a:lnSpc>
                <a:spcPct val="100000"/>
              </a:lnSpc>
              <a:spcBef>
                <a:spcPct val="0"/>
              </a:spcBef>
              <a:buFont typeface="Arial" panose="020B0604020202020204" pitchFamily="34" charset="0"/>
              <a:buNone/>
            </a:pPr>
            <a:r>
              <a:rPr lang="en-US" altLang="zh-CN" b="1" i="1" dirty="0">
                <a:latin typeface="Euclid" panose="02020503060505020303" pitchFamily="18" charset="0"/>
              </a:rPr>
              <a:t>u</a:t>
            </a:r>
            <a:r>
              <a:rPr lang="en-US" altLang="zh-CN" b="1" dirty="0">
                <a:latin typeface="Euclid" panose="02020503060505020303" pitchFamily="18" charset="0"/>
              </a:rPr>
              <a:t> = 20, 7</a:t>
            </a:r>
            <a:r>
              <a:rPr lang="en-US" altLang="zh-CN" b="1" dirty="0">
                <a:latin typeface="Euclid" panose="02020503060505020303" pitchFamily="18" charset="0"/>
                <a:cs typeface="Times New Roman" panose="02020603050405020304" pitchFamily="18" charset="0"/>
              </a:rPr>
              <a:t>∙20 + 21 (mod 26) = 5, </a:t>
            </a:r>
            <a:r>
              <a:rPr lang="en-US" altLang="zh-CN" b="1" i="1" dirty="0">
                <a:latin typeface="Euclid" panose="02020503060505020303" pitchFamily="18" charset="0"/>
                <a:cs typeface="Times New Roman" panose="02020603050405020304" pitchFamily="18" charset="0"/>
              </a:rPr>
              <a:t>u</a:t>
            </a:r>
            <a:r>
              <a:rPr lang="en-US" altLang="zh-CN" b="1" dirty="0">
                <a:latin typeface="Euclid" panose="02020503060505020303" pitchFamily="18" charset="0"/>
                <a:cs typeface="Times New Roman" panose="02020603050405020304" pitchFamily="18" charset="0"/>
              </a:rPr>
              <a:t> </a:t>
            </a:r>
            <a:r>
              <a:rPr lang="zh-CN" altLang="en-US"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f</a:t>
            </a:r>
          </a:p>
          <a:p>
            <a:pPr marL="0" indent="0">
              <a:lnSpc>
                <a:spcPct val="100000"/>
              </a:lnSpc>
              <a:spcBef>
                <a:spcPct val="0"/>
              </a:spcBef>
              <a:buFont typeface="Arial" panose="020B0604020202020204" pitchFamily="34" charset="0"/>
              <a:buNone/>
            </a:pPr>
            <a:r>
              <a:rPr lang="en-US" altLang="zh-CN" b="1" i="1" dirty="0">
                <a:latin typeface="Euclid" panose="02020503060505020303" pitchFamily="18" charset="0"/>
              </a:rPr>
              <a:t>r </a:t>
            </a:r>
            <a:r>
              <a:rPr lang="en-US" altLang="zh-CN" b="1" dirty="0">
                <a:latin typeface="Euclid" panose="02020503060505020303" pitchFamily="18" charset="0"/>
              </a:rPr>
              <a:t>= 17, 7</a:t>
            </a:r>
            <a:r>
              <a:rPr lang="en-US" altLang="zh-CN" b="1" dirty="0">
                <a:latin typeface="Euclid" panose="02020503060505020303" pitchFamily="18" charset="0"/>
                <a:cs typeface="Times New Roman" panose="02020603050405020304" pitchFamily="18" charset="0"/>
              </a:rPr>
              <a:t>∙17 + 21 (mod 26) = 10, </a:t>
            </a:r>
            <a:r>
              <a:rPr lang="en-US" altLang="zh-CN" b="1" i="1" dirty="0">
                <a:latin typeface="Euclid" panose="02020503060505020303" pitchFamily="18" charset="0"/>
                <a:cs typeface="Times New Roman" panose="02020603050405020304" pitchFamily="18" charset="0"/>
              </a:rPr>
              <a:t>r</a:t>
            </a:r>
            <a:r>
              <a:rPr lang="en-US" altLang="zh-CN" b="1" dirty="0">
                <a:latin typeface="Euclid" panose="02020503060505020303" pitchFamily="18" charset="0"/>
                <a:cs typeface="Times New Roman" panose="02020603050405020304" pitchFamily="18" charset="0"/>
              </a:rPr>
              <a:t> </a:t>
            </a:r>
            <a:r>
              <a:rPr lang="zh-CN" altLang="en-US"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k</a:t>
            </a:r>
          </a:p>
          <a:p>
            <a:pPr marL="0" indent="0">
              <a:lnSpc>
                <a:spcPct val="100000"/>
              </a:lnSpc>
              <a:spcBef>
                <a:spcPct val="0"/>
              </a:spcBef>
              <a:buFont typeface="Arial" panose="020B0604020202020204" pitchFamily="34" charset="0"/>
              <a:buNone/>
            </a:pPr>
            <a:r>
              <a:rPr lang="en-US" altLang="zh-CN" b="1" i="1" dirty="0" err="1">
                <a:latin typeface="Euclid" panose="02020503060505020303" pitchFamily="18" charset="0"/>
              </a:rPr>
              <a:t>i</a:t>
            </a:r>
            <a:r>
              <a:rPr lang="en-US" altLang="zh-CN" b="1" dirty="0">
                <a:latin typeface="Euclid" panose="02020503060505020303" pitchFamily="18" charset="0"/>
              </a:rPr>
              <a:t> = 8,   7</a:t>
            </a:r>
            <a:r>
              <a:rPr lang="en-US" altLang="zh-CN" b="1" dirty="0">
                <a:latin typeface="Euclid" panose="02020503060505020303" pitchFamily="18" charset="0"/>
                <a:cs typeface="Times New Roman" panose="02020603050405020304" pitchFamily="18" charset="0"/>
              </a:rPr>
              <a:t>∙8 + 21 (mod 26) = 25, </a:t>
            </a:r>
            <a:r>
              <a:rPr lang="en-US" altLang="zh-CN" b="1" i="1" dirty="0" err="1">
                <a:latin typeface="Euclid" panose="02020503060505020303" pitchFamily="18" charset="0"/>
                <a:cs typeface="Times New Roman" panose="02020603050405020304" pitchFamily="18" charset="0"/>
              </a:rPr>
              <a:t>i</a:t>
            </a:r>
            <a:r>
              <a:rPr lang="en-US" altLang="zh-CN" b="1" dirty="0">
                <a:latin typeface="Euclid" panose="02020503060505020303" pitchFamily="18" charset="0"/>
                <a:cs typeface="Times New Roman" panose="02020603050405020304" pitchFamily="18" charset="0"/>
              </a:rPr>
              <a:t> </a:t>
            </a:r>
            <a:r>
              <a:rPr lang="zh-CN" altLang="en-US"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z</a:t>
            </a:r>
            <a:endParaRPr lang="en-US" altLang="zh-CN" b="1" i="1" dirty="0">
              <a:latin typeface="Euclid" panose="02020503060505020303" pitchFamily="18" charset="0"/>
            </a:endParaRPr>
          </a:p>
          <a:p>
            <a:pPr marL="0" indent="0">
              <a:lnSpc>
                <a:spcPct val="100000"/>
              </a:lnSpc>
              <a:spcBef>
                <a:spcPct val="0"/>
              </a:spcBef>
              <a:buFont typeface="Arial" panose="020B0604020202020204" pitchFamily="34" charset="0"/>
              <a:buNone/>
            </a:pPr>
            <a:r>
              <a:rPr lang="en-US" altLang="zh-CN" b="1" i="1" dirty="0">
                <a:latin typeface="Euclid" panose="02020503060505020303" pitchFamily="18" charset="0"/>
              </a:rPr>
              <a:t>t</a:t>
            </a:r>
            <a:r>
              <a:rPr lang="en-US" altLang="zh-CN" b="1" dirty="0">
                <a:latin typeface="Euclid" panose="02020503060505020303" pitchFamily="18" charset="0"/>
              </a:rPr>
              <a:t> = 19,  7</a:t>
            </a:r>
            <a:r>
              <a:rPr lang="en-US" altLang="zh-CN" b="1" dirty="0">
                <a:latin typeface="Euclid" panose="02020503060505020303" pitchFamily="18" charset="0"/>
                <a:cs typeface="Times New Roman" panose="02020603050405020304" pitchFamily="18" charset="0"/>
              </a:rPr>
              <a:t>∙19 + 21 (mod 26) = 24, </a:t>
            </a:r>
            <a:r>
              <a:rPr lang="en-US" altLang="zh-CN" b="1" i="1" dirty="0">
                <a:latin typeface="Euclid" panose="02020503060505020303" pitchFamily="18" charset="0"/>
                <a:cs typeface="Times New Roman" panose="02020603050405020304" pitchFamily="18" charset="0"/>
              </a:rPr>
              <a:t>t</a:t>
            </a:r>
            <a:r>
              <a:rPr lang="en-US" altLang="zh-CN" b="1" dirty="0">
                <a:latin typeface="Euclid" panose="02020503060505020303" pitchFamily="18" charset="0"/>
                <a:cs typeface="Times New Roman" panose="02020603050405020304" pitchFamily="18" charset="0"/>
              </a:rPr>
              <a:t> </a:t>
            </a:r>
            <a:r>
              <a:rPr lang="zh-CN" altLang="en-US"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y</a:t>
            </a:r>
            <a:endParaRPr lang="en-US" altLang="zh-CN" b="1" i="1" dirty="0">
              <a:latin typeface="Euclid" panose="02020503060505020303" pitchFamily="18" charset="0"/>
            </a:endParaRPr>
          </a:p>
          <a:p>
            <a:pPr marL="0" indent="0">
              <a:lnSpc>
                <a:spcPct val="100000"/>
              </a:lnSpc>
              <a:spcBef>
                <a:spcPct val="0"/>
              </a:spcBef>
              <a:buFont typeface="Arial" panose="020B0604020202020204" pitchFamily="34" charset="0"/>
              <a:buNone/>
            </a:pPr>
            <a:r>
              <a:rPr lang="en-US" altLang="zh-CN" b="1" i="1" dirty="0">
                <a:latin typeface="Euclid" panose="02020503060505020303" pitchFamily="18" charset="0"/>
              </a:rPr>
              <a:t>y</a:t>
            </a:r>
            <a:r>
              <a:rPr lang="en-US" altLang="zh-CN" b="1" dirty="0">
                <a:latin typeface="Euclid" panose="02020503060505020303" pitchFamily="18" charset="0"/>
              </a:rPr>
              <a:t> = 24,  7</a:t>
            </a:r>
            <a:r>
              <a:rPr lang="en-US" altLang="zh-CN" b="1" dirty="0">
                <a:latin typeface="Euclid" panose="02020503060505020303" pitchFamily="18" charset="0"/>
                <a:cs typeface="Times New Roman" panose="02020603050405020304" pitchFamily="18" charset="0"/>
              </a:rPr>
              <a:t>∙24 + 21 (mod 26) = 7, </a:t>
            </a:r>
            <a:r>
              <a:rPr lang="en-US" altLang="zh-CN" b="1" i="1" dirty="0">
                <a:latin typeface="Euclid" panose="02020503060505020303" pitchFamily="18" charset="0"/>
                <a:cs typeface="Times New Roman" panose="02020603050405020304" pitchFamily="18" charset="0"/>
              </a:rPr>
              <a:t>y</a:t>
            </a:r>
            <a:r>
              <a:rPr lang="en-US" altLang="zh-CN" b="1" dirty="0">
                <a:latin typeface="Euclid" panose="02020503060505020303" pitchFamily="18" charset="0"/>
                <a:cs typeface="Times New Roman" panose="02020603050405020304" pitchFamily="18" charset="0"/>
              </a:rPr>
              <a:t> </a:t>
            </a:r>
            <a:r>
              <a:rPr lang="zh-CN" altLang="en-US"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h</a:t>
            </a:r>
            <a:endParaRPr lang="en-US" altLang="zh-CN" b="1" i="1" dirty="0">
              <a:latin typeface="Euclid" panose="02020503060505020303" pitchFamily="18" charset="0"/>
            </a:endParaRPr>
          </a:p>
          <a:p>
            <a:pPr marL="0" indent="0">
              <a:lnSpc>
                <a:spcPct val="100000"/>
              </a:lnSpc>
              <a:spcBef>
                <a:spcPct val="0"/>
              </a:spcBef>
              <a:buFont typeface="Arial" panose="020B0604020202020204" pitchFamily="34" charset="0"/>
              <a:buNone/>
            </a:pPr>
            <a:r>
              <a:rPr lang="zh-CN" altLang="en-US" sz="2800" dirty="0">
                <a:latin typeface="Euclid" panose="02020503060505020303" pitchFamily="18" charset="0"/>
              </a:rPr>
              <a:t>所以</a:t>
            </a:r>
            <a:r>
              <a:rPr lang="en-US" altLang="zh-CN" sz="2800" dirty="0">
                <a:latin typeface="Euclid" panose="02020503060505020303" pitchFamily="18" charset="0"/>
              </a:rPr>
              <a:t>, “</a:t>
            </a:r>
            <a:r>
              <a:rPr lang="en-US" altLang="zh-CN" sz="2800" b="1" dirty="0">
                <a:latin typeface="Euclid" panose="02020503060505020303" pitchFamily="18" charset="0"/>
              </a:rPr>
              <a:t>security</a:t>
            </a:r>
            <a:r>
              <a:rPr lang="en-US" altLang="zh-CN" sz="2800" dirty="0">
                <a:latin typeface="Euclid" panose="02020503060505020303" pitchFamily="18" charset="0"/>
              </a:rPr>
              <a:t>”</a:t>
            </a:r>
            <a:r>
              <a:rPr lang="zh-CN" altLang="en-US" sz="2800" dirty="0">
                <a:latin typeface="Euclid" panose="02020503060505020303" pitchFamily="18" charset="0"/>
              </a:rPr>
              <a:t> 对应的密文是 </a:t>
            </a:r>
            <a:r>
              <a:rPr lang="en-US" altLang="zh-CN" sz="2800" dirty="0">
                <a:latin typeface="Euclid" panose="02020503060505020303" pitchFamily="18" charset="0"/>
              </a:rPr>
              <a:t>“</a:t>
            </a:r>
            <a:r>
              <a:rPr lang="en-US" altLang="zh-CN" sz="2800" b="1" dirty="0" err="1">
                <a:latin typeface="Euclid" panose="02020503060505020303" pitchFamily="18" charset="0"/>
              </a:rPr>
              <a:t>rxjfkzyh</a:t>
            </a:r>
            <a:r>
              <a:rPr lang="en-US" altLang="zh-CN" sz="2800" dirty="0">
                <a:latin typeface="Euclid" panose="02020503060505020303" pitchFamily="18" charset="0"/>
              </a:rPr>
              <a:t>”</a:t>
            </a:r>
            <a:r>
              <a:rPr lang="zh-CN" altLang="en-US" sz="2800" dirty="0">
                <a:latin typeface="Euclid" panose="02020503060505020303" pitchFamily="18" charset="0"/>
              </a:rPr>
              <a:t>。</a:t>
            </a:r>
          </a:p>
        </p:txBody>
      </p:sp>
      <p:sp>
        <p:nvSpPr>
          <p:cNvPr id="7" name="页脚占位符 3">
            <a:extLst>
              <a:ext uri="{FF2B5EF4-FFF2-40B4-BE49-F238E27FC236}">
                <a16:creationId xmlns:a16="http://schemas.microsoft.com/office/drawing/2014/main" xmlns="" id="{41346D8F-C1AB-4875-809D-77787F25356D}"/>
              </a:ext>
            </a:extLst>
          </p:cNvPr>
          <p:cNvSpPr txBox="1">
            <a:spLocks/>
          </p:cNvSpPr>
          <p:nvPr/>
        </p:nvSpPr>
        <p:spPr bwMode="auto">
          <a:xfrm>
            <a:off x="2913063" y="6356350"/>
            <a:ext cx="3335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lnSpc>
                <a:spcPct val="100000"/>
              </a:lnSpc>
              <a:spcBef>
                <a:spcPct val="0"/>
              </a:spcBef>
              <a:buFontTx/>
              <a:buNone/>
            </a:pPr>
            <a:r>
              <a:rPr lang="zh-CN" altLang="en-US" sz="1200" dirty="0">
                <a:solidFill>
                  <a:srgbClr val="898989"/>
                </a:solidFill>
                <a:cs typeface="Times New Roman" panose="02020603050405020304" pitchFamily="18" charset="0"/>
              </a:rPr>
              <a:t>电子科技大学 计算机学院</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密码学 李雄</a:t>
            </a:r>
          </a:p>
        </p:txBody>
      </p:sp>
      <p:sp>
        <p:nvSpPr>
          <p:cNvPr id="2" name="文本框 1">
            <a:extLst>
              <a:ext uri="{FF2B5EF4-FFF2-40B4-BE49-F238E27FC236}">
                <a16:creationId xmlns:a16="http://schemas.microsoft.com/office/drawing/2014/main" xmlns="" id="{E43EB2BE-283B-44B6-BC39-E1672DF66C30}"/>
              </a:ext>
            </a:extLst>
          </p:cNvPr>
          <p:cNvSpPr txBox="1"/>
          <p:nvPr/>
        </p:nvSpPr>
        <p:spPr>
          <a:xfrm>
            <a:off x="6781800" y="2590800"/>
            <a:ext cx="1981200" cy="2308324"/>
          </a:xfrm>
          <a:prstGeom prst="rect">
            <a:avLst/>
          </a:prstGeom>
          <a:noFill/>
        </p:spPr>
        <p:txBody>
          <a:bodyPr wrap="square" rtlCol="0">
            <a:spAutoFit/>
          </a:bodyPr>
          <a:lstStyle/>
          <a:p>
            <a:r>
              <a:rPr lang="en-US" altLang="zh-CN" sz="2400" b="1" dirty="0">
                <a:latin typeface="Euclid" panose="02020503060505020303" pitchFamily="18" charset="0"/>
              </a:rPr>
              <a:t>v = 21</a:t>
            </a:r>
          </a:p>
          <a:p>
            <a:r>
              <a:rPr lang="en-US" altLang="zh-CN" sz="2400" b="1" dirty="0">
                <a:latin typeface="Euclid" panose="02020503060505020303" pitchFamily="18" charset="0"/>
              </a:rPr>
              <a:t>l = 11</a:t>
            </a:r>
          </a:p>
          <a:p>
            <a:r>
              <a:rPr lang="en-US" altLang="zh-CN" sz="2400" b="1" dirty="0">
                <a:latin typeface="Euclid" panose="02020503060505020303" pitchFamily="18" charset="0"/>
              </a:rPr>
              <a:t>x = 23</a:t>
            </a:r>
          </a:p>
          <a:p>
            <a:r>
              <a:rPr lang="en-US" altLang="zh-CN" sz="2400" b="1" dirty="0" err="1">
                <a:latin typeface="Euclid" panose="02020503060505020303" pitchFamily="18" charset="0"/>
              </a:rPr>
              <a:t>i</a:t>
            </a:r>
            <a:r>
              <a:rPr lang="en-US" altLang="zh-CN" sz="2400" b="1" dirty="0">
                <a:latin typeface="Euclid" panose="02020503060505020303" pitchFamily="18" charset="0"/>
              </a:rPr>
              <a:t>=8</a:t>
            </a:r>
          </a:p>
          <a:p>
            <a:r>
              <a:rPr lang="en-US" altLang="zh-CN" sz="2400" b="1" dirty="0">
                <a:latin typeface="Euclid" panose="02020503060505020303" pitchFamily="18" charset="0"/>
              </a:rPr>
              <a:t>j=9</a:t>
            </a:r>
          </a:p>
          <a:p>
            <a:r>
              <a:rPr lang="en-US" altLang="zh-CN" sz="2400" b="1" dirty="0">
                <a:latin typeface="Euclid" panose="02020503060505020303" pitchFamily="18" charset="0"/>
              </a:rPr>
              <a:t>h=7</a:t>
            </a:r>
            <a:endParaRPr lang="zh-CN" altLang="en-US" sz="2400" b="1" dirty="0">
              <a:latin typeface="Euclid" panose="02020503060505020303" pitchFamily="18" charset="0"/>
            </a:endParaRP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117C394A-6112-4A7F-9A83-234708D88BEC}"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5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65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56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65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56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56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56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5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56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563">
                                            <p:txEl>
                                              <p:pRg st="11" end="1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6656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xmlns="" id="{8D3B8BD8-2C4B-4EBF-84A4-287D018842A2}"/>
              </a:ext>
            </a:extLst>
          </p:cNvPr>
          <p:cNvSpPr>
            <a:spLocks noGrp="1"/>
          </p:cNvSpPr>
          <p:nvPr>
            <p:ph idx="1"/>
          </p:nvPr>
        </p:nvSpPr>
        <p:spPr>
          <a:xfrm>
            <a:off x="438150" y="1295400"/>
            <a:ext cx="8401050" cy="4830763"/>
          </a:xfrm>
        </p:spPr>
        <p:txBody>
          <a:bodyPr/>
          <a:lstStyle/>
          <a:p>
            <a:pPr marL="0" indent="0" eaLnBrk="1" hangingPunct="1">
              <a:lnSpc>
                <a:spcPct val="120000"/>
              </a:lnSpc>
              <a:spcBef>
                <a:spcPts val="0"/>
              </a:spcBef>
              <a:buFont typeface="Arial" panose="020B0604020202020204" pitchFamily="34" charset="0"/>
              <a:buNone/>
              <a:defRPr/>
            </a:pPr>
            <a:r>
              <a:rPr lang="zh-CN" altLang="en-US" sz="2800" dirty="0">
                <a:latin typeface="Times New Roman" panose="02020603050405020304" pitchFamily="18" charset="0"/>
              </a:rPr>
              <a:t>密钥短语代替密码</a:t>
            </a:r>
          </a:p>
          <a:p>
            <a:pPr marL="0" eaLnBrk="1" hangingPunct="1">
              <a:lnSpc>
                <a:spcPct val="120000"/>
              </a:lnSpc>
              <a:spcBef>
                <a:spcPts val="0"/>
              </a:spcBef>
              <a:buFont typeface="Wingdings" panose="05000000000000000000" pitchFamily="2" charset="2"/>
              <a:buNone/>
              <a:defRPr/>
            </a:pPr>
            <a:r>
              <a:rPr lang="zh-CN" altLang="en-US" sz="2800" dirty="0">
                <a:latin typeface="Times New Roman" panose="02020603050405020304" pitchFamily="18" charset="0"/>
              </a:rPr>
              <a:t>        这种密码选用一个英文短语或者单词串作为密钥</a:t>
            </a:r>
            <a:r>
              <a:rPr lang="en-US" altLang="zh-CN" sz="2800" dirty="0">
                <a:latin typeface="Times New Roman" panose="02020603050405020304" pitchFamily="18" charset="0"/>
              </a:rPr>
              <a:t>, </a:t>
            </a:r>
            <a:r>
              <a:rPr lang="zh-CN" altLang="en-US" sz="2800" dirty="0">
                <a:latin typeface="Times New Roman" panose="02020603050405020304" pitchFamily="18" charset="0"/>
              </a:rPr>
              <a:t>称为</a:t>
            </a:r>
            <a:r>
              <a:rPr lang="zh-CN" altLang="en-US" sz="2800" dirty="0">
                <a:solidFill>
                  <a:srgbClr val="FF0000"/>
                </a:solidFill>
                <a:latin typeface="Times New Roman" panose="02020603050405020304" pitchFamily="18" charset="0"/>
              </a:rPr>
              <a:t>密钥字或密钥短语</a:t>
            </a:r>
            <a:r>
              <a:rPr lang="zh-CN" altLang="en-US" sz="2800" dirty="0">
                <a:latin typeface="Times New Roman" panose="02020603050405020304" pitchFamily="18" charset="0"/>
              </a:rPr>
              <a:t>。</a:t>
            </a:r>
            <a:endParaRPr lang="en-US" altLang="zh-CN" sz="2800" dirty="0">
              <a:latin typeface="Times New Roman" panose="02020603050405020304" pitchFamily="18" charset="0"/>
            </a:endParaRPr>
          </a:p>
          <a:p>
            <a:pPr marL="0" eaLnBrk="1" hangingPunct="1">
              <a:lnSpc>
                <a:spcPct val="120000"/>
              </a:lnSpc>
              <a:spcBef>
                <a:spcPts val="0"/>
              </a:spcBef>
              <a:buFont typeface="Wingdings" panose="05000000000000000000" pitchFamily="2" charset="2"/>
              <a:buNone/>
              <a:defRPr/>
            </a:pPr>
            <a:endParaRPr lang="en-US" altLang="zh-CN" sz="2800" dirty="0">
              <a:latin typeface="Times New Roman" panose="02020603050405020304" pitchFamily="18" charset="0"/>
            </a:endParaRPr>
          </a:p>
          <a:p>
            <a:pPr marL="0" eaLnBrk="1" hangingPunct="1">
              <a:lnSpc>
                <a:spcPct val="120000"/>
              </a:lnSpc>
              <a:spcBef>
                <a:spcPts val="0"/>
              </a:spcBef>
              <a:buFont typeface="Wingdings" panose="05000000000000000000" pitchFamily="2" charset="2"/>
              <a:buNone/>
              <a:defRPr/>
            </a:pPr>
            <a:r>
              <a:rPr lang="zh-CN" altLang="en-US" sz="2800" dirty="0">
                <a:latin typeface="Times New Roman" panose="02020603050405020304" pitchFamily="18" charset="0"/>
              </a:rPr>
              <a:t>        例如 </a:t>
            </a:r>
            <a:r>
              <a:rPr lang="en-US" altLang="zh-CN" sz="2800" dirty="0">
                <a:latin typeface="Times New Roman" panose="02020603050405020304" pitchFamily="18" charset="0"/>
              </a:rPr>
              <a:t>HAPPY NEW YEAR, </a:t>
            </a:r>
            <a:r>
              <a:rPr lang="zh-CN" altLang="en-US" sz="2800" dirty="0">
                <a:latin typeface="Times New Roman" panose="02020603050405020304" pitchFamily="18" charset="0"/>
              </a:rPr>
              <a:t>去掉其中的重复字母</a:t>
            </a:r>
            <a:r>
              <a:rPr lang="en-US" altLang="zh-CN" sz="2800" dirty="0">
                <a:latin typeface="Times New Roman" panose="02020603050405020304" pitchFamily="18" charset="0"/>
              </a:rPr>
              <a:t>, </a:t>
            </a:r>
            <a:r>
              <a:rPr lang="zh-CN" altLang="en-US" sz="2800" dirty="0">
                <a:latin typeface="Times New Roman" panose="02020603050405020304" pitchFamily="18" charset="0"/>
              </a:rPr>
              <a:t>得到一个无重复字母的字母串</a:t>
            </a:r>
            <a:r>
              <a:rPr lang="en-US" altLang="zh-CN" sz="2800" dirty="0">
                <a:latin typeface="Times New Roman" panose="02020603050405020304" pitchFamily="18" charset="0"/>
              </a:rPr>
              <a:t>, </a:t>
            </a:r>
            <a:r>
              <a:rPr lang="zh-CN" altLang="en-US" sz="2800" dirty="0">
                <a:latin typeface="Times New Roman" panose="02020603050405020304" pitchFamily="18" charset="0"/>
              </a:rPr>
              <a:t>即</a:t>
            </a:r>
            <a:r>
              <a:rPr lang="en-US" altLang="zh-CN" sz="2800" dirty="0">
                <a:solidFill>
                  <a:srgbClr val="FF0000"/>
                </a:solidFill>
                <a:latin typeface="Times New Roman" panose="02020603050405020304" pitchFamily="18" charset="0"/>
              </a:rPr>
              <a:t>HAPYNEWR</a:t>
            </a:r>
            <a:r>
              <a:rPr lang="en-US" altLang="zh-CN" sz="2800" dirty="0">
                <a:latin typeface="Times New Roman" panose="02020603050405020304" pitchFamily="18" charset="0"/>
              </a:rPr>
              <a:t>, </a:t>
            </a:r>
            <a:r>
              <a:rPr lang="zh-CN" altLang="en-US" sz="2800" dirty="0">
                <a:latin typeface="Times New Roman" panose="02020603050405020304" pitchFamily="18" charset="0"/>
              </a:rPr>
              <a:t>把它依次写在明文字母表之下</a:t>
            </a:r>
            <a:r>
              <a:rPr lang="en-US" altLang="zh-CN" sz="2800" dirty="0">
                <a:latin typeface="Times New Roman" panose="02020603050405020304" pitchFamily="18" charset="0"/>
              </a:rPr>
              <a:t>, </a:t>
            </a:r>
            <a:r>
              <a:rPr lang="zh-CN" altLang="en-US" sz="2800" dirty="0">
                <a:latin typeface="Times New Roman" panose="02020603050405020304" pitchFamily="18" charset="0"/>
              </a:rPr>
              <a:t>而后再将字母表中未在字母串中出现过的字母依次写于此短语之后</a:t>
            </a:r>
            <a:r>
              <a:rPr lang="en-US" altLang="zh-CN" sz="2800" dirty="0">
                <a:latin typeface="Times New Roman" panose="02020603050405020304" pitchFamily="18" charset="0"/>
              </a:rPr>
              <a:t>, </a:t>
            </a:r>
            <a:r>
              <a:rPr lang="zh-CN" altLang="en-US" sz="2800" dirty="0">
                <a:latin typeface="Times New Roman" panose="02020603050405020304" pitchFamily="18" charset="0"/>
              </a:rPr>
              <a:t>就可以构造一个字母替换表 。</a:t>
            </a:r>
            <a:endParaRPr lang="en-US" altLang="zh-CN" sz="2800" dirty="0">
              <a:latin typeface="Times New Roman" panose="02020603050405020304" pitchFamily="18" charset="0"/>
            </a:endParaRPr>
          </a:p>
        </p:txBody>
      </p:sp>
      <p:sp>
        <p:nvSpPr>
          <p:cNvPr id="78851" name="标题 1">
            <a:extLst>
              <a:ext uri="{FF2B5EF4-FFF2-40B4-BE49-F238E27FC236}">
                <a16:creationId xmlns:a16="http://schemas.microsoft.com/office/drawing/2014/main" xmlns="" id="{1A4F8C8F-698D-4A5B-8896-DFF0879CAD16}"/>
              </a:ext>
            </a:extLst>
          </p:cNvPr>
          <p:cNvSpPr>
            <a:spLocks noGrp="1"/>
          </p:cNvSpPr>
          <p:nvPr>
            <p:ph type="title"/>
          </p:nvPr>
        </p:nvSpPr>
        <p:spPr>
          <a:xfrm>
            <a:off x="1098550" y="365125"/>
            <a:ext cx="6778625" cy="668338"/>
          </a:xfrm>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latin typeface="Times New Roman" panose="02020603050405020304" pitchFamily="18" charset="0"/>
              </a:rPr>
              <a:t>密钥短语代替密码</a:t>
            </a:r>
            <a:endParaRPr lang="zh-CN" altLang="en-US" dirty="0"/>
          </a:p>
        </p:txBody>
      </p:sp>
      <p:sp>
        <p:nvSpPr>
          <p:cNvPr id="7" name="页脚占位符 3">
            <a:extLst>
              <a:ext uri="{FF2B5EF4-FFF2-40B4-BE49-F238E27FC236}">
                <a16:creationId xmlns:a16="http://schemas.microsoft.com/office/drawing/2014/main" xmlns="" id="{D1D09238-296B-4626-98F5-E9FB3CC5F90C}"/>
              </a:ext>
            </a:extLst>
          </p:cNvPr>
          <p:cNvSpPr txBox="1">
            <a:spLocks/>
          </p:cNvSpPr>
          <p:nvPr/>
        </p:nvSpPr>
        <p:spPr bwMode="auto">
          <a:xfrm>
            <a:off x="2913063" y="6356350"/>
            <a:ext cx="3335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lnSpc>
                <a:spcPct val="100000"/>
              </a:lnSpc>
              <a:spcBef>
                <a:spcPct val="0"/>
              </a:spcBef>
              <a:buFontTx/>
              <a:buNone/>
            </a:pPr>
            <a:r>
              <a:rPr lang="zh-CN" altLang="en-US" sz="1200" dirty="0">
                <a:solidFill>
                  <a:srgbClr val="898989"/>
                </a:solidFill>
                <a:cs typeface="Times New Roman" panose="02020603050405020304" pitchFamily="18" charset="0"/>
              </a:rPr>
              <a:t>电子科技大学 计算机学院</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密码学 李雄</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D39F38E1-F7AD-4A71-8B46-CB910298B2CB}"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75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a:extLst>
              <a:ext uri="{FF2B5EF4-FFF2-40B4-BE49-F238E27FC236}">
                <a16:creationId xmlns:a16="http://schemas.microsoft.com/office/drawing/2014/main" xmlns="" id="{CDE1279B-28B0-422F-8C61-87FDBD8D1951}"/>
              </a:ext>
            </a:extLst>
          </p:cNvPr>
          <p:cNvSpPr>
            <a:spLocks noGrp="1" noChangeArrowheads="1"/>
          </p:cNvSpPr>
          <p:nvPr>
            <p:ph idx="1"/>
          </p:nvPr>
        </p:nvSpPr>
        <p:spPr>
          <a:xfrm>
            <a:off x="381000" y="4038600"/>
            <a:ext cx="8401050" cy="1905000"/>
          </a:xfrm>
        </p:spPr>
        <p:txBody>
          <a:bodyPr/>
          <a:lstStyle/>
          <a:p>
            <a:pPr marL="0" indent="720000" algn="just" eaLnBrk="1" hangingPunct="1">
              <a:lnSpc>
                <a:spcPct val="100000"/>
              </a:lnSpc>
              <a:buFont typeface="Arial" panose="020B0604020202020204" pitchFamily="34" charset="0"/>
              <a:buNone/>
              <a:defRPr/>
            </a:pPr>
            <a:r>
              <a:rPr lang="zh-CN" altLang="en-US" sz="2800" dirty="0">
                <a:latin typeface="Times New Roman" panose="02020603050405020304" pitchFamily="18" charset="0"/>
              </a:rPr>
              <a:t>当选择密钥短语代替密码和上述的密钥进行加密时</a:t>
            </a:r>
            <a:r>
              <a:rPr lang="en-US" altLang="zh-CN" sz="2800" dirty="0">
                <a:latin typeface="Times New Roman" panose="02020603050405020304" pitchFamily="18" charset="0"/>
              </a:rPr>
              <a:t>, </a:t>
            </a:r>
            <a:r>
              <a:rPr lang="zh-CN" altLang="en-US" sz="2800" dirty="0">
                <a:latin typeface="Times New Roman" panose="02020603050405020304" pitchFamily="18" charset="0"/>
              </a:rPr>
              <a:t>若明文为 </a:t>
            </a:r>
            <a:r>
              <a:rPr lang="en-US" altLang="zh-CN" sz="2800" dirty="0">
                <a:latin typeface="Times New Roman" panose="02020603050405020304" pitchFamily="18" charset="0"/>
              </a:rPr>
              <a:t>hello, </a:t>
            </a:r>
            <a:r>
              <a:rPr lang="zh-CN" altLang="en-US" sz="2800" dirty="0">
                <a:latin typeface="Times New Roman" panose="02020603050405020304" pitchFamily="18" charset="0"/>
              </a:rPr>
              <a:t>则密文为</a:t>
            </a:r>
            <a:r>
              <a:rPr lang="en-US" altLang="zh-CN" sz="2800" dirty="0">
                <a:latin typeface="Times New Roman" panose="02020603050405020304" pitchFamily="18" charset="0"/>
              </a:rPr>
              <a:t>RNFFJ</a:t>
            </a:r>
            <a:r>
              <a:rPr lang="zh-CN" altLang="en-US" sz="2800" dirty="0">
                <a:latin typeface="Times New Roman" panose="02020603050405020304" pitchFamily="18" charset="0"/>
              </a:rPr>
              <a:t>。不同的密钥字可以得到不同的替换表</a:t>
            </a:r>
            <a:r>
              <a:rPr lang="en-US" altLang="zh-CN" sz="2800" dirty="0">
                <a:latin typeface="Times New Roman" panose="02020603050405020304" pitchFamily="18" charset="0"/>
              </a:rPr>
              <a:t>, </a:t>
            </a:r>
            <a:r>
              <a:rPr lang="zh-CN" altLang="en-US" sz="2800" dirty="0">
                <a:latin typeface="Times New Roman" panose="02020603050405020304" pitchFamily="18" charset="0"/>
              </a:rPr>
              <a:t>对于明文为英文单词时</a:t>
            </a:r>
            <a:r>
              <a:rPr lang="en-US" altLang="zh-CN" sz="2800" dirty="0">
                <a:latin typeface="Times New Roman" panose="02020603050405020304" pitchFamily="18" charset="0"/>
              </a:rPr>
              <a:t>, </a:t>
            </a:r>
            <a:r>
              <a:rPr lang="zh-CN" altLang="en-US" sz="2800" dirty="0">
                <a:latin typeface="Times New Roman" panose="02020603050405020304" pitchFamily="18" charset="0"/>
              </a:rPr>
              <a:t>密钥短语密码最多可能有</a:t>
            </a:r>
            <a:r>
              <a:rPr lang="en-US" altLang="zh-CN" sz="2800" b="1" dirty="0">
                <a:solidFill>
                  <a:srgbClr val="333333"/>
                </a:solidFill>
                <a:latin typeface="Euclid" panose="02020503060505020303" pitchFamily="18" charset="0"/>
              </a:rPr>
              <a:t>26! = 4×10</a:t>
            </a:r>
            <a:r>
              <a:rPr lang="en-US" altLang="zh-CN" sz="2800" b="1" baseline="30000" dirty="0">
                <a:solidFill>
                  <a:srgbClr val="333333"/>
                </a:solidFill>
                <a:latin typeface="Euclid" panose="02020503060505020303" pitchFamily="18" charset="0"/>
              </a:rPr>
              <a:t>26</a:t>
            </a:r>
            <a:r>
              <a:rPr lang="zh-CN" altLang="en-US" sz="2800" dirty="0">
                <a:latin typeface="Times New Roman" panose="02020603050405020304" pitchFamily="18" charset="0"/>
              </a:rPr>
              <a:t>个不同的替换表。</a:t>
            </a:r>
          </a:p>
          <a:p>
            <a:pPr eaLnBrk="1" hangingPunct="1">
              <a:defRPr/>
            </a:pPr>
            <a:endParaRPr lang="en-US" altLang="zh-CN" dirty="0">
              <a:latin typeface="Times New Roman" panose="02020603050405020304" pitchFamily="18" charset="0"/>
            </a:endParaRPr>
          </a:p>
        </p:txBody>
      </p:sp>
      <p:sp>
        <p:nvSpPr>
          <p:cNvPr id="79875" name="标题 1">
            <a:extLst>
              <a:ext uri="{FF2B5EF4-FFF2-40B4-BE49-F238E27FC236}">
                <a16:creationId xmlns:a16="http://schemas.microsoft.com/office/drawing/2014/main" xmlns="" id="{2A54F99B-C3C7-4A8C-9967-A7BAE8261950}"/>
              </a:ext>
            </a:extLst>
          </p:cNvPr>
          <p:cNvSpPr>
            <a:spLocks noGrp="1"/>
          </p:cNvSpPr>
          <p:nvPr>
            <p:ph type="title"/>
          </p:nvPr>
        </p:nvSpPr>
        <p:spPr>
          <a:xfrm>
            <a:off x="1098550" y="365125"/>
            <a:ext cx="6778625" cy="668338"/>
          </a:xfrm>
        </p:spPr>
        <p:txBody>
          <a:bodyPr/>
          <a:lstStyle/>
          <a:p>
            <a:r>
              <a:rPr lang="zh-CN" altLang="en-US"/>
              <a:t>例题</a:t>
            </a:r>
          </a:p>
        </p:txBody>
      </p:sp>
      <p:graphicFrame>
        <p:nvGraphicFramePr>
          <p:cNvPr id="3" name="表格 3">
            <a:extLst>
              <a:ext uri="{FF2B5EF4-FFF2-40B4-BE49-F238E27FC236}">
                <a16:creationId xmlns:a16="http://schemas.microsoft.com/office/drawing/2014/main" xmlns="" id="{C7C516CB-3550-4EF7-90DF-9B9A757F2AFF}"/>
              </a:ext>
            </a:extLst>
          </p:cNvPr>
          <p:cNvGraphicFramePr>
            <a:graphicFrameLocks noGrp="1"/>
          </p:cNvGraphicFramePr>
          <p:nvPr/>
        </p:nvGraphicFramePr>
        <p:xfrm>
          <a:off x="1098550" y="1397000"/>
          <a:ext cx="7207253" cy="2336800"/>
        </p:xfrm>
        <a:graphic>
          <a:graphicData uri="http://schemas.openxmlformats.org/drawingml/2006/table">
            <a:tbl>
              <a:tblPr firstRow="1" bandRow="1">
                <a:tableStyleId>{5940675A-B579-460E-94D1-54222C63F5DA}</a:tableStyleId>
              </a:tblPr>
              <a:tblGrid>
                <a:gridCol w="554404">
                  <a:extLst>
                    <a:ext uri="{9D8B030D-6E8A-4147-A177-3AD203B41FA5}">
                      <a16:colId xmlns:a16="http://schemas.microsoft.com/office/drawing/2014/main" xmlns="" val="20000"/>
                    </a:ext>
                  </a:extLst>
                </a:gridCol>
                <a:gridCol w="554404">
                  <a:extLst>
                    <a:ext uri="{9D8B030D-6E8A-4147-A177-3AD203B41FA5}">
                      <a16:colId xmlns:a16="http://schemas.microsoft.com/office/drawing/2014/main" xmlns="" val="20001"/>
                    </a:ext>
                  </a:extLst>
                </a:gridCol>
                <a:gridCol w="554404">
                  <a:extLst>
                    <a:ext uri="{9D8B030D-6E8A-4147-A177-3AD203B41FA5}">
                      <a16:colId xmlns:a16="http://schemas.microsoft.com/office/drawing/2014/main" xmlns="" val="20002"/>
                    </a:ext>
                  </a:extLst>
                </a:gridCol>
                <a:gridCol w="554404">
                  <a:extLst>
                    <a:ext uri="{9D8B030D-6E8A-4147-A177-3AD203B41FA5}">
                      <a16:colId xmlns:a16="http://schemas.microsoft.com/office/drawing/2014/main" xmlns="" val="20003"/>
                    </a:ext>
                  </a:extLst>
                </a:gridCol>
                <a:gridCol w="554404">
                  <a:extLst>
                    <a:ext uri="{9D8B030D-6E8A-4147-A177-3AD203B41FA5}">
                      <a16:colId xmlns:a16="http://schemas.microsoft.com/office/drawing/2014/main" xmlns="" val="20004"/>
                    </a:ext>
                  </a:extLst>
                </a:gridCol>
                <a:gridCol w="554404">
                  <a:extLst>
                    <a:ext uri="{9D8B030D-6E8A-4147-A177-3AD203B41FA5}">
                      <a16:colId xmlns:a16="http://schemas.microsoft.com/office/drawing/2014/main" xmlns="" val="20005"/>
                    </a:ext>
                  </a:extLst>
                </a:gridCol>
                <a:gridCol w="554404">
                  <a:extLst>
                    <a:ext uri="{9D8B030D-6E8A-4147-A177-3AD203B41FA5}">
                      <a16:colId xmlns:a16="http://schemas.microsoft.com/office/drawing/2014/main" xmlns="" val="20006"/>
                    </a:ext>
                  </a:extLst>
                </a:gridCol>
                <a:gridCol w="614249">
                  <a:extLst>
                    <a:ext uri="{9D8B030D-6E8A-4147-A177-3AD203B41FA5}">
                      <a16:colId xmlns:a16="http://schemas.microsoft.com/office/drawing/2014/main" xmlns="" val="20007"/>
                    </a:ext>
                  </a:extLst>
                </a:gridCol>
                <a:gridCol w="494560">
                  <a:extLst>
                    <a:ext uri="{9D8B030D-6E8A-4147-A177-3AD203B41FA5}">
                      <a16:colId xmlns:a16="http://schemas.microsoft.com/office/drawing/2014/main" xmlns="" val="20008"/>
                    </a:ext>
                  </a:extLst>
                </a:gridCol>
                <a:gridCol w="554404">
                  <a:extLst>
                    <a:ext uri="{9D8B030D-6E8A-4147-A177-3AD203B41FA5}">
                      <a16:colId xmlns:a16="http://schemas.microsoft.com/office/drawing/2014/main" xmlns="" val="20009"/>
                    </a:ext>
                  </a:extLst>
                </a:gridCol>
                <a:gridCol w="554404">
                  <a:extLst>
                    <a:ext uri="{9D8B030D-6E8A-4147-A177-3AD203B41FA5}">
                      <a16:colId xmlns:a16="http://schemas.microsoft.com/office/drawing/2014/main" xmlns="" val="20010"/>
                    </a:ext>
                  </a:extLst>
                </a:gridCol>
                <a:gridCol w="554404">
                  <a:extLst>
                    <a:ext uri="{9D8B030D-6E8A-4147-A177-3AD203B41FA5}">
                      <a16:colId xmlns:a16="http://schemas.microsoft.com/office/drawing/2014/main" xmlns="" val="20011"/>
                    </a:ext>
                  </a:extLst>
                </a:gridCol>
                <a:gridCol w="554404">
                  <a:extLst>
                    <a:ext uri="{9D8B030D-6E8A-4147-A177-3AD203B41FA5}">
                      <a16:colId xmlns:a16="http://schemas.microsoft.com/office/drawing/2014/main" xmlns="" val="20012"/>
                    </a:ext>
                  </a:extLst>
                </a:gridCol>
              </a:tblGrid>
              <a:tr h="584200">
                <a:tc>
                  <a:txBody>
                    <a:bodyPr/>
                    <a:lstStyle/>
                    <a:p>
                      <a:pPr algn="ctr"/>
                      <a:r>
                        <a:rPr lang="en-US" altLang="zh-CN" sz="2800" b="1" i="1" dirty="0">
                          <a:latin typeface="Euclid" panose="02020503060505020303" pitchFamily="18" charset="0"/>
                        </a:rPr>
                        <a:t>a</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b</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c</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d</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e</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f</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g</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h</a:t>
                      </a:r>
                      <a:endParaRPr lang="zh-CN" altLang="en-US" sz="2800" b="1" i="1" dirty="0">
                        <a:latin typeface="Euclid" panose="02020503060505020303" pitchFamily="18" charset="0"/>
                      </a:endParaRPr>
                    </a:p>
                  </a:txBody>
                  <a:tcPr/>
                </a:tc>
                <a:tc>
                  <a:txBody>
                    <a:bodyPr/>
                    <a:lstStyle/>
                    <a:p>
                      <a:pPr algn="ctr"/>
                      <a:r>
                        <a:rPr lang="en-US" altLang="zh-CN" sz="2800" b="1" i="1" dirty="0" err="1">
                          <a:latin typeface="Euclid" panose="02020503060505020303" pitchFamily="18" charset="0"/>
                        </a:rPr>
                        <a:t>i</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j</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k</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l</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m</a:t>
                      </a:r>
                      <a:endParaRPr lang="zh-CN" altLang="en-US" sz="2800" b="1" i="1" dirty="0">
                        <a:latin typeface="Euclid" panose="02020503060505020303" pitchFamily="18" charset="0"/>
                      </a:endParaRPr>
                    </a:p>
                  </a:txBody>
                  <a:tcPr/>
                </a:tc>
                <a:extLst>
                  <a:ext uri="{0D108BD9-81ED-4DB2-BD59-A6C34878D82A}">
                    <a16:rowId xmlns:a16="http://schemas.microsoft.com/office/drawing/2014/main" xmlns="" val="10000"/>
                  </a:ext>
                </a:extLst>
              </a:tr>
              <a:tr h="584200">
                <a:tc>
                  <a:txBody>
                    <a:bodyPr/>
                    <a:lstStyle/>
                    <a:p>
                      <a:pPr algn="ctr"/>
                      <a:r>
                        <a:rPr lang="en-US" altLang="zh-CN" sz="2800" b="1" i="1" dirty="0">
                          <a:solidFill>
                            <a:srgbClr val="FF0000"/>
                          </a:solidFill>
                          <a:latin typeface="Euclid" panose="02020503060505020303" pitchFamily="18" charset="0"/>
                        </a:rPr>
                        <a:t>H</a:t>
                      </a:r>
                      <a:endParaRPr lang="zh-CN" altLang="en-US" sz="2800" b="1" i="1" dirty="0">
                        <a:solidFill>
                          <a:srgbClr val="FF0000"/>
                        </a:solidFill>
                        <a:latin typeface="Euclid" panose="02020503060505020303" pitchFamily="18" charset="0"/>
                      </a:endParaRPr>
                    </a:p>
                  </a:txBody>
                  <a:tcPr/>
                </a:tc>
                <a:tc>
                  <a:txBody>
                    <a:bodyPr/>
                    <a:lstStyle/>
                    <a:p>
                      <a:pPr algn="ctr"/>
                      <a:r>
                        <a:rPr lang="en-US" altLang="zh-CN" sz="2800" b="1" i="1" dirty="0">
                          <a:solidFill>
                            <a:srgbClr val="FF0000"/>
                          </a:solidFill>
                          <a:latin typeface="Euclid" panose="02020503060505020303" pitchFamily="18" charset="0"/>
                        </a:rPr>
                        <a:t>A</a:t>
                      </a:r>
                      <a:endParaRPr lang="zh-CN" altLang="en-US" sz="2800" b="1" i="1" dirty="0">
                        <a:solidFill>
                          <a:srgbClr val="FF0000"/>
                        </a:solidFill>
                        <a:latin typeface="Euclid" panose="02020503060505020303" pitchFamily="18" charset="0"/>
                      </a:endParaRPr>
                    </a:p>
                  </a:txBody>
                  <a:tcPr/>
                </a:tc>
                <a:tc>
                  <a:txBody>
                    <a:bodyPr/>
                    <a:lstStyle/>
                    <a:p>
                      <a:pPr algn="ctr"/>
                      <a:r>
                        <a:rPr lang="en-US" altLang="zh-CN" sz="2800" b="1" i="1" dirty="0">
                          <a:solidFill>
                            <a:srgbClr val="FF0000"/>
                          </a:solidFill>
                          <a:latin typeface="Euclid" panose="02020503060505020303" pitchFamily="18" charset="0"/>
                        </a:rPr>
                        <a:t>P</a:t>
                      </a:r>
                      <a:endParaRPr lang="zh-CN" altLang="en-US" sz="2800" b="1" i="1" dirty="0">
                        <a:solidFill>
                          <a:srgbClr val="FF0000"/>
                        </a:solidFill>
                        <a:latin typeface="Euclid" panose="02020503060505020303" pitchFamily="18" charset="0"/>
                      </a:endParaRPr>
                    </a:p>
                  </a:txBody>
                  <a:tcPr/>
                </a:tc>
                <a:tc>
                  <a:txBody>
                    <a:bodyPr/>
                    <a:lstStyle/>
                    <a:p>
                      <a:pPr algn="ctr"/>
                      <a:r>
                        <a:rPr lang="en-US" altLang="zh-CN" sz="2800" b="1" i="1" dirty="0">
                          <a:solidFill>
                            <a:srgbClr val="FF0000"/>
                          </a:solidFill>
                          <a:latin typeface="Euclid" panose="02020503060505020303" pitchFamily="18" charset="0"/>
                        </a:rPr>
                        <a:t>Y</a:t>
                      </a:r>
                      <a:endParaRPr lang="zh-CN" altLang="en-US" sz="2800" b="1" i="1" dirty="0">
                        <a:solidFill>
                          <a:srgbClr val="FF0000"/>
                        </a:solidFill>
                        <a:latin typeface="Euclid" panose="02020503060505020303" pitchFamily="18" charset="0"/>
                      </a:endParaRPr>
                    </a:p>
                  </a:txBody>
                  <a:tcPr/>
                </a:tc>
                <a:tc>
                  <a:txBody>
                    <a:bodyPr/>
                    <a:lstStyle/>
                    <a:p>
                      <a:pPr algn="ctr"/>
                      <a:r>
                        <a:rPr lang="en-US" altLang="zh-CN" sz="2800" b="1" i="1" dirty="0">
                          <a:solidFill>
                            <a:srgbClr val="FF0000"/>
                          </a:solidFill>
                          <a:latin typeface="Euclid" panose="02020503060505020303" pitchFamily="18" charset="0"/>
                        </a:rPr>
                        <a:t>N</a:t>
                      </a:r>
                      <a:endParaRPr lang="zh-CN" altLang="en-US" sz="2800" b="1" i="1" dirty="0">
                        <a:solidFill>
                          <a:srgbClr val="FF0000"/>
                        </a:solidFill>
                        <a:latin typeface="Euclid" panose="02020503060505020303" pitchFamily="18" charset="0"/>
                      </a:endParaRPr>
                    </a:p>
                  </a:txBody>
                  <a:tcPr/>
                </a:tc>
                <a:tc>
                  <a:txBody>
                    <a:bodyPr/>
                    <a:lstStyle/>
                    <a:p>
                      <a:pPr algn="ctr"/>
                      <a:r>
                        <a:rPr lang="en-US" altLang="zh-CN" sz="2800" b="1" i="1" dirty="0">
                          <a:solidFill>
                            <a:srgbClr val="FF0000"/>
                          </a:solidFill>
                          <a:latin typeface="Euclid" panose="02020503060505020303" pitchFamily="18" charset="0"/>
                        </a:rPr>
                        <a:t>E</a:t>
                      </a:r>
                      <a:endParaRPr lang="zh-CN" altLang="en-US" sz="2800" b="1" i="1" dirty="0">
                        <a:solidFill>
                          <a:srgbClr val="FF0000"/>
                        </a:solidFill>
                        <a:latin typeface="Euclid" panose="02020503060505020303" pitchFamily="18" charset="0"/>
                      </a:endParaRPr>
                    </a:p>
                  </a:txBody>
                  <a:tcPr/>
                </a:tc>
                <a:tc>
                  <a:txBody>
                    <a:bodyPr/>
                    <a:lstStyle/>
                    <a:p>
                      <a:pPr algn="ctr"/>
                      <a:r>
                        <a:rPr lang="en-US" altLang="zh-CN" sz="2800" b="1" i="1" dirty="0">
                          <a:solidFill>
                            <a:srgbClr val="FF0000"/>
                          </a:solidFill>
                          <a:latin typeface="Euclid" panose="02020503060505020303" pitchFamily="18" charset="0"/>
                        </a:rPr>
                        <a:t>W</a:t>
                      </a:r>
                      <a:endParaRPr lang="zh-CN" altLang="en-US" sz="2800" b="1" i="1" dirty="0">
                        <a:solidFill>
                          <a:srgbClr val="FF0000"/>
                        </a:solidFill>
                        <a:latin typeface="Euclid" panose="02020503060505020303" pitchFamily="18" charset="0"/>
                      </a:endParaRPr>
                    </a:p>
                  </a:txBody>
                  <a:tcPr/>
                </a:tc>
                <a:tc>
                  <a:txBody>
                    <a:bodyPr/>
                    <a:lstStyle/>
                    <a:p>
                      <a:pPr algn="ctr"/>
                      <a:r>
                        <a:rPr lang="en-US" altLang="zh-CN" sz="2800" b="1" i="1" dirty="0">
                          <a:solidFill>
                            <a:srgbClr val="FF0000"/>
                          </a:solidFill>
                          <a:latin typeface="Euclid" panose="02020503060505020303" pitchFamily="18" charset="0"/>
                        </a:rPr>
                        <a:t>R</a:t>
                      </a:r>
                      <a:endParaRPr lang="zh-CN" altLang="en-US" sz="2800" b="1" i="1" dirty="0">
                        <a:solidFill>
                          <a:srgbClr val="FF0000"/>
                        </a:solidFill>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B</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C</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D</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F</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G</a:t>
                      </a:r>
                      <a:endParaRPr lang="zh-CN" altLang="en-US" sz="2800" b="1" i="1" dirty="0">
                        <a:latin typeface="Euclid" panose="02020503060505020303" pitchFamily="18" charset="0"/>
                      </a:endParaRPr>
                    </a:p>
                  </a:txBody>
                  <a:tcPr/>
                </a:tc>
                <a:extLst>
                  <a:ext uri="{0D108BD9-81ED-4DB2-BD59-A6C34878D82A}">
                    <a16:rowId xmlns:a16="http://schemas.microsoft.com/office/drawing/2014/main" xmlns="" val="10001"/>
                  </a:ext>
                </a:extLst>
              </a:tr>
              <a:tr h="584200">
                <a:tc>
                  <a:txBody>
                    <a:bodyPr/>
                    <a:lstStyle/>
                    <a:p>
                      <a:pPr algn="ctr"/>
                      <a:r>
                        <a:rPr lang="en-US" altLang="zh-CN" sz="2800" b="1" i="1" dirty="0">
                          <a:latin typeface="Euclid" panose="02020503060505020303" pitchFamily="18" charset="0"/>
                        </a:rPr>
                        <a:t>n</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o</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p</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q</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r</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s</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t</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u</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v</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w</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x</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y</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z</a:t>
                      </a:r>
                      <a:endParaRPr lang="zh-CN" altLang="en-US" sz="2800" b="1" i="1" dirty="0">
                        <a:latin typeface="Euclid" panose="02020503060505020303" pitchFamily="18" charset="0"/>
                      </a:endParaRPr>
                    </a:p>
                  </a:txBody>
                  <a:tcPr/>
                </a:tc>
                <a:extLst>
                  <a:ext uri="{0D108BD9-81ED-4DB2-BD59-A6C34878D82A}">
                    <a16:rowId xmlns:a16="http://schemas.microsoft.com/office/drawing/2014/main" xmlns="" val="10002"/>
                  </a:ext>
                </a:extLst>
              </a:tr>
              <a:tr h="584200">
                <a:tc>
                  <a:txBody>
                    <a:bodyPr/>
                    <a:lstStyle/>
                    <a:p>
                      <a:pPr algn="ctr"/>
                      <a:r>
                        <a:rPr lang="en-US" altLang="zh-CN" sz="2800" b="1" i="1" dirty="0">
                          <a:latin typeface="Euclid" panose="02020503060505020303" pitchFamily="18" charset="0"/>
                        </a:rPr>
                        <a:t>I</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J</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K</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L</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M</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O</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Q</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S</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T</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U</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V</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X</a:t>
                      </a:r>
                      <a:endParaRPr lang="zh-CN" altLang="en-US" sz="2800" b="1" i="1" dirty="0">
                        <a:latin typeface="Euclid" panose="02020503060505020303" pitchFamily="18" charset="0"/>
                      </a:endParaRPr>
                    </a:p>
                  </a:txBody>
                  <a:tcPr/>
                </a:tc>
                <a:tc>
                  <a:txBody>
                    <a:bodyPr/>
                    <a:lstStyle/>
                    <a:p>
                      <a:pPr algn="ctr"/>
                      <a:r>
                        <a:rPr lang="en-US" altLang="zh-CN" sz="2800" b="1" i="1" dirty="0">
                          <a:latin typeface="Euclid" panose="02020503060505020303" pitchFamily="18" charset="0"/>
                        </a:rPr>
                        <a:t>Z</a:t>
                      </a:r>
                      <a:endParaRPr lang="zh-CN" altLang="en-US" sz="2800" b="1" i="1" dirty="0">
                        <a:latin typeface="Euclid" panose="02020503060505020303" pitchFamily="18" charset="0"/>
                      </a:endParaRPr>
                    </a:p>
                  </a:txBody>
                  <a:tcPr/>
                </a:tc>
                <a:extLst>
                  <a:ext uri="{0D108BD9-81ED-4DB2-BD59-A6C34878D82A}">
                    <a16:rowId xmlns:a16="http://schemas.microsoft.com/office/drawing/2014/main" xmlns="" val="10003"/>
                  </a:ext>
                </a:extLst>
              </a:tr>
            </a:tbl>
          </a:graphicData>
        </a:graphic>
      </p:graphicFrame>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08AC3DCD-3B61-4A88-9FA4-873626AA997B}"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61E3C91-03C2-4D99-A67E-BD83E249D595}"/>
              </a:ext>
            </a:extLst>
          </p:cNvPr>
          <p:cNvSpPr>
            <a:spLocks noGrp="1"/>
          </p:cNvSpPr>
          <p:nvPr>
            <p:ph type="title"/>
          </p:nvPr>
        </p:nvSpPr>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t>统计分析</a:t>
            </a:r>
          </a:p>
        </p:txBody>
      </p:sp>
      <p:sp>
        <p:nvSpPr>
          <p:cNvPr id="3" name="内容占位符 2">
            <a:extLst>
              <a:ext uri="{FF2B5EF4-FFF2-40B4-BE49-F238E27FC236}">
                <a16:creationId xmlns:a16="http://schemas.microsoft.com/office/drawing/2014/main" xmlns="" id="{BDFAB5F8-9315-4305-91CE-B725EDE687ED}"/>
              </a:ext>
            </a:extLst>
          </p:cNvPr>
          <p:cNvSpPr>
            <a:spLocks noGrp="1"/>
          </p:cNvSpPr>
          <p:nvPr>
            <p:ph idx="1"/>
          </p:nvPr>
        </p:nvSpPr>
        <p:spPr>
          <a:xfrm>
            <a:off x="617935" y="1295400"/>
            <a:ext cx="7886700" cy="4579144"/>
          </a:xfrm>
        </p:spPr>
        <p:txBody>
          <a:bodyPr/>
          <a:lstStyle/>
          <a:p>
            <a:pPr marL="230400" lvl="1" eaLnBrk="1" hangingPunct="1">
              <a:lnSpc>
                <a:spcPct val="120000"/>
              </a:lnSpc>
              <a:spcBef>
                <a:spcPct val="0"/>
              </a:spcBef>
              <a:buClr>
                <a:schemeClr val="tx1"/>
              </a:buClr>
              <a:buSzPct val="100000"/>
              <a:buFont typeface="Wingdings" panose="05000000000000000000" pitchFamily="2" charset="2"/>
              <a:buChar char="Ø"/>
              <a:defRPr/>
            </a:pPr>
            <a:r>
              <a:rPr lang="zh-CN" altLang="en-US" sz="3200" dirty="0">
                <a:latin typeface="+mn-lt"/>
              </a:rPr>
              <a:t>单表代</a:t>
            </a:r>
            <a:r>
              <a:rPr lang="zh-CN" altLang="en-US" sz="3200" dirty="0">
                <a:latin typeface="Times New Roman" panose="02020603050405020304" pitchFamily="18" charset="0"/>
              </a:rPr>
              <a:t>换</a:t>
            </a:r>
            <a:r>
              <a:rPr lang="zh-CN" altLang="en-US" sz="3200" dirty="0">
                <a:latin typeface="+mn-lt"/>
              </a:rPr>
              <a:t>密码缺陷</a:t>
            </a:r>
            <a:endParaRPr lang="en-US" altLang="zh-CN" sz="3200" dirty="0">
              <a:latin typeface="+mn-lt"/>
            </a:endParaRP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lang="zh-CN" altLang="en-US" sz="2800" dirty="0">
                <a:latin typeface="+mn-lt"/>
              </a:rPr>
              <a:t>密钥空间小</a:t>
            </a:r>
            <a:r>
              <a:rPr lang="en-US" altLang="zh-CN" sz="2800" dirty="0">
                <a:latin typeface="+mn-lt"/>
              </a:rPr>
              <a:t>, </a:t>
            </a:r>
            <a:r>
              <a:rPr lang="zh-CN" altLang="en-US" sz="2800" dirty="0">
                <a:latin typeface="+mn-lt"/>
              </a:rPr>
              <a:t>可以进行穷举攻击</a:t>
            </a:r>
            <a:r>
              <a:rPr lang="en-US" altLang="zh-CN" sz="2800" dirty="0">
                <a:latin typeface="+mn-lt"/>
              </a:rPr>
              <a:t>;</a:t>
            </a:r>
            <a:endParaRPr lang="zh-CN" altLang="en-US" sz="2800" dirty="0">
              <a:latin typeface="+mn-lt"/>
            </a:endParaRPr>
          </a:p>
          <a:p>
            <a:pPr marL="687600" lvl="1" indent="-230400" eaLnBrk="1" hangingPunct="1">
              <a:lnSpc>
                <a:spcPct val="120000"/>
              </a:lnSpc>
              <a:spcBef>
                <a:spcPct val="0"/>
              </a:spcBef>
              <a:buClr>
                <a:schemeClr val="tx1"/>
              </a:buClr>
              <a:buSzPct val="100000"/>
              <a:buFont typeface="Times New Roman" panose="02020603050405020304" pitchFamily="18" charset="0"/>
              <a:buChar char="‒"/>
              <a:defRPr/>
            </a:pPr>
            <a:r>
              <a:rPr lang="zh-CN" altLang="en-US" sz="2800" dirty="0">
                <a:latin typeface="+mn-lt"/>
              </a:rPr>
              <a:t>没有将明文字母出现的频率隐藏起来</a:t>
            </a:r>
            <a:r>
              <a:rPr lang="en-US" altLang="zh-CN" sz="2800" dirty="0">
                <a:latin typeface="+mn-lt"/>
              </a:rPr>
              <a:t>, </a:t>
            </a:r>
            <a:r>
              <a:rPr lang="zh-CN" altLang="en-US" sz="2800" dirty="0">
                <a:latin typeface="+mn-lt"/>
              </a:rPr>
              <a:t>给破译工作提供了极大的方便。</a:t>
            </a:r>
            <a:endParaRPr lang="en-US" altLang="zh-CN" sz="2800" dirty="0">
              <a:latin typeface="+mn-lt"/>
            </a:endParaRPr>
          </a:p>
          <a:p>
            <a:endParaRPr lang="zh-CN" altLang="en-US" dirty="0"/>
          </a:p>
        </p:txBody>
      </p:sp>
      <p:grpSp>
        <p:nvGrpSpPr>
          <p:cNvPr id="10" name="组合 9">
            <a:extLst>
              <a:ext uri="{FF2B5EF4-FFF2-40B4-BE49-F238E27FC236}">
                <a16:creationId xmlns:a16="http://schemas.microsoft.com/office/drawing/2014/main" xmlns="" id="{BAE79DAE-7E63-4759-99B3-AFABA39FAF0A}"/>
              </a:ext>
            </a:extLst>
          </p:cNvPr>
          <p:cNvGrpSpPr/>
          <p:nvPr/>
        </p:nvGrpSpPr>
        <p:grpSpPr>
          <a:xfrm>
            <a:off x="3638550" y="3429000"/>
            <a:ext cx="4374056" cy="2743200"/>
            <a:chOff x="3638550" y="3276600"/>
            <a:chExt cx="4374056" cy="2743200"/>
          </a:xfrm>
        </p:grpSpPr>
        <p:sp>
          <p:nvSpPr>
            <p:cNvPr id="7" name="矩形: 剪去对角 6">
              <a:extLst>
                <a:ext uri="{FF2B5EF4-FFF2-40B4-BE49-F238E27FC236}">
                  <a16:creationId xmlns:a16="http://schemas.microsoft.com/office/drawing/2014/main" xmlns="" id="{FFEF73A0-1988-450C-87D3-3678EFDD2E57}"/>
                </a:ext>
              </a:extLst>
            </p:cNvPr>
            <p:cNvSpPr/>
            <p:nvPr/>
          </p:nvSpPr>
          <p:spPr>
            <a:xfrm>
              <a:off x="3657600" y="3682838"/>
              <a:ext cx="4355006" cy="2184562"/>
            </a:xfrm>
            <a:prstGeom prst="snip2Diag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文本框 3">
              <a:extLst>
                <a:ext uri="{FF2B5EF4-FFF2-40B4-BE49-F238E27FC236}">
                  <a16:creationId xmlns:a16="http://schemas.microsoft.com/office/drawing/2014/main" xmlns="" id="{B01EB6CE-3423-469A-8399-46FC2A6B49D8}"/>
                </a:ext>
              </a:extLst>
            </p:cNvPr>
            <p:cNvSpPr txBox="1">
              <a:spLocks noChangeArrowheads="1"/>
            </p:cNvSpPr>
            <p:nvPr/>
          </p:nvSpPr>
          <p:spPr bwMode="auto">
            <a:xfrm>
              <a:off x="3810000" y="3803809"/>
              <a:ext cx="41910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2400" dirty="0">
                  <a:latin typeface="+mn-lt"/>
                  <a:ea typeface="华文中宋" panose="02010600040101010101" pitchFamily="2" charset="-122"/>
                </a:rPr>
                <a:t>因为无论是英文字母还是中文汉字</a:t>
              </a:r>
              <a:r>
                <a:rPr lang="en-US" altLang="zh-CN" sz="2400" dirty="0">
                  <a:latin typeface="+mn-lt"/>
                  <a:ea typeface="华文中宋" panose="02010600040101010101" pitchFamily="2" charset="-122"/>
                </a:rPr>
                <a:t>, </a:t>
              </a:r>
              <a:r>
                <a:rPr lang="zh-CN" altLang="en-US" sz="2400" dirty="0">
                  <a:latin typeface="+mn-lt"/>
                  <a:ea typeface="华文中宋" panose="02010600040101010101" pitchFamily="2" charset="-122"/>
                </a:rPr>
                <a:t>每个字母或者单字的出现频率是不同的</a:t>
              </a:r>
              <a:r>
                <a:rPr lang="en-US" altLang="zh-CN" sz="2400" dirty="0">
                  <a:latin typeface="+mn-lt"/>
                  <a:ea typeface="华文中宋" panose="02010600040101010101" pitchFamily="2" charset="-122"/>
                </a:rPr>
                <a:t>, </a:t>
              </a:r>
              <a:r>
                <a:rPr lang="zh-CN" altLang="en-US" sz="2400" dirty="0">
                  <a:latin typeface="+mn-lt"/>
                  <a:ea typeface="华文中宋" panose="02010600040101010101" pitchFamily="2" charset="-122"/>
                </a:rPr>
                <a:t>当统计范围足够大时</a:t>
              </a:r>
              <a:r>
                <a:rPr lang="en-US" altLang="zh-CN" sz="2400" dirty="0">
                  <a:latin typeface="+mn-lt"/>
                  <a:ea typeface="华文中宋" panose="02010600040101010101" pitchFamily="2" charset="-122"/>
                </a:rPr>
                <a:t>, </a:t>
              </a:r>
              <a:r>
                <a:rPr lang="zh-CN" altLang="en-US" sz="2400" dirty="0">
                  <a:latin typeface="+mn-lt"/>
                  <a:ea typeface="华文中宋" panose="02010600040101010101" pitchFamily="2" charset="-122"/>
                </a:rPr>
                <a:t>每个字母或单字的出现频率也是比较稳定的。</a:t>
              </a:r>
            </a:p>
            <a:p>
              <a:endParaRPr lang="zh-CN" altLang="en-US" sz="1600" dirty="0">
                <a:solidFill>
                  <a:schemeClr val="bg1"/>
                </a:solidFill>
                <a:latin typeface="+mn-lt"/>
                <a:ea typeface="华文中宋" panose="02010600040101010101" pitchFamily="2" charset="-122"/>
              </a:endParaRPr>
            </a:p>
          </p:txBody>
        </p:sp>
        <p:sp>
          <p:nvSpPr>
            <p:cNvPr id="9" name="弧形 8">
              <a:extLst>
                <a:ext uri="{FF2B5EF4-FFF2-40B4-BE49-F238E27FC236}">
                  <a16:creationId xmlns:a16="http://schemas.microsoft.com/office/drawing/2014/main" xmlns="" id="{996E71F9-C26B-416C-8761-09F815D68310}"/>
                </a:ext>
              </a:extLst>
            </p:cNvPr>
            <p:cNvSpPr/>
            <p:nvPr/>
          </p:nvSpPr>
          <p:spPr>
            <a:xfrm>
              <a:off x="3638550" y="3276600"/>
              <a:ext cx="2743200" cy="838200"/>
            </a:xfrm>
            <a:prstGeom prst="arc">
              <a:avLst/>
            </a:prstGeom>
            <a:ln w="50800">
              <a:solidFill>
                <a:srgbClr val="FF0000"/>
              </a:solidFill>
            </a:ln>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grpSp>
      <p:sp>
        <p:nvSpPr>
          <p:cNvPr id="11" name="页脚占位符 10"/>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12" name="日期占位符 11"/>
          <p:cNvSpPr>
            <a:spLocks noGrp="1"/>
          </p:cNvSpPr>
          <p:nvPr>
            <p:ph type="dt" sz="half" idx="10"/>
          </p:nvPr>
        </p:nvSpPr>
        <p:spPr/>
        <p:txBody>
          <a:bodyPr/>
          <a:lstStyle/>
          <a:p>
            <a:pPr>
              <a:defRPr/>
            </a:pPr>
            <a:fld id="{B371BBB6-BE67-48AD-9BD8-66595DBC52AA}" type="datetime1">
              <a:rPr lang="zh-CN" altLang="en-US" smtClean="0"/>
              <a:t>2023/3/7</a:t>
            </a:fld>
            <a:endParaRPr lang="zh-CN" altLang="en-US" dirty="0"/>
          </a:p>
        </p:txBody>
      </p:sp>
    </p:spTree>
    <p:extLst>
      <p:ext uri="{BB962C8B-B14F-4D97-AF65-F5344CB8AC3E}">
        <p14:creationId xmlns:p14="http://schemas.microsoft.com/office/powerpoint/2010/main" val="2271754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1" name="标题 1">
            <a:extLst>
              <a:ext uri="{FF2B5EF4-FFF2-40B4-BE49-F238E27FC236}">
                <a16:creationId xmlns:a16="http://schemas.microsoft.com/office/drawing/2014/main" xmlns="" id="{85A22F3E-B408-43B1-917F-CFFE60C2C4E6}"/>
              </a:ext>
            </a:extLst>
          </p:cNvPr>
          <p:cNvSpPr>
            <a:spLocks noGrp="1"/>
          </p:cNvSpPr>
          <p:nvPr>
            <p:ph type="title"/>
          </p:nvPr>
        </p:nvSpPr>
        <p:spPr>
          <a:xfrm>
            <a:off x="1098550" y="365125"/>
            <a:ext cx="6778625" cy="668338"/>
          </a:xfrm>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t>统计分析</a:t>
            </a:r>
          </a:p>
        </p:txBody>
      </p:sp>
      <p:sp>
        <p:nvSpPr>
          <p:cNvPr id="7" name="页脚占位符 3">
            <a:extLst>
              <a:ext uri="{FF2B5EF4-FFF2-40B4-BE49-F238E27FC236}">
                <a16:creationId xmlns:a16="http://schemas.microsoft.com/office/drawing/2014/main" xmlns="" id="{3433198F-6193-46FB-8B9A-E49C5F0BB21C}"/>
              </a:ext>
            </a:extLst>
          </p:cNvPr>
          <p:cNvSpPr txBox="1">
            <a:spLocks/>
          </p:cNvSpPr>
          <p:nvPr/>
        </p:nvSpPr>
        <p:spPr bwMode="auto">
          <a:xfrm>
            <a:off x="2913063" y="6356350"/>
            <a:ext cx="3335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gn="ctr">
              <a:lnSpc>
                <a:spcPct val="100000"/>
              </a:lnSpc>
              <a:spcBef>
                <a:spcPct val="0"/>
              </a:spcBef>
              <a:buFontTx/>
              <a:buNone/>
            </a:pPr>
            <a:r>
              <a:rPr lang="zh-CN" altLang="en-US" sz="1200" dirty="0">
                <a:solidFill>
                  <a:srgbClr val="898989"/>
                </a:solidFill>
                <a:cs typeface="Times New Roman" panose="02020603050405020304" pitchFamily="18" charset="0"/>
              </a:rPr>
              <a:t>电子科技大学 计算机学院</a:t>
            </a:r>
            <a:r>
              <a:rPr lang="en-US" altLang="zh-CN" sz="1200" dirty="0">
                <a:solidFill>
                  <a:srgbClr val="898989"/>
                </a:solidFill>
                <a:cs typeface="Times New Roman" panose="02020603050405020304" pitchFamily="18" charset="0"/>
              </a:rPr>
              <a:t>——</a:t>
            </a:r>
            <a:r>
              <a:rPr lang="zh-CN" altLang="en-US" sz="1200" dirty="0">
                <a:solidFill>
                  <a:srgbClr val="898989"/>
                </a:solidFill>
                <a:cs typeface="Times New Roman" panose="02020603050405020304" pitchFamily="18" charset="0"/>
              </a:rPr>
              <a:t>密码学 李雄</a:t>
            </a:r>
          </a:p>
        </p:txBody>
      </p:sp>
      <p:graphicFrame>
        <p:nvGraphicFramePr>
          <p:cNvPr id="9" name="Group 376">
            <a:extLst>
              <a:ext uri="{FF2B5EF4-FFF2-40B4-BE49-F238E27FC236}">
                <a16:creationId xmlns:a16="http://schemas.microsoft.com/office/drawing/2014/main" xmlns="" id="{2B88A45C-44EB-4DD0-9DC3-83C1F1ECA61B}"/>
              </a:ext>
            </a:extLst>
          </p:cNvPr>
          <p:cNvGraphicFramePr>
            <a:graphicFrameLocks noGrp="1"/>
          </p:cNvGraphicFramePr>
          <p:nvPr>
            <p:extLst>
              <p:ext uri="{D42A27DB-BD31-4B8C-83A1-F6EECF244321}">
                <p14:modId xmlns:p14="http://schemas.microsoft.com/office/powerpoint/2010/main" val="202164648"/>
              </p:ext>
            </p:extLst>
          </p:nvPr>
        </p:nvGraphicFramePr>
        <p:xfrm>
          <a:off x="1235953" y="1408876"/>
          <a:ext cx="6688847" cy="4572060"/>
        </p:xfrm>
        <a:graphic>
          <a:graphicData uri="http://schemas.openxmlformats.org/drawingml/2006/table">
            <a:tbl>
              <a:tblPr/>
              <a:tblGrid>
                <a:gridCol w="1093618">
                  <a:extLst>
                    <a:ext uri="{9D8B030D-6E8A-4147-A177-3AD203B41FA5}">
                      <a16:colId xmlns:a16="http://schemas.microsoft.com/office/drawing/2014/main" xmlns="" val="20000"/>
                    </a:ext>
                  </a:extLst>
                </a:gridCol>
                <a:gridCol w="1192382">
                  <a:extLst>
                    <a:ext uri="{9D8B030D-6E8A-4147-A177-3AD203B41FA5}">
                      <a16:colId xmlns:a16="http://schemas.microsoft.com/office/drawing/2014/main" xmlns="" val="20001"/>
                    </a:ext>
                  </a:extLst>
                </a:gridCol>
                <a:gridCol w="1066800">
                  <a:extLst>
                    <a:ext uri="{9D8B030D-6E8A-4147-A177-3AD203B41FA5}">
                      <a16:colId xmlns:a16="http://schemas.microsoft.com/office/drawing/2014/main" xmlns="" val="20002"/>
                    </a:ext>
                  </a:extLst>
                </a:gridCol>
                <a:gridCol w="1143000">
                  <a:extLst>
                    <a:ext uri="{9D8B030D-6E8A-4147-A177-3AD203B41FA5}">
                      <a16:colId xmlns:a16="http://schemas.microsoft.com/office/drawing/2014/main" xmlns="" val="20003"/>
                    </a:ext>
                  </a:extLst>
                </a:gridCol>
                <a:gridCol w="990600">
                  <a:extLst>
                    <a:ext uri="{9D8B030D-6E8A-4147-A177-3AD203B41FA5}">
                      <a16:colId xmlns:a16="http://schemas.microsoft.com/office/drawing/2014/main" xmlns="" val="2806999089"/>
                    </a:ext>
                  </a:extLst>
                </a:gridCol>
                <a:gridCol w="1202447">
                  <a:extLst>
                    <a:ext uri="{9D8B030D-6E8A-4147-A177-3AD203B41FA5}">
                      <a16:colId xmlns:a16="http://schemas.microsoft.com/office/drawing/2014/main" xmlns="" val="1303222202"/>
                    </a:ext>
                  </a:extLst>
                </a:gridCol>
              </a:tblGrid>
              <a:tr h="423887">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字母</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频率</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字母</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频率</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字母</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频率</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96263">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Euclid" panose="02020503060505020303" pitchFamily="18" charset="0"/>
                          <a:ea typeface="华文中宋" panose="02010600040101010101" pitchFamily="2" charset="-122"/>
                          <a:cs typeface="Times New Roman" panose="02020603050405020304" pitchFamily="18" charset="0"/>
                        </a:rPr>
                        <a:t>A</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Euclid" panose="02020503060505020303" pitchFamily="18" charset="0"/>
                          <a:ea typeface="华文中宋" panose="02010600040101010101" pitchFamily="2" charset="-122"/>
                          <a:cs typeface="Times New Roman" panose="02020603050405020304" pitchFamily="18" charset="0"/>
                        </a:rPr>
                        <a:t>0.082</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J</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0.002</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S</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0.063</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96263">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B</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0.015</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K</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0.008</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Euclid" panose="02020503060505020303" pitchFamily="18" charset="0"/>
                          <a:ea typeface="华文中宋" panose="02010600040101010101" pitchFamily="2" charset="-122"/>
                          <a:cs typeface="Times New Roman" panose="02020603050405020304" pitchFamily="18" charset="0"/>
                        </a:rPr>
                        <a:t>T</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Euclid" panose="02020503060505020303" pitchFamily="18" charset="0"/>
                          <a:ea typeface="华文中宋" panose="02010600040101010101" pitchFamily="2" charset="-122"/>
                          <a:cs typeface="Times New Roman" panose="02020603050405020304" pitchFamily="18" charset="0"/>
                        </a:rPr>
                        <a:t>0.091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96263">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C</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0.028</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L</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U</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0.028</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96263">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D</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0.043</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M</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0.024</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V</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0.010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96263">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Euclid" panose="02020503060505020303" pitchFamily="18" charset="0"/>
                          <a:ea typeface="华文中宋" panose="02010600040101010101" pitchFamily="2" charset="-122"/>
                          <a:cs typeface="Times New Roman" panose="02020603050405020304" pitchFamily="18" charset="0"/>
                        </a:rPr>
                        <a:t>E</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Euclid" panose="02020503060505020303" pitchFamily="18" charset="0"/>
                          <a:ea typeface="华文中宋" panose="02010600040101010101" pitchFamily="2" charset="-122"/>
                          <a:cs typeface="Times New Roman" panose="02020603050405020304" pitchFamily="18" charset="0"/>
                        </a:rPr>
                        <a:t>0.127</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N</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0.067</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W</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0.023</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96263">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F</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0.022</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O</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0.075</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X</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0.001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96263">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G</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0.020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P</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0.019</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Y</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0.020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96263">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H</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0.061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Q</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0.001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Z</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0.001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96263">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I</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0.070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R</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b="1">
                          <a:solidFill>
                            <a:schemeClr val="tx1"/>
                          </a:solidFill>
                          <a:latin typeface="Times New Roman" panose="02020603050405020304" pitchFamily="18" charset="0"/>
                          <a:ea typeface="仿宋" panose="02010609060101010101" pitchFamily="49" charset="-122"/>
                        </a:defRPr>
                      </a:lvl1pPr>
                      <a:lvl2pPr>
                        <a:lnSpc>
                          <a:spcPct val="90000"/>
                        </a:lnSpc>
                        <a:spcBef>
                          <a:spcPts val="500"/>
                        </a:spcBef>
                        <a:buFont typeface="Arial" panose="020B0604020202020204" pitchFamily="34" charset="0"/>
                        <a:defRPr sz="2000" b="1">
                          <a:solidFill>
                            <a:schemeClr val="tx1"/>
                          </a:solidFill>
                          <a:latin typeface="Times New Roman" panose="02020603050405020304" pitchFamily="18" charset="0"/>
                          <a:ea typeface="仿宋" panose="02010609060101010101" pitchFamily="49" charset="-122"/>
                        </a:defRPr>
                      </a:lvl2pPr>
                      <a:lvl3pPr>
                        <a:lnSpc>
                          <a:spcPct val="90000"/>
                        </a:lnSpc>
                        <a:spcBef>
                          <a:spcPts val="500"/>
                        </a:spcBef>
                        <a:buFont typeface="Arial" panose="020B0604020202020204" pitchFamily="34" charset="0"/>
                        <a:defRPr b="1">
                          <a:solidFill>
                            <a:schemeClr val="tx1"/>
                          </a:solidFill>
                          <a:latin typeface="Times New Roman" panose="02020603050405020304" pitchFamily="18" charset="0"/>
                          <a:ea typeface="仿宋" panose="02010609060101010101" pitchFamily="49" charset="-122"/>
                        </a:defRPr>
                      </a:lvl3pPr>
                      <a:lvl4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4pPr>
                      <a:lvl5pPr>
                        <a:lnSpc>
                          <a:spcPct val="90000"/>
                        </a:lnSpc>
                        <a:spcBef>
                          <a:spcPts val="500"/>
                        </a:spcBef>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5pPr>
                      <a:lvl6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6pPr>
                      <a:lvl7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7pPr>
                      <a:lvl8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8pPr>
                      <a:lvl9pPr eaLnBrk="0" fontAlgn="base" hangingPunct="0">
                        <a:lnSpc>
                          <a:spcPct val="90000"/>
                        </a:lnSpc>
                        <a:spcBef>
                          <a:spcPts val="500"/>
                        </a:spcBef>
                        <a:spcAft>
                          <a:spcPct val="0"/>
                        </a:spcAft>
                        <a:buFont typeface="Arial" panose="020B0604020202020204" pitchFamily="34" charset="0"/>
                        <a:defRPr sz="1600" b="1">
                          <a:solidFill>
                            <a:schemeClr val="tx1"/>
                          </a:solidFill>
                          <a:latin typeface="Times New Roman" panose="02020603050405020304" pitchFamily="18" charset="0"/>
                          <a:ea typeface="仿宋"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rPr>
                        <a:t>0.060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Euclid" panose="02020503060505020303" pitchFamily="18"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bl>
          </a:graphicData>
        </a:graphic>
      </p:graphicFrame>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34307176-637F-4F1C-842A-BCCC60066F96}" type="datetime1">
              <a:rPr lang="zh-CN" altLang="en-US" smtClean="0"/>
              <a:t>2023/3/7</a:t>
            </a:fld>
            <a:endParaRPr lang="zh-CN" altLang="en-US"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xmlns="" id="{8879FF15-CEBF-49A7-9941-73E170FEDDA0}"/>
              </a:ext>
            </a:extLst>
          </p:cNvPr>
          <p:cNvSpPr>
            <a:spLocks noGrp="1"/>
          </p:cNvSpPr>
          <p:nvPr>
            <p:ph type="title"/>
          </p:nvPr>
        </p:nvSpPr>
        <p:spPr>
          <a:xfrm>
            <a:off x="1098550" y="365125"/>
            <a:ext cx="6778625" cy="668338"/>
          </a:xfrm>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t>统计分析</a:t>
            </a:r>
          </a:p>
        </p:txBody>
      </p:sp>
      <p:pic>
        <p:nvPicPr>
          <p:cNvPr id="81923" name="Picture 2">
            <a:extLst>
              <a:ext uri="{FF2B5EF4-FFF2-40B4-BE49-F238E27FC236}">
                <a16:creationId xmlns:a16="http://schemas.microsoft.com/office/drawing/2014/main" xmlns="" id="{7AE0B0FA-1CED-408A-BC0B-4EFEBDED92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066800"/>
            <a:ext cx="6477000" cy="5181600"/>
          </a:xfrm>
        </p:spPr>
      </p:pic>
      <p:sp>
        <p:nvSpPr>
          <p:cNvPr id="2" name="文本框 1">
            <a:extLst>
              <a:ext uri="{FF2B5EF4-FFF2-40B4-BE49-F238E27FC236}">
                <a16:creationId xmlns:a16="http://schemas.microsoft.com/office/drawing/2014/main" xmlns="" id="{B87C5977-56EF-4EDA-9ED1-FCF3B6BF11AA}"/>
              </a:ext>
            </a:extLst>
          </p:cNvPr>
          <p:cNvSpPr txBox="1"/>
          <p:nvPr/>
        </p:nvSpPr>
        <p:spPr>
          <a:xfrm>
            <a:off x="5105400" y="2308268"/>
            <a:ext cx="3505200" cy="1569660"/>
          </a:xfrm>
          <a:prstGeom prst="rect">
            <a:avLst/>
          </a:prstGeom>
          <a:noFill/>
        </p:spPr>
        <p:txBody>
          <a:bodyPr wrap="square" rtlCol="0">
            <a:spAutoFit/>
          </a:bodyPr>
          <a:lstStyle/>
          <a:p>
            <a:r>
              <a:rPr lang="zh-CN" altLang="en-US" sz="2400" dirty="0">
                <a:latin typeface="Euclid" panose="02020503060505020303" pitchFamily="18" charset="0"/>
                <a:ea typeface="华文中宋" panose="02010600040101010101" pitchFamily="2" charset="-122"/>
              </a:rPr>
              <a:t>使用最多的前</a:t>
            </a:r>
            <a:r>
              <a:rPr lang="en-US" altLang="zh-CN" sz="2400" b="1" dirty="0">
                <a:solidFill>
                  <a:srgbClr val="FF0000"/>
                </a:solidFill>
                <a:latin typeface="Euclid" panose="02020503060505020303" pitchFamily="18" charset="0"/>
                <a:ea typeface="华文中宋" panose="02010600040101010101" pitchFamily="2" charset="-122"/>
              </a:rPr>
              <a:t>12</a:t>
            </a:r>
            <a:r>
              <a:rPr lang="zh-CN" altLang="en-US" sz="2400" dirty="0">
                <a:latin typeface="Euclid" panose="02020503060505020303" pitchFamily="18" charset="0"/>
                <a:ea typeface="华文中宋" panose="02010600040101010101" pitchFamily="2" charset="-122"/>
              </a:rPr>
              <a:t>个字母占了总使用次数的</a:t>
            </a:r>
            <a:r>
              <a:rPr lang="en-US" altLang="zh-CN" sz="2400" b="1" dirty="0">
                <a:latin typeface="Euclid" panose="02020503060505020303" pitchFamily="18" charset="0"/>
                <a:ea typeface="华文中宋" panose="02010600040101010101" pitchFamily="2" charset="-122"/>
              </a:rPr>
              <a:t>80%</a:t>
            </a:r>
            <a:r>
              <a:rPr lang="en-US" altLang="zh-CN" sz="2400" dirty="0">
                <a:latin typeface="Euclid" panose="02020503060505020303" pitchFamily="18" charset="0"/>
                <a:ea typeface="华文中宋" panose="02010600040101010101" pitchFamily="2" charset="-122"/>
              </a:rPr>
              <a:t>,</a:t>
            </a:r>
            <a:r>
              <a:rPr lang="zh-CN" altLang="en-US" sz="2400" dirty="0">
                <a:latin typeface="Euclid" panose="02020503060505020303" pitchFamily="18" charset="0"/>
                <a:ea typeface="华文中宋" panose="02010600040101010101" pitchFamily="2" charset="-122"/>
              </a:rPr>
              <a:t> 使用最多的前</a:t>
            </a:r>
            <a:r>
              <a:rPr lang="en-US" altLang="zh-CN" sz="2400" b="1" dirty="0">
                <a:solidFill>
                  <a:srgbClr val="FF0000"/>
                </a:solidFill>
                <a:latin typeface="Euclid" panose="02020503060505020303" pitchFamily="18" charset="0"/>
                <a:ea typeface="华文中宋" panose="02010600040101010101" pitchFamily="2" charset="-122"/>
              </a:rPr>
              <a:t>8</a:t>
            </a:r>
            <a:r>
              <a:rPr lang="zh-CN" altLang="en-US" sz="2400" dirty="0">
                <a:latin typeface="Euclid" panose="02020503060505020303" pitchFamily="18" charset="0"/>
                <a:ea typeface="华文中宋" panose="02010600040101010101" pitchFamily="2" charset="-122"/>
              </a:rPr>
              <a:t>个字母占了总使用次数的</a:t>
            </a:r>
            <a:r>
              <a:rPr lang="en-US" altLang="zh-CN" sz="2400" b="1" dirty="0">
                <a:latin typeface="Euclid" panose="02020503060505020303" pitchFamily="18" charset="0"/>
                <a:ea typeface="华文中宋" panose="02010600040101010101" pitchFamily="2" charset="-122"/>
              </a:rPr>
              <a:t>65%</a:t>
            </a:r>
            <a:endParaRPr lang="zh-CN" altLang="en-US" sz="2400" b="1" dirty="0">
              <a:latin typeface="Euclid" panose="02020503060505020303" pitchFamily="18" charset="0"/>
              <a:ea typeface="华文中宋" panose="02010600040101010101" pitchFamily="2" charset="-122"/>
            </a:endParaRP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709C2BE7-4E64-4D23-A6CD-6D25E6334732}"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059221-AE1B-4DD6-9A6A-6CF011F2D68B}"/>
              </a:ext>
            </a:extLst>
          </p:cNvPr>
          <p:cNvSpPr>
            <a:spLocks noGrp="1"/>
          </p:cNvSpPr>
          <p:nvPr>
            <p:ph type="title"/>
          </p:nvPr>
        </p:nvSpPr>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t>统计分析</a:t>
            </a:r>
          </a:p>
        </p:txBody>
      </p:sp>
      <p:sp>
        <p:nvSpPr>
          <p:cNvPr id="3" name="内容占位符 2">
            <a:extLst>
              <a:ext uri="{FF2B5EF4-FFF2-40B4-BE49-F238E27FC236}">
                <a16:creationId xmlns:a16="http://schemas.microsoft.com/office/drawing/2014/main" xmlns="" id="{FAB2C5AF-73A0-40E1-A301-B2CB9B6F89F6}"/>
              </a:ext>
            </a:extLst>
          </p:cNvPr>
          <p:cNvSpPr>
            <a:spLocks noGrp="1"/>
          </p:cNvSpPr>
          <p:nvPr>
            <p:ph idx="1"/>
          </p:nvPr>
        </p:nvSpPr>
        <p:spPr>
          <a:xfrm>
            <a:off x="617935" y="1219200"/>
            <a:ext cx="8221266" cy="4826000"/>
          </a:xfrm>
        </p:spPr>
        <p:txBody>
          <a:bodyPr/>
          <a:lstStyle/>
          <a:p>
            <a:pPr marL="1800" lvl="1" indent="0" eaLnBrk="1" hangingPunct="1">
              <a:lnSpc>
                <a:spcPct val="120000"/>
              </a:lnSpc>
              <a:spcBef>
                <a:spcPct val="0"/>
              </a:spcBef>
              <a:buClr>
                <a:schemeClr val="tx1"/>
              </a:buClr>
              <a:buSzPct val="100000"/>
              <a:buNone/>
              <a:defRPr/>
            </a:pPr>
            <a:r>
              <a:rPr lang="zh-CN" altLang="en-US" sz="3200" dirty="0">
                <a:latin typeface="+mn-lt"/>
              </a:rPr>
              <a:t>统计分析举例</a:t>
            </a:r>
            <a:endParaRPr lang="en-US" altLang="zh-CN" sz="3200" dirty="0">
              <a:latin typeface="+mn-lt"/>
            </a:endParaRPr>
          </a:p>
          <a:p>
            <a:pPr marL="230400" lvl="1" eaLnBrk="1" hangingPunct="1">
              <a:lnSpc>
                <a:spcPct val="120000"/>
              </a:lnSpc>
              <a:spcBef>
                <a:spcPct val="0"/>
              </a:spcBef>
              <a:buClr>
                <a:schemeClr val="tx1"/>
              </a:buClr>
              <a:buSzPct val="100000"/>
              <a:buFont typeface="Wingdings" panose="05000000000000000000" pitchFamily="2" charset="2"/>
              <a:buChar char="Ø"/>
              <a:defRPr/>
            </a:pPr>
            <a:r>
              <a:rPr lang="zh-CN" altLang="en-US" sz="2800" dirty="0">
                <a:latin typeface="Euclid" panose="02020503060505020303" pitchFamily="18" charset="0"/>
              </a:rPr>
              <a:t>仿射密码</a:t>
            </a:r>
            <a:r>
              <a:rPr lang="en-US" altLang="zh-CN" sz="2800" b="1" i="1" dirty="0">
                <a:latin typeface="Euclid" panose="02020503060505020303" pitchFamily="18" charset="0"/>
              </a:rPr>
              <a:t>c</a:t>
            </a:r>
            <a:r>
              <a:rPr lang="en-US" altLang="zh-CN" sz="2800" b="1" dirty="0">
                <a:latin typeface="Euclid" panose="02020503060505020303" pitchFamily="18" charset="0"/>
              </a:rPr>
              <a:t>≡(</a:t>
            </a:r>
            <a:r>
              <a:rPr lang="en-US" altLang="zh-CN" sz="2800" b="1" i="1" dirty="0">
                <a:latin typeface="Euclid" panose="02020503060505020303" pitchFamily="18" charset="0"/>
              </a:rPr>
              <a:t>mk</a:t>
            </a:r>
            <a:r>
              <a:rPr lang="en-US" altLang="zh-CN" sz="2800" b="1" baseline="-25000" dirty="0">
                <a:latin typeface="Euclid" panose="02020503060505020303" pitchFamily="18" charset="0"/>
              </a:rPr>
              <a:t>1</a:t>
            </a:r>
            <a:r>
              <a:rPr lang="en-US" altLang="zh-CN" sz="2800" b="1" dirty="0">
                <a:latin typeface="Euclid" panose="02020503060505020303" pitchFamily="18" charset="0"/>
              </a:rPr>
              <a:t>+</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2</a:t>
            </a:r>
            <a:r>
              <a:rPr lang="en-US" altLang="zh-CN" sz="2800" b="1" dirty="0">
                <a:latin typeface="Euclid" panose="02020503060505020303" pitchFamily="18" charset="0"/>
              </a:rPr>
              <a:t>) mod 26</a:t>
            </a:r>
          </a:p>
          <a:p>
            <a:pPr marL="230400" lvl="1" eaLnBrk="1" hangingPunct="1">
              <a:lnSpc>
                <a:spcPct val="120000"/>
              </a:lnSpc>
              <a:spcBef>
                <a:spcPct val="0"/>
              </a:spcBef>
              <a:buClr>
                <a:schemeClr val="tx1"/>
              </a:buClr>
              <a:buSzPct val="100000"/>
              <a:buFont typeface="Wingdings" panose="05000000000000000000" pitchFamily="2" charset="2"/>
              <a:buChar char="Ø"/>
              <a:defRPr/>
            </a:pPr>
            <a:r>
              <a:rPr lang="zh-CN" altLang="en-US" sz="2800" dirty="0">
                <a:latin typeface="+mn-lt"/>
              </a:rPr>
              <a:t>密文</a:t>
            </a:r>
            <a:r>
              <a:rPr lang="en-US" altLang="zh-CN" sz="2800" dirty="0">
                <a:latin typeface="+mn-lt"/>
              </a:rPr>
              <a:t>: </a:t>
            </a:r>
            <a:r>
              <a:rPr lang="en-US" altLang="zh-CN" sz="2800" b="1" dirty="0">
                <a:latin typeface="Euclid" panose="02020503060505020303" pitchFamily="18" charset="0"/>
              </a:rPr>
              <a:t>FMDL</a:t>
            </a:r>
            <a:r>
              <a:rPr lang="en-US" altLang="zh-CN" sz="2800" b="1" dirty="0">
                <a:solidFill>
                  <a:srgbClr val="FF0000"/>
                </a:solidFill>
                <a:latin typeface="Euclid" panose="02020503060505020303" pitchFamily="18" charset="0"/>
              </a:rPr>
              <a:t>R</a:t>
            </a:r>
            <a:r>
              <a:rPr lang="en-US" altLang="zh-CN" sz="2800" b="1" dirty="0">
                <a:latin typeface="Euclid" panose="02020503060505020303" pitchFamily="18" charset="0"/>
              </a:rPr>
              <a:t>H</a:t>
            </a:r>
            <a:r>
              <a:rPr lang="en-US" altLang="zh-CN" sz="2800" b="1" dirty="0">
                <a:solidFill>
                  <a:srgbClr val="FF0000"/>
                </a:solidFill>
                <a:latin typeface="Euclid" panose="02020503060505020303" pitchFamily="18" charset="0"/>
              </a:rPr>
              <a:t>R</a:t>
            </a:r>
            <a:r>
              <a:rPr lang="en-US" altLang="zh-CN" sz="2800" b="1" dirty="0">
                <a:latin typeface="Euclid" panose="02020503060505020303" pitchFamily="18" charset="0"/>
              </a:rPr>
              <a:t>S</a:t>
            </a:r>
            <a:r>
              <a:rPr lang="en-US" altLang="zh-CN" sz="2800" b="1" dirty="0">
                <a:solidFill>
                  <a:srgbClr val="0000FF"/>
                </a:solidFill>
                <a:latin typeface="Euclid" panose="02020503060505020303" pitchFamily="18" charset="0"/>
              </a:rPr>
              <a:t>K</a:t>
            </a:r>
            <a:r>
              <a:rPr lang="en-US" altLang="zh-CN" sz="2800" b="1" dirty="0">
                <a:latin typeface="Euclid" panose="02020503060505020303" pitchFamily="18" charset="0"/>
              </a:rPr>
              <a:t>FP</a:t>
            </a:r>
            <a:r>
              <a:rPr lang="en-US" altLang="zh-CN" sz="2800" b="1" dirty="0">
                <a:solidFill>
                  <a:srgbClr val="FF0000"/>
                </a:solidFill>
                <a:latin typeface="Euclid" panose="02020503060505020303" pitchFamily="18" charset="0"/>
              </a:rPr>
              <a:t>R</a:t>
            </a:r>
            <a:r>
              <a:rPr lang="en-US" altLang="zh-CN" sz="2800" b="1" dirty="0">
                <a:latin typeface="Euclid" panose="02020503060505020303" pitchFamily="18" charset="0"/>
              </a:rPr>
              <a:t>HHFX</a:t>
            </a:r>
            <a:r>
              <a:rPr lang="en-US" altLang="zh-CN" sz="2800" b="1" dirty="0">
                <a:solidFill>
                  <a:srgbClr val="FF0000"/>
                </a:solidFill>
                <a:latin typeface="Euclid" panose="02020503060505020303" pitchFamily="18" charset="0"/>
              </a:rPr>
              <a:t>R</a:t>
            </a:r>
            <a:r>
              <a:rPr lang="en-US" altLang="zh-CN" sz="2800" b="1" dirty="0">
                <a:solidFill>
                  <a:srgbClr val="0000FF"/>
                </a:solidFill>
                <a:latin typeface="Euclid" panose="02020503060505020303" pitchFamily="18" charset="0"/>
              </a:rPr>
              <a:t>K</a:t>
            </a:r>
            <a:r>
              <a:rPr lang="en-US" altLang="zh-CN" sz="2800" b="1" dirty="0">
                <a:solidFill>
                  <a:srgbClr val="00B050"/>
                </a:solidFill>
                <a:latin typeface="Euclid" panose="02020503060505020303" pitchFamily="18" charset="0"/>
              </a:rPr>
              <a:t>V</a:t>
            </a:r>
            <a:r>
              <a:rPr lang="en-US" altLang="zh-CN" sz="2800" b="1" dirty="0">
                <a:latin typeface="Euclid" panose="02020503060505020303" pitchFamily="18" charset="0"/>
              </a:rPr>
              <a:t>I</a:t>
            </a:r>
            <a:r>
              <a:rPr lang="en-US" altLang="zh-CN" sz="2800" b="1" dirty="0">
                <a:solidFill>
                  <a:srgbClr val="00B050"/>
                </a:solidFill>
                <a:latin typeface="Euclid" panose="02020503060505020303" pitchFamily="18" charset="0"/>
              </a:rPr>
              <a:t>V</a:t>
            </a:r>
            <a:r>
              <a:rPr lang="en-US" altLang="zh-CN" sz="2800" b="1" dirty="0">
                <a:latin typeface="Euclid" panose="02020503060505020303" pitchFamily="18" charset="0"/>
              </a:rPr>
              <a:t>IIZ</a:t>
            </a:r>
            <a:r>
              <a:rPr lang="en-US" altLang="zh-CN" sz="2800" b="1" dirty="0">
                <a:solidFill>
                  <a:srgbClr val="FF0000"/>
                </a:solidFill>
                <a:latin typeface="Euclid" panose="02020503060505020303" pitchFamily="18" charset="0"/>
              </a:rPr>
              <a:t>R</a:t>
            </a:r>
            <a:r>
              <a:rPr lang="en-US" altLang="zh-CN" sz="2800" b="1" dirty="0">
                <a:latin typeface="Euclid" panose="02020503060505020303" pitchFamily="18" charset="0"/>
              </a:rPr>
              <a:t>SLE ZY</a:t>
            </a:r>
            <a:r>
              <a:rPr lang="en-US" altLang="zh-CN" sz="2800" b="1" dirty="0">
                <a:solidFill>
                  <a:srgbClr val="0000FF"/>
                </a:solidFill>
                <a:latin typeface="Euclid" panose="02020503060505020303" pitchFamily="18" charset="0"/>
              </a:rPr>
              <a:t>K</a:t>
            </a:r>
            <a:r>
              <a:rPr lang="en-US" altLang="zh-CN" sz="2800" b="1" dirty="0">
                <a:latin typeface="Euclid" panose="02020503060505020303" pitchFamily="18" charset="0"/>
              </a:rPr>
              <a:t>D</a:t>
            </a:r>
            <a:r>
              <a:rPr lang="en-US" altLang="zh-CN" sz="2800" b="1" dirty="0">
                <a:solidFill>
                  <a:srgbClr val="00B050"/>
                </a:solidFill>
                <a:latin typeface="Euclid" panose="02020503060505020303" pitchFamily="18" charset="0"/>
              </a:rPr>
              <a:t>V</a:t>
            </a:r>
            <a:r>
              <a:rPr lang="en-US" altLang="zh-CN" sz="2800" b="1" dirty="0">
                <a:latin typeface="Euclid" panose="02020503060505020303" pitchFamily="18" charset="0"/>
              </a:rPr>
              <a:t>SP</a:t>
            </a:r>
            <a:r>
              <a:rPr lang="en-US" altLang="zh-CN" sz="2800" b="1" dirty="0">
                <a:solidFill>
                  <a:srgbClr val="FF0000"/>
                </a:solidFill>
                <a:latin typeface="Euclid" panose="02020503060505020303" pitchFamily="18" charset="0"/>
              </a:rPr>
              <a:t>R</a:t>
            </a:r>
            <a:r>
              <a:rPr lang="en-US" altLang="zh-CN" sz="2800" b="1" dirty="0">
                <a:solidFill>
                  <a:srgbClr val="0000FF"/>
                </a:solidFill>
                <a:latin typeface="Euclid" panose="02020503060505020303" pitchFamily="18" charset="0"/>
              </a:rPr>
              <a:t>K</a:t>
            </a:r>
            <a:r>
              <a:rPr lang="en-US" altLang="zh-CN" sz="2800" b="1" dirty="0">
                <a:latin typeface="Euclid" panose="02020503060505020303" pitchFamily="18" charset="0"/>
              </a:rPr>
              <a:t>A</a:t>
            </a:r>
            <a:r>
              <a:rPr lang="en-US" altLang="zh-CN" sz="2800" b="1" dirty="0">
                <a:solidFill>
                  <a:srgbClr val="00B050"/>
                </a:solidFill>
                <a:latin typeface="Euclid" panose="02020503060505020303" pitchFamily="18" charset="0"/>
              </a:rPr>
              <a:t>V</a:t>
            </a:r>
            <a:r>
              <a:rPr lang="en-US" altLang="zh-CN" sz="2800" b="1" dirty="0">
                <a:latin typeface="Euclid" panose="02020503060505020303" pitchFamily="18" charset="0"/>
              </a:rPr>
              <a:t>O</a:t>
            </a:r>
          </a:p>
          <a:p>
            <a:pPr marL="230400" lvl="1" eaLnBrk="1" hangingPunct="1">
              <a:lnSpc>
                <a:spcPct val="120000"/>
              </a:lnSpc>
              <a:spcBef>
                <a:spcPct val="0"/>
              </a:spcBef>
              <a:buClr>
                <a:schemeClr val="tx1"/>
              </a:buClr>
              <a:buSzPct val="100000"/>
              <a:buFont typeface="Wingdings" panose="05000000000000000000" pitchFamily="2" charset="2"/>
              <a:buChar char="Ø"/>
              <a:defRPr/>
            </a:pPr>
            <a:r>
              <a:rPr lang="zh-CN" altLang="en-US" sz="2800" dirty="0">
                <a:latin typeface="Euclid" panose="02020503060505020303" pitchFamily="18" charset="0"/>
              </a:rPr>
              <a:t>穷举攻击</a:t>
            </a:r>
            <a:r>
              <a:rPr lang="en-US" altLang="zh-CN" sz="2800" dirty="0">
                <a:latin typeface="Euclid" panose="02020503060505020303" pitchFamily="18" charset="0"/>
              </a:rPr>
              <a:t>, </a:t>
            </a:r>
            <a:r>
              <a:rPr lang="zh-CN" altLang="en-US" sz="2800" dirty="0">
                <a:latin typeface="Euclid" panose="02020503060505020303" pitchFamily="18" charset="0"/>
              </a:rPr>
              <a:t>搜索</a:t>
            </a:r>
            <a:r>
              <a:rPr lang="en-US" altLang="zh-CN" sz="2800" b="1" dirty="0">
                <a:latin typeface="Euclid" panose="02020503060505020303" pitchFamily="18" charset="0"/>
              </a:rPr>
              <a:t>(</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1</a:t>
            </a:r>
            <a:r>
              <a:rPr lang="en-US" altLang="zh-CN" sz="2800" b="1" dirty="0">
                <a:latin typeface="Euclid" panose="02020503060505020303" pitchFamily="18" charset="0"/>
              </a:rPr>
              <a:t>, </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2</a:t>
            </a:r>
            <a:r>
              <a:rPr lang="en-US" altLang="zh-CN" sz="2800" b="1" dirty="0">
                <a:latin typeface="Euclid" panose="02020503060505020303" pitchFamily="18" charset="0"/>
              </a:rPr>
              <a:t>)</a:t>
            </a:r>
            <a:r>
              <a:rPr lang="zh-CN" altLang="en-US" sz="2800" dirty="0">
                <a:latin typeface="Euclid" panose="02020503060505020303" pitchFamily="18" charset="0"/>
              </a:rPr>
              <a:t>需要 </a:t>
            </a:r>
            <a:r>
              <a:rPr lang="en-US" altLang="zh-CN" sz="2800" b="1" dirty="0">
                <a:latin typeface="Euclid" panose="02020503060505020303" pitchFamily="18" charset="0"/>
              </a:rPr>
              <a:t>12*26=312</a:t>
            </a:r>
            <a:r>
              <a:rPr lang="zh-CN" altLang="en-US" sz="2800" dirty="0">
                <a:latin typeface="Euclid" panose="02020503060505020303" pitchFamily="18" charset="0"/>
              </a:rPr>
              <a:t>次。</a:t>
            </a:r>
            <a:endParaRPr lang="en-US" altLang="zh-CN" sz="2800" dirty="0">
              <a:latin typeface="Euclid" panose="02020503060505020303" pitchFamily="18" charset="0"/>
            </a:endParaRPr>
          </a:p>
          <a:p>
            <a:pPr marL="230400" lvl="1" eaLnBrk="1" hangingPunct="1">
              <a:lnSpc>
                <a:spcPct val="120000"/>
              </a:lnSpc>
              <a:spcBef>
                <a:spcPct val="0"/>
              </a:spcBef>
              <a:buClr>
                <a:schemeClr val="tx1"/>
              </a:buClr>
              <a:buSzPct val="100000"/>
              <a:buFont typeface="Wingdings" panose="05000000000000000000" pitchFamily="2" charset="2"/>
              <a:buChar char="Ø"/>
              <a:defRPr/>
            </a:pPr>
            <a:r>
              <a:rPr lang="zh-CN" altLang="en-US" sz="2800" dirty="0">
                <a:latin typeface="Euclid" panose="02020503060505020303" pitchFamily="18" charset="0"/>
              </a:rPr>
              <a:t>频率分析：</a:t>
            </a:r>
            <a:endParaRPr lang="en-US" altLang="zh-CN" sz="2800" dirty="0">
              <a:latin typeface="Euclid" panose="02020503060505020303" pitchFamily="18" charset="0"/>
            </a:endParaRPr>
          </a:p>
          <a:p>
            <a:pPr marL="457200" lvl="1" indent="0" eaLnBrk="1" hangingPunct="1">
              <a:lnSpc>
                <a:spcPct val="120000"/>
              </a:lnSpc>
              <a:spcBef>
                <a:spcPct val="0"/>
              </a:spcBef>
              <a:buClr>
                <a:srgbClr val="FF0000"/>
              </a:buClr>
              <a:buSzPct val="55000"/>
              <a:buNone/>
              <a:defRPr/>
            </a:pPr>
            <a:r>
              <a:rPr lang="en-US" altLang="zh-CN" sz="2800" b="1" dirty="0">
                <a:latin typeface="Euclid" panose="02020503060505020303" pitchFamily="18" charset="0"/>
              </a:rPr>
              <a:t>          R</a:t>
            </a:r>
            <a:r>
              <a:rPr lang="zh-CN" altLang="en-US" sz="2800" b="1" dirty="0">
                <a:latin typeface="Euclid" panose="02020503060505020303" pitchFamily="18" charset="0"/>
              </a:rPr>
              <a:t>：</a:t>
            </a:r>
            <a:r>
              <a:rPr lang="en-US" altLang="zh-CN" sz="2800" b="1" dirty="0">
                <a:latin typeface="Euclid" panose="02020503060505020303" pitchFamily="18" charset="0"/>
              </a:rPr>
              <a:t>6</a:t>
            </a:r>
            <a:r>
              <a:rPr lang="zh-CN" altLang="en-US" sz="2800" dirty="0">
                <a:latin typeface="Euclid" panose="02020503060505020303" pitchFamily="18" charset="0"/>
              </a:rPr>
              <a:t>次</a:t>
            </a:r>
            <a:r>
              <a:rPr lang="en-US" altLang="zh-CN" sz="2800" b="1" dirty="0">
                <a:latin typeface="Euclid" panose="02020503060505020303" pitchFamily="18" charset="0"/>
              </a:rPr>
              <a:t>;</a:t>
            </a:r>
          </a:p>
          <a:p>
            <a:pPr marL="457200" lvl="1" indent="0" eaLnBrk="1" hangingPunct="1">
              <a:lnSpc>
                <a:spcPct val="120000"/>
              </a:lnSpc>
              <a:spcBef>
                <a:spcPct val="0"/>
              </a:spcBef>
              <a:buClr>
                <a:srgbClr val="FF0000"/>
              </a:buClr>
              <a:buSzPct val="55000"/>
              <a:buNone/>
              <a:defRPr/>
            </a:pPr>
            <a:r>
              <a:rPr lang="en-US" altLang="zh-CN" sz="2800" b="1" dirty="0">
                <a:latin typeface="Euclid" panose="02020503060505020303" pitchFamily="18" charset="0"/>
              </a:rPr>
              <a:t>          K, V</a:t>
            </a:r>
            <a:r>
              <a:rPr lang="zh-CN" altLang="en-US" sz="2800" b="1" dirty="0">
                <a:latin typeface="Euclid" panose="02020503060505020303" pitchFamily="18" charset="0"/>
              </a:rPr>
              <a:t>：</a:t>
            </a:r>
            <a:r>
              <a:rPr lang="en-US" altLang="zh-CN" sz="2800" b="1" dirty="0">
                <a:latin typeface="Euclid" panose="02020503060505020303" pitchFamily="18" charset="0"/>
              </a:rPr>
              <a:t>4</a:t>
            </a:r>
            <a:r>
              <a:rPr lang="zh-CN" altLang="en-US" sz="2800" dirty="0">
                <a:latin typeface="Euclid" panose="02020503060505020303" pitchFamily="18" charset="0"/>
              </a:rPr>
              <a:t>次</a:t>
            </a:r>
            <a:r>
              <a:rPr lang="en-US" altLang="zh-CN" sz="2800" b="1" dirty="0">
                <a:latin typeface="Euclid" panose="02020503060505020303" pitchFamily="18" charset="0"/>
              </a:rPr>
              <a:t>;</a:t>
            </a:r>
          </a:p>
          <a:p>
            <a:pPr marL="457200" lvl="1" indent="0" eaLnBrk="1" hangingPunct="1">
              <a:lnSpc>
                <a:spcPct val="120000"/>
              </a:lnSpc>
              <a:spcBef>
                <a:spcPct val="0"/>
              </a:spcBef>
              <a:buClr>
                <a:srgbClr val="FF0000"/>
              </a:buClr>
              <a:buSzPct val="55000"/>
              <a:buNone/>
              <a:defRPr/>
            </a:pPr>
            <a:r>
              <a:rPr lang="en-US" altLang="zh-CN" sz="2800" b="1" dirty="0">
                <a:latin typeface="Euclid" panose="02020503060505020303" pitchFamily="18" charset="0"/>
              </a:rPr>
              <a:t>          F, H, I, S</a:t>
            </a:r>
            <a:r>
              <a:rPr lang="zh-CN" altLang="en-US" sz="2800" b="1" dirty="0">
                <a:latin typeface="Euclid" panose="02020503060505020303" pitchFamily="18" charset="0"/>
              </a:rPr>
              <a:t>：</a:t>
            </a:r>
            <a:r>
              <a:rPr lang="en-US" altLang="zh-CN" sz="2800" b="1" dirty="0">
                <a:latin typeface="Euclid" panose="02020503060505020303" pitchFamily="18" charset="0"/>
              </a:rPr>
              <a:t>3</a:t>
            </a:r>
            <a:r>
              <a:rPr lang="zh-CN" altLang="en-US" sz="2800" dirty="0">
                <a:latin typeface="Euclid" panose="02020503060505020303" pitchFamily="18" charset="0"/>
              </a:rPr>
              <a:t>次</a:t>
            </a:r>
            <a:r>
              <a:rPr lang="en-US" altLang="zh-CN" sz="2800" b="1" dirty="0">
                <a:latin typeface="Euclid" panose="02020503060505020303" pitchFamily="18" charset="0"/>
              </a:rPr>
              <a:t>;</a:t>
            </a:r>
          </a:p>
          <a:p>
            <a:endParaRPr lang="zh-CN" altLang="en-US" b="1" dirty="0">
              <a:latin typeface="Euclid" panose="02020503060505020303" pitchFamily="18" charset="0"/>
            </a:endParaRPr>
          </a:p>
          <a:p>
            <a:endParaRPr lang="zh-CN" altLang="en-US" dirty="0">
              <a:latin typeface="Euclid" panose="02020503060505020303" pitchFamily="18" charset="0"/>
            </a:endParaRPr>
          </a:p>
        </p:txBody>
      </p:sp>
      <p:sp>
        <p:nvSpPr>
          <p:cNvPr id="7" name="页脚占位符 6"/>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8" name="日期占位符 7"/>
          <p:cNvSpPr>
            <a:spLocks noGrp="1"/>
          </p:cNvSpPr>
          <p:nvPr>
            <p:ph type="dt" sz="half" idx="10"/>
          </p:nvPr>
        </p:nvSpPr>
        <p:spPr/>
        <p:txBody>
          <a:bodyPr/>
          <a:lstStyle/>
          <a:p>
            <a:pPr>
              <a:defRPr/>
            </a:pPr>
            <a:fld id="{12A018BF-B2ED-404D-8A90-9D8CC8BB6321}" type="datetime1">
              <a:rPr lang="zh-CN" altLang="en-US" smtClean="0"/>
              <a:t>2023/3/7</a:t>
            </a:fld>
            <a:endParaRPr lang="zh-CN" altLang="en-US" dirty="0"/>
          </a:p>
        </p:txBody>
      </p:sp>
    </p:spTree>
    <p:extLst>
      <p:ext uri="{BB962C8B-B14F-4D97-AF65-F5344CB8AC3E}">
        <p14:creationId xmlns:p14="http://schemas.microsoft.com/office/powerpoint/2010/main" val="4044499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xmlns="" id="{D3BC078E-3502-4AD4-867F-DA03F61F985B}"/>
              </a:ext>
            </a:extLst>
          </p:cNvPr>
          <p:cNvSpPr>
            <a:spLocks noGrp="1"/>
          </p:cNvSpPr>
          <p:nvPr>
            <p:ph type="title"/>
          </p:nvPr>
        </p:nvSpPr>
        <p:spPr>
          <a:xfrm>
            <a:off x="1098550" y="365125"/>
            <a:ext cx="6778625" cy="668338"/>
          </a:xfrm>
        </p:spPr>
        <p:txBody>
          <a:bodyPr/>
          <a:lstStyle/>
          <a:p>
            <a:r>
              <a:rPr lang="zh-CN" altLang="en-US"/>
              <a:t>密码学研究内容</a:t>
            </a:r>
            <a:endParaRPr lang="zh-CN" altLang="en-US">
              <a:latin typeface="Times New Roman" panose="02020603050405020304" pitchFamily="18" charset="0"/>
              <a:cs typeface="Times New Roman" panose="02020603050405020304" pitchFamily="18" charset="0"/>
            </a:endParaRPr>
          </a:p>
        </p:txBody>
      </p:sp>
      <p:sp>
        <p:nvSpPr>
          <p:cNvPr id="20483" name="Rectangle 3">
            <a:extLst>
              <a:ext uri="{FF2B5EF4-FFF2-40B4-BE49-F238E27FC236}">
                <a16:creationId xmlns:a16="http://schemas.microsoft.com/office/drawing/2014/main" xmlns="" id="{EE9039DC-2DEF-479E-AF4B-1E1B63CC791C}"/>
              </a:ext>
            </a:extLst>
          </p:cNvPr>
          <p:cNvSpPr txBox="1">
            <a:spLocks noChangeArrowheads="1"/>
          </p:cNvSpPr>
          <p:nvPr/>
        </p:nvSpPr>
        <p:spPr bwMode="auto">
          <a:xfrm>
            <a:off x="903288" y="1317625"/>
            <a:ext cx="6716712"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buFont typeface="Arial" panose="020B0604020202020204" pitchFamily="34" charset="0"/>
              <a:buNone/>
            </a:pPr>
            <a:r>
              <a:rPr lang="zh-CN" altLang="en-US" sz="3200" dirty="0">
                <a:cs typeface="Times New Roman" panose="02020603050405020304" pitchFamily="18" charset="0"/>
              </a:rPr>
              <a:t>两个分支形成既对立又统一的矛盾体</a:t>
            </a:r>
          </a:p>
        </p:txBody>
      </p:sp>
      <p:sp>
        <p:nvSpPr>
          <p:cNvPr id="30" name="Text Box 15">
            <a:extLst>
              <a:ext uri="{FF2B5EF4-FFF2-40B4-BE49-F238E27FC236}">
                <a16:creationId xmlns:a16="http://schemas.microsoft.com/office/drawing/2014/main" xmlns="" id="{9CFEC621-871F-4BE3-812F-A3B3C370DF0C}"/>
              </a:ext>
            </a:extLst>
          </p:cNvPr>
          <p:cNvSpPr txBox="1">
            <a:spLocks noChangeArrowheads="1"/>
          </p:cNvSpPr>
          <p:nvPr/>
        </p:nvSpPr>
        <p:spPr bwMode="auto">
          <a:xfrm>
            <a:off x="6553200" y="2683331"/>
            <a:ext cx="477906" cy="2893100"/>
          </a:xfrm>
          <a:prstGeom prst="rect">
            <a:avLst/>
          </a:prstGeom>
          <a:noFill/>
          <a:ln w="28575">
            <a:noFill/>
            <a:miter lim="800000"/>
            <a:headEnd/>
            <a:tailEnd/>
          </a:ln>
          <a:effectLst/>
        </p:spPr>
        <p:txBody>
          <a:bodyPr wrap="square">
            <a:spAutoFit/>
          </a:bodyPr>
          <a:lstStyle/>
          <a:p>
            <a:pPr eaLnBrk="1" hangingPunct="1">
              <a:spcBef>
                <a:spcPct val="50000"/>
              </a:spcBef>
              <a:defRPr/>
            </a:pPr>
            <a: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新方法</a:t>
            </a:r>
            <a:endParaRPr lang="en-US" altLang="zh-CN" sz="2800" dirty="0">
              <a:solidFill>
                <a:srgbClr val="0000FF"/>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p>
            <a:pPr eaLnBrk="1" hangingPunct="1">
              <a:spcBef>
                <a:spcPct val="50000"/>
              </a:spcBef>
              <a:defRPr/>
            </a:pPr>
            <a: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新手段</a:t>
            </a:r>
          </a:p>
        </p:txBody>
      </p:sp>
      <p:sp>
        <p:nvSpPr>
          <p:cNvPr id="32" name="Text Box 17">
            <a:extLst>
              <a:ext uri="{FF2B5EF4-FFF2-40B4-BE49-F238E27FC236}">
                <a16:creationId xmlns:a16="http://schemas.microsoft.com/office/drawing/2014/main" xmlns="" id="{151EE0E3-C669-4596-9966-E6AD6800EEDA}"/>
              </a:ext>
            </a:extLst>
          </p:cNvPr>
          <p:cNvSpPr txBox="1">
            <a:spLocks noChangeArrowheads="1"/>
          </p:cNvSpPr>
          <p:nvPr/>
        </p:nvSpPr>
        <p:spPr bwMode="auto">
          <a:xfrm>
            <a:off x="1590028" y="2641693"/>
            <a:ext cx="378919" cy="2914218"/>
          </a:xfrm>
          <a:prstGeom prst="rect">
            <a:avLst/>
          </a:prstGeom>
          <a:noFill/>
          <a:ln w="28575">
            <a:noFill/>
            <a:miter lim="800000"/>
            <a:headEnd/>
            <a:tailEnd/>
          </a:ln>
          <a:effectLst/>
        </p:spPr>
        <p:txBody>
          <a:bodyPr wrap="square">
            <a:spAutoFit/>
          </a:bodyPr>
          <a:lstStyle/>
          <a:p>
            <a:pPr eaLnBrk="1" hangingPunct="1">
              <a:spcBef>
                <a:spcPct val="50000"/>
              </a:spcBef>
              <a:defRPr/>
            </a:pPr>
            <a:r>
              <a:rPr lang="zh-CN" altLang="en-US" sz="2800" dirty="0">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新思想</a:t>
            </a:r>
            <a:endParaRPr lang="en-US" altLang="zh-CN" sz="2800" dirty="0">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p>
            <a:pPr eaLnBrk="1" hangingPunct="1">
              <a:spcBef>
                <a:spcPct val="50000"/>
              </a:spcBef>
              <a:defRPr/>
            </a:pPr>
            <a:r>
              <a:rPr lang="zh-CN" altLang="en-US" sz="2800" dirty="0">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新结构</a:t>
            </a:r>
          </a:p>
        </p:txBody>
      </p:sp>
      <p:grpSp>
        <p:nvGrpSpPr>
          <p:cNvPr id="2" name="组合 1">
            <a:extLst>
              <a:ext uri="{FF2B5EF4-FFF2-40B4-BE49-F238E27FC236}">
                <a16:creationId xmlns:a16="http://schemas.microsoft.com/office/drawing/2014/main" xmlns="" id="{F33AFB1D-9F48-4822-8C52-F2A8DE208644}"/>
              </a:ext>
            </a:extLst>
          </p:cNvPr>
          <p:cNvGrpSpPr/>
          <p:nvPr/>
        </p:nvGrpSpPr>
        <p:grpSpPr>
          <a:xfrm>
            <a:off x="2606675" y="2781300"/>
            <a:ext cx="3463925" cy="2700338"/>
            <a:chOff x="2606675" y="2781300"/>
            <a:chExt cx="3463925" cy="2700338"/>
          </a:xfrm>
        </p:grpSpPr>
        <p:sp>
          <p:nvSpPr>
            <p:cNvPr id="20" name="Rectangle 5">
              <a:extLst>
                <a:ext uri="{FF2B5EF4-FFF2-40B4-BE49-F238E27FC236}">
                  <a16:creationId xmlns:a16="http://schemas.microsoft.com/office/drawing/2014/main" xmlns="" id="{8B2F9DDC-BC7D-412F-B4E0-6965634221E1}"/>
                </a:ext>
              </a:extLst>
            </p:cNvPr>
            <p:cNvSpPr>
              <a:spLocks noChangeArrowheads="1"/>
            </p:cNvSpPr>
            <p:nvPr/>
          </p:nvSpPr>
          <p:spPr bwMode="auto">
            <a:xfrm>
              <a:off x="3511550" y="3098800"/>
              <a:ext cx="1154113" cy="1852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b="1">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b="1">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b="1">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9pPr>
            </a:lstStyle>
            <a:p>
              <a:pPr eaLnBrk="1" hangingPunct="1">
                <a:lnSpc>
                  <a:spcPct val="100000"/>
                </a:lnSpc>
                <a:spcBef>
                  <a:spcPct val="0"/>
                </a:spcBef>
                <a:buFontTx/>
                <a:buNone/>
                <a:defRPr/>
              </a:pPr>
              <a:endParaRPr lang="zh-CN" altLang="en-US" sz="1350" b="0">
                <a:ea typeface="华文中宋" panose="02010600040101010101" pitchFamily="2" charset="-122"/>
                <a:cs typeface="Times New Roman" panose="02020603050405020304" pitchFamily="18" charset="0"/>
              </a:endParaRPr>
            </a:p>
          </p:txBody>
        </p:sp>
        <p:sp>
          <p:nvSpPr>
            <p:cNvPr id="20485" name="AutoShape 6">
              <a:extLst>
                <a:ext uri="{FF2B5EF4-FFF2-40B4-BE49-F238E27FC236}">
                  <a16:creationId xmlns:a16="http://schemas.microsoft.com/office/drawing/2014/main" xmlns="" id="{A560BC93-F3E0-42A2-9304-D60F49E906C7}"/>
                </a:ext>
              </a:extLst>
            </p:cNvPr>
            <p:cNvSpPr>
              <a:spLocks noChangeArrowheads="1"/>
            </p:cNvSpPr>
            <p:nvPr/>
          </p:nvSpPr>
          <p:spPr bwMode="auto">
            <a:xfrm rot="5400000">
              <a:off x="2990056" y="2850358"/>
              <a:ext cx="2697163" cy="2559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804 h 21600"/>
              </a:gdLst>
              <a:ahLst/>
              <a:cxnLst>
                <a:cxn ang="T8">
                  <a:pos x="T0" y="T1"/>
                </a:cxn>
                <a:cxn ang="T9">
                  <a:pos x="T2" y="T3"/>
                </a:cxn>
                <a:cxn ang="T10">
                  <a:pos x="T4" y="T5"/>
                </a:cxn>
                <a:cxn ang="T11">
                  <a:pos x="T6" y="T7"/>
                </a:cxn>
              </a:cxnLst>
              <a:rect l="T12" t="T13" r="T14" b="T15"/>
              <a:pathLst>
                <a:path w="21600" h="21600">
                  <a:moveTo>
                    <a:pt x="10428" y="10802"/>
                  </a:moveTo>
                  <a:cubicBezTo>
                    <a:pt x="10428" y="10802"/>
                    <a:pt x="10428" y="10801"/>
                    <a:pt x="10428" y="10800"/>
                  </a:cubicBezTo>
                  <a:cubicBezTo>
                    <a:pt x="10428" y="10594"/>
                    <a:pt x="10594" y="10428"/>
                    <a:pt x="10800" y="10428"/>
                  </a:cubicBezTo>
                  <a:cubicBezTo>
                    <a:pt x="11005" y="10428"/>
                    <a:pt x="11172" y="10594"/>
                    <a:pt x="11172" y="10800"/>
                  </a:cubicBezTo>
                  <a:cubicBezTo>
                    <a:pt x="11172" y="10801"/>
                    <a:pt x="11171" y="10802"/>
                    <a:pt x="11171" y="10802"/>
                  </a:cubicBezTo>
                  <a:lnTo>
                    <a:pt x="21599" y="10887"/>
                  </a:lnTo>
                  <a:cubicBezTo>
                    <a:pt x="21599" y="10858"/>
                    <a:pt x="21600" y="10829"/>
                    <a:pt x="21600" y="10800"/>
                  </a:cubicBezTo>
                  <a:cubicBezTo>
                    <a:pt x="21600" y="4835"/>
                    <a:pt x="16764" y="0"/>
                    <a:pt x="10800" y="0"/>
                  </a:cubicBezTo>
                  <a:cubicBezTo>
                    <a:pt x="4835" y="0"/>
                    <a:pt x="0" y="4835"/>
                    <a:pt x="0" y="10800"/>
                  </a:cubicBezTo>
                  <a:cubicBezTo>
                    <a:pt x="-1" y="10829"/>
                    <a:pt x="0" y="10858"/>
                    <a:pt x="0" y="10887"/>
                  </a:cubicBezTo>
                  <a:lnTo>
                    <a:pt x="10428" y="10802"/>
                  </a:lnTo>
                  <a:close/>
                </a:path>
              </a:pathLst>
            </a:custGeom>
            <a:solidFill>
              <a:srgbClr val="FF9900"/>
            </a:solidFill>
            <a:ln w="57150">
              <a:solidFill>
                <a:srgbClr val="FFFF00"/>
              </a:solidFill>
              <a:miter lim="800000"/>
              <a:headEnd/>
              <a:tailEnd/>
            </a:ln>
          </p:spPr>
          <p:txBody>
            <a:bodyPr wrap="none" anchor="ctr"/>
            <a:lstStyle/>
            <a:p>
              <a:endParaRPr lang="zh-CN" altLang="en-US"/>
            </a:p>
          </p:txBody>
        </p:sp>
        <p:sp>
          <p:nvSpPr>
            <p:cNvPr id="20486" name="AutoShape 7">
              <a:extLst>
                <a:ext uri="{FF2B5EF4-FFF2-40B4-BE49-F238E27FC236}">
                  <a16:creationId xmlns:a16="http://schemas.microsoft.com/office/drawing/2014/main" xmlns="" id="{7D7BCAD8-A142-44C2-9ED3-19A9C178B46F}"/>
                </a:ext>
              </a:extLst>
            </p:cNvPr>
            <p:cNvSpPr>
              <a:spLocks noChangeArrowheads="1"/>
            </p:cNvSpPr>
            <p:nvPr/>
          </p:nvSpPr>
          <p:spPr bwMode="auto">
            <a:xfrm rot="16200000">
              <a:off x="2987675" y="2851150"/>
              <a:ext cx="2697163" cy="25574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804 h 21600"/>
              </a:gdLst>
              <a:ahLst/>
              <a:cxnLst>
                <a:cxn ang="T8">
                  <a:pos x="T0" y="T1"/>
                </a:cxn>
                <a:cxn ang="T9">
                  <a:pos x="T2" y="T3"/>
                </a:cxn>
                <a:cxn ang="T10">
                  <a:pos x="T4" y="T5"/>
                </a:cxn>
                <a:cxn ang="T11">
                  <a:pos x="T6" y="T7"/>
                </a:cxn>
              </a:cxnLst>
              <a:rect l="T12" t="T13" r="T14" b="T15"/>
              <a:pathLst>
                <a:path w="21600" h="21600">
                  <a:moveTo>
                    <a:pt x="10428" y="10802"/>
                  </a:moveTo>
                  <a:cubicBezTo>
                    <a:pt x="10428" y="10802"/>
                    <a:pt x="10428" y="10801"/>
                    <a:pt x="10428" y="10800"/>
                  </a:cubicBezTo>
                  <a:cubicBezTo>
                    <a:pt x="10428" y="10594"/>
                    <a:pt x="10594" y="10428"/>
                    <a:pt x="10800" y="10428"/>
                  </a:cubicBezTo>
                  <a:cubicBezTo>
                    <a:pt x="11005" y="10428"/>
                    <a:pt x="11172" y="10594"/>
                    <a:pt x="11172" y="10800"/>
                  </a:cubicBezTo>
                  <a:cubicBezTo>
                    <a:pt x="11172" y="10801"/>
                    <a:pt x="11171" y="10802"/>
                    <a:pt x="11171" y="10802"/>
                  </a:cubicBezTo>
                  <a:lnTo>
                    <a:pt x="21599" y="10887"/>
                  </a:lnTo>
                  <a:cubicBezTo>
                    <a:pt x="21599" y="10858"/>
                    <a:pt x="21600" y="10829"/>
                    <a:pt x="21600" y="10800"/>
                  </a:cubicBezTo>
                  <a:cubicBezTo>
                    <a:pt x="21600" y="4835"/>
                    <a:pt x="16764" y="0"/>
                    <a:pt x="10800" y="0"/>
                  </a:cubicBezTo>
                  <a:cubicBezTo>
                    <a:pt x="4835" y="0"/>
                    <a:pt x="0" y="4835"/>
                    <a:pt x="0" y="10800"/>
                  </a:cubicBezTo>
                  <a:cubicBezTo>
                    <a:pt x="-1" y="10829"/>
                    <a:pt x="0" y="10858"/>
                    <a:pt x="0" y="10887"/>
                  </a:cubicBezTo>
                  <a:lnTo>
                    <a:pt x="10428" y="10802"/>
                  </a:lnTo>
                  <a:close/>
                </a:path>
              </a:pathLst>
            </a:custGeom>
            <a:solidFill>
              <a:srgbClr val="33CCCC"/>
            </a:solidFill>
            <a:ln w="57150">
              <a:solidFill>
                <a:srgbClr val="FFFF00"/>
              </a:solidFill>
              <a:miter lim="800000"/>
              <a:headEnd/>
              <a:tailEnd/>
            </a:ln>
          </p:spPr>
          <p:txBody>
            <a:bodyPr wrap="none" anchor="ctr"/>
            <a:lstStyle/>
            <a:p>
              <a:endParaRPr lang="zh-CN" altLang="en-US"/>
            </a:p>
          </p:txBody>
        </p:sp>
        <p:sp>
          <p:nvSpPr>
            <p:cNvPr id="24" name="Oval 9">
              <a:extLst>
                <a:ext uri="{FF2B5EF4-FFF2-40B4-BE49-F238E27FC236}">
                  <a16:creationId xmlns:a16="http://schemas.microsoft.com/office/drawing/2014/main" xmlns="" id="{2D93B568-3B5B-4A9B-9268-DCDDBEFE2E9C}"/>
                </a:ext>
              </a:extLst>
            </p:cNvPr>
            <p:cNvSpPr>
              <a:spLocks noChangeArrowheads="1"/>
            </p:cNvSpPr>
            <p:nvPr/>
          </p:nvSpPr>
          <p:spPr bwMode="auto">
            <a:xfrm>
              <a:off x="3709988" y="4157663"/>
              <a:ext cx="1254125" cy="1322387"/>
            </a:xfrm>
            <a:prstGeom prst="ellipse">
              <a:avLst/>
            </a:pr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b="1">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b="1">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b="1">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9pPr>
            </a:lstStyle>
            <a:p>
              <a:pPr eaLnBrk="1" hangingPunct="1">
                <a:lnSpc>
                  <a:spcPct val="100000"/>
                </a:lnSpc>
                <a:spcBef>
                  <a:spcPct val="0"/>
                </a:spcBef>
                <a:buFontTx/>
                <a:buNone/>
                <a:defRPr/>
              </a:pPr>
              <a:endParaRPr lang="zh-CN" altLang="en-US" sz="1350" b="0">
                <a:ea typeface="华文中宋" panose="02010600040101010101" pitchFamily="2" charset="-122"/>
                <a:cs typeface="Times New Roman" panose="02020603050405020304" pitchFamily="18" charset="0"/>
              </a:endParaRPr>
            </a:p>
          </p:txBody>
        </p:sp>
        <p:sp>
          <p:nvSpPr>
            <p:cNvPr id="20489" name="AutoShape 10">
              <a:extLst>
                <a:ext uri="{FF2B5EF4-FFF2-40B4-BE49-F238E27FC236}">
                  <a16:creationId xmlns:a16="http://schemas.microsoft.com/office/drawing/2014/main" xmlns="" id="{32644DAB-5C50-481F-B1F5-FED59A2BD258}"/>
                </a:ext>
              </a:extLst>
            </p:cNvPr>
            <p:cNvSpPr>
              <a:spLocks noChangeArrowheads="1"/>
            </p:cNvSpPr>
            <p:nvPr/>
          </p:nvSpPr>
          <p:spPr bwMode="auto">
            <a:xfrm rot="16200000">
              <a:off x="3648869" y="2842419"/>
              <a:ext cx="1376363" cy="1254125"/>
            </a:xfrm>
            <a:custGeom>
              <a:avLst/>
              <a:gdLst>
                <a:gd name="T0" fmla="*/ 2147483646 w 21600"/>
                <a:gd name="T1" fmla="*/ 0 h 21600"/>
                <a:gd name="T2" fmla="*/ 0 w 21600"/>
                <a:gd name="T3" fmla="*/ 2147483646 h 21600"/>
                <a:gd name="T4" fmla="*/ 2147483646 w 21600"/>
                <a:gd name="T5" fmla="*/ 0 h 21600"/>
                <a:gd name="T6" fmla="*/ 2147483646 w 21600"/>
                <a:gd name="T7" fmla="*/ 2147483646 h 21600"/>
                <a:gd name="T8" fmla="*/ 0 60000 65536"/>
                <a:gd name="T9" fmla="*/ 0 60000 65536"/>
                <a:gd name="T10" fmla="*/ 0 60000 65536"/>
                <a:gd name="T11" fmla="*/ 0 60000 65536"/>
                <a:gd name="T12" fmla="*/ 447 w 21600"/>
                <a:gd name="T13" fmla="*/ 0 h 21600"/>
                <a:gd name="T14" fmla="*/ 21153 w 21600"/>
                <a:gd name="T15" fmla="*/ 13876 h 21600"/>
              </a:gdLst>
              <a:ahLst/>
              <a:cxnLst>
                <a:cxn ang="T8">
                  <a:pos x="T0" y="T1"/>
                </a:cxn>
                <a:cxn ang="T9">
                  <a:pos x="T2" y="T3"/>
                </a:cxn>
                <a:cxn ang="T10">
                  <a:pos x="T4" y="T5"/>
                </a:cxn>
                <a:cxn ang="T11">
                  <a:pos x="T6" y="T7"/>
                </a:cxn>
              </a:cxnLst>
              <a:rect l="T12" t="T13" r="T14" b="T15"/>
              <a:pathLst>
                <a:path w="21600" h="21600">
                  <a:moveTo>
                    <a:pt x="0" y="10790"/>
                  </a:moveTo>
                  <a:cubicBezTo>
                    <a:pt x="5" y="4829"/>
                    <a:pt x="4839" y="-1"/>
                    <a:pt x="10800" y="0"/>
                  </a:cubicBezTo>
                  <a:cubicBezTo>
                    <a:pt x="16760" y="0"/>
                    <a:pt x="21594" y="4829"/>
                    <a:pt x="21599" y="10790"/>
                  </a:cubicBezTo>
                  <a:cubicBezTo>
                    <a:pt x="21594" y="4829"/>
                    <a:pt x="16760" y="-1"/>
                    <a:pt x="10799" y="0"/>
                  </a:cubicBezTo>
                  <a:cubicBezTo>
                    <a:pt x="4839" y="0"/>
                    <a:pt x="5" y="4829"/>
                    <a:pt x="0" y="10790"/>
                  </a:cubicBezTo>
                  <a:close/>
                </a:path>
              </a:pathLst>
            </a:custGeom>
            <a:solidFill>
              <a:schemeClr val="accent1"/>
            </a:solidFill>
            <a:ln w="57150">
              <a:solidFill>
                <a:srgbClr val="FFFF00"/>
              </a:solidFill>
              <a:miter lim="800000"/>
              <a:headEnd/>
              <a:tailEnd/>
            </a:ln>
          </p:spPr>
          <p:txBody>
            <a:bodyPr wrap="none" anchor="ctr"/>
            <a:lstStyle/>
            <a:p>
              <a:endParaRPr lang="zh-CN" altLang="en-US"/>
            </a:p>
          </p:txBody>
        </p:sp>
        <p:sp>
          <p:nvSpPr>
            <p:cNvPr id="20490" name="AutoShape 11">
              <a:extLst>
                <a:ext uri="{FF2B5EF4-FFF2-40B4-BE49-F238E27FC236}">
                  <a16:creationId xmlns:a16="http://schemas.microsoft.com/office/drawing/2014/main" xmlns="" id="{F5AFE072-2B8D-4032-9072-52479878E720}"/>
                </a:ext>
              </a:extLst>
            </p:cNvPr>
            <p:cNvSpPr>
              <a:spLocks noChangeArrowheads="1"/>
            </p:cNvSpPr>
            <p:nvPr/>
          </p:nvSpPr>
          <p:spPr bwMode="auto">
            <a:xfrm rot="5400000">
              <a:off x="3675857" y="4191794"/>
              <a:ext cx="1322387" cy="1254125"/>
            </a:xfrm>
            <a:custGeom>
              <a:avLst/>
              <a:gdLst>
                <a:gd name="T0" fmla="*/ 2147483646 w 21600"/>
                <a:gd name="T1" fmla="*/ 0 h 21600"/>
                <a:gd name="T2" fmla="*/ 0 w 21600"/>
                <a:gd name="T3" fmla="*/ 2147483646 h 21600"/>
                <a:gd name="T4" fmla="*/ 2147483646 w 21600"/>
                <a:gd name="T5" fmla="*/ 0 h 21600"/>
                <a:gd name="T6" fmla="*/ 2147483646 w 21600"/>
                <a:gd name="T7" fmla="*/ 2147483646 h 21600"/>
                <a:gd name="T8" fmla="*/ 0 60000 65536"/>
                <a:gd name="T9" fmla="*/ 0 60000 65536"/>
                <a:gd name="T10" fmla="*/ 0 60000 65536"/>
                <a:gd name="T11" fmla="*/ 0 60000 65536"/>
                <a:gd name="T12" fmla="*/ 444 w 21600"/>
                <a:gd name="T13" fmla="*/ 0 h 21600"/>
                <a:gd name="T14" fmla="*/ 21156 w 21600"/>
                <a:gd name="T15" fmla="*/ 13866 h 21600"/>
              </a:gdLst>
              <a:ahLst/>
              <a:cxnLst>
                <a:cxn ang="T8">
                  <a:pos x="T0" y="T1"/>
                </a:cxn>
                <a:cxn ang="T9">
                  <a:pos x="T2" y="T3"/>
                </a:cxn>
                <a:cxn ang="T10">
                  <a:pos x="T4" y="T5"/>
                </a:cxn>
                <a:cxn ang="T11">
                  <a:pos x="T6" y="T7"/>
                </a:cxn>
              </a:cxnLst>
              <a:rect l="T12" t="T13" r="T14" b="T15"/>
              <a:pathLst>
                <a:path w="21600" h="21600">
                  <a:moveTo>
                    <a:pt x="0" y="10780"/>
                  </a:moveTo>
                  <a:cubicBezTo>
                    <a:pt x="10" y="4823"/>
                    <a:pt x="4843" y="-1"/>
                    <a:pt x="10800" y="0"/>
                  </a:cubicBezTo>
                  <a:cubicBezTo>
                    <a:pt x="16756" y="0"/>
                    <a:pt x="21589" y="4823"/>
                    <a:pt x="21599" y="10780"/>
                  </a:cubicBezTo>
                  <a:cubicBezTo>
                    <a:pt x="21589" y="4823"/>
                    <a:pt x="16756" y="-1"/>
                    <a:pt x="10799" y="0"/>
                  </a:cubicBezTo>
                  <a:cubicBezTo>
                    <a:pt x="4843" y="0"/>
                    <a:pt x="10" y="4823"/>
                    <a:pt x="0" y="10780"/>
                  </a:cubicBezTo>
                  <a:close/>
                </a:path>
              </a:pathLst>
            </a:custGeom>
            <a:solidFill>
              <a:schemeClr val="accent1"/>
            </a:solidFill>
            <a:ln w="57150">
              <a:solidFill>
                <a:srgbClr val="FFFF00"/>
              </a:solidFill>
              <a:miter lim="800000"/>
              <a:headEnd/>
              <a:tailEnd/>
            </a:ln>
          </p:spPr>
          <p:txBody>
            <a:bodyPr wrap="none" anchor="ctr"/>
            <a:lstStyle/>
            <a:p>
              <a:endParaRPr lang="zh-CN" altLang="en-US"/>
            </a:p>
          </p:txBody>
        </p:sp>
        <p:sp>
          <p:nvSpPr>
            <p:cNvPr id="20493" name="AutoShape 14">
              <a:extLst>
                <a:ext uri="{FF2B5EF4-FFF2-40B4-BE49-F238E27FC236}">
                  <a16:creationId xmlns:a16="http://schemas.microsoft.com/office/drawing/2014/main" xmlns="" id="{8C747C6E-E27A-4A7B-B9B5-1062C9C39C93}"/>
                </a:ext>
              </a:extLst>
            </p:cNvPr>
            <p:cNvSpPr>
              <a:spLocks noChangeArrowheads="1"/>
            </p:cNvSpPr>
            <p:nvPr/>
          </p:nvSpPr>
          <p:spPr bwMode="auto">
            <a:xfrm rot="15832734">
              <a:off x="1997868" y="3707607"/>
              <a:ext cx="2170113" cy="9525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294" y="10918"/>
                  </a:moveTo>
                  <a:cubicBezTo>
                    <a:pt x="19294" y="10879"/>
                    <a:pt x="19295" y="10839"/>
                    <a:pt x="19295" y="10800"/>
                  </a:cubicBezTo>
                  <a:cubicBezTo>
                    <a:pt x="19295" y="6108"/>
                    <a:pt x="15491" y="2305"/>
                    <a:pt x="10800" y="2305"/>
                  </a:cubicBezTo>
                  <a:cubicBezTo>
                    <a:pt x="6137" y="2304"/>
                    <a:pt x="2345" y="6063"/>
                    <a:pt x="2305" y="10726"/>
                  </a:cubicBezTo>
                  <a:lnTo>
                    <a:pt x="0" y="10706"/>
                  </a:lnTo>
                  <a:cubicBezTo>
                    <a:pt x="51" y="4778"/>
                    <a:pt x="4871" y="-1"/>
                    <a:pt x="10800" y="0"/>
                  </a:cubicBezTo>
                  <a:cubicBezTo>
                    <a:pt x="16764" y="0"/>
                    <a:pt x="21600" y="4835"/>
                    <a:pt x="21600" y="10800"/>
                  </a:cubicBezTo>
                  <a:cubicBezTo>
                    <a:pt x="21600" y="10850"/>
                    <a:pt x="21599" y="10900"/>
                    <a:pt x="21598" y="10951"/>
                  </a:cubicBezTo>
                  <a:lnTo>
                    <a:pt x="24298" y="10989"/>
                  </a:lnTo>
                  <a:lnTo>
                    <a:pt x="20393" y="14788"/>
                  </a:lnTo>
                  <a:lnTo>
                    <a:pt x="16594" y="10881"/>
                  </a:lnTo>
                  <a:lnTo>
                    <a:pt x="19294" y="10918"/>
                  </a:lnTo>
                  <a:close/>
                </a:path>
              </a:pathLst>
            </a:custGeom>
            <a:gradFill rotWithShape="1">
              <a:gsLst>
                <a:gs pos="0">
                  <a:srgbClr val="475E76"/>
                </a:gs>
                <a:gs pos="100000">
                  <a:srgbClr val="99CCFF"/>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zh-CN" altLang="en-US"/>
            </a:p>
          </p:txBody>
        </p:sp>
        <p:sp>
          <p:nvSpPr>
            <p:cNvPr id="20495" name="AutoShape 16">
              <a:extLst>
                <a:ext uri="{FF2B5EF4-FFF2-40B4-BE49-F238E27FC236}">
                  <a16:creationId xmlns:a16="http://schemas.microsoft.com/office/drawing/2014/main" xmlns="" id="{87CA55A7-795A-4459-B4A0-85FEECA440E1}"/>
                </a:ext>
              </a:extLst>
            </p:cNvPr>
            <p:cNvSpPr>
              <a:spLocks noChangeArrowheads="1"/>
            </p:cNvSpPr>
            <p:nvPr/>
          </p:nvSpPr>
          <p:spPr bwMode="auto">
            <a:xfrm rot="4961483">
              <a:off x="4532313" y="3571875"/>
              <a:ext cx="2222500" cy="85407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484" y="10937"/>
                  </a:moveTo>
                  <a:cubicBezTo>
                    <a:pt x="19485" y="10892"/>
                    <a:pt x="19486" y="10846"/>
                    <a:pt x="19486" y="10800"/>
                  </a:cubicBezTo>
                  <a:cubicBezTo>
                    <a:pt x="19486" y="6002"/>
                    <a:pt x="15597" y="2114"/>
                    <a:pt x="10800" y="2114"/>
                  </a:cubicBezTo>
                  <a:cubicBezTo>
                    <a:pt x="6010" y="2113"/>
                    <a:pt x="2124" y="5991"/>
                    <a:pt x="2114" y="10781"/>
                  </a:cubicBezTo>
                  <a:lnTo>
                    <a:pt x="0" y="10776"/>
                  </a:lnTo>
                  <a:cubicBezTo>
                    <a:pt x="12" y="4821"/>
                    <a:pt x="4844" y="-1"/>
                    <a:pt x="10800" y="0"/>
                  </a:cubicBezTo>
                  <a:cubicBezTo>
                    <a:pt x="16764" y="0"/>
                    <a:pt x="21600" y="4835"/>
                    <a:pt x="21600" y="10800"/>
                  </a:cubicBezTo>
                  <a:cubicBezTo>
                    <a:pt x="21600" y="10857"/>
                    <a:pt x="21599" y="10914"/>
                    <a:pt x="21598" y="10971"/>
                  </a:cubicBezTo>
                  <a:lnTo>
                    <a:pt x="24298" y="11014"/>
                  </a:lnTo>
                  <a:lnTo>
                    <a:pt x="20482" y="14710"/>
                  </a:lnTo>
                  <a:lnTo>
                    <a:pt x="16785" y="10895"/>
                  </a:lnTo>
                  <a:lnTo>
                    <a:pt x="19484" y="10937"/>
                  </a:lnTo>
                  <a:close/>
                </a:path>
              </a:pathLst>
            </a:custGeom>
            <a:gradFill rotWithShape="1">
              <a:gsLst>
                <a:gs pos="0">
                  <a:srgbClr val="76393B"/>
                </a:gs>
                <a:gs pos="100000">
                  <a:srgbClr val="FF7C8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zh-CN" altLang="en-US"/>
            </a:p>
          </p:txBody>
        </p:sp>
        <p:sp>
          <p:nvSpPr>
            <p:cNvPr id="20497" name="AutoShape 18">
              <a:extLst>
                <a:ext uri="{FF2B5EF4-FFF2-40B4-BE49-F238E27FC236}">
                  <a16:creationId xmlns:a16="http://schemas.microsoft.com/office/drawing/2014/main" xmlns="" id="{0D79B304-E7E4-417B-A1D1-E7CD996FEBAD}"/>
                </a:ext>
              </a:extLst>
            </p:cNvPr>
            <p:cNvSpPr>
              <a:spLocks noChangeArrowheads="1"/>
            </p:cNvSpPr>
            <p:nvPr/>
          </p:nvSpPr>
          <p:spPr bwMode="auto">
            <a:xfrm rot="205918">
              <a:off x="3711575" y="2781300"/>
              <a:ext cx="1303338" cy="1322388"/>
            </a:xfrm>
            <a:custGeom>
              <a:avLst/>
              <a:gdLst>
                <a:gd name="T0" fmla="*/ 2147483646 w 21600"/>
                <a:gd name="T1" fmla="*/ 0 h 21600"/>
                <a:gd name="T2" fmla="*/ 2147483646 w 21600"/>
                <a:gd name="T3" fmla="*/ 2147483646 h 21600"/>
                <a:gd name="T4" fmla="*/ 2147483646 w 21600"/>
                <a:gd name="T5" fmla="*/ 0 h 21600"/>
                <a:gd name="T6" fmla="*/ 2147483646 w 21600"/>
                <a:gd name="T7" fmla="*/ 2147483646 h 21600"/>
                <a:gd name="T8" fmla="*/ 0 60000 65536"/>
                <a:gd name="T9" fmla="*/ 0 60000 65536"/>
                <a:gd name="T10" fmla="*/ 0 60000 65536"/>
                <a:gd name="T11" fmla="*/ 0 60000 65536"/>
                <a:gd name="T12" fmla="*/ 7502 w 21600"/>
                <a:gd name="T13" fmla="*/ 0 h 21600"/>
                <a:gd name="T14" fmla="*/ 14098 w 21600"/>
                <a:gd name="T15" fmla="*/ 516 h 21600"/>
              </a:gdLst>
              <a:ahLst/>
              <a:cxnLst>
                <a:cxn ang="T8">
                  <a:pos x="T0" y="T1"/>
                </a:cxn>
                <a:cxn ang="T9">
                  <a:pos x="T2" y="T3"/>
                </a:cxn>
                <a:cxn ang="T10">
                  <a:pos x="T4" y="T5"/>
                </a:cxn>
                <a:cxn ang="T11">
                  <a:pos x="T6" y="T7"/>
                </a:cxn>
              </a:cxnLst>
              <a:rect l="T12" t="T13" r="T14" b="T15"/>
              <a:pathLst>
                <a:path w="21600" h="21600">
                  <a:moveTo>
                    <a:pt x="9170" y="123"/>
                  </a:moveTo>
                  <a:cubicBezTo>
                    <a:pt x="9709" y="41"/>
                    <a:pt x="10254" y="-1"/>
                    <a:pt x="10800" y="0"/>
                  </a:cubicBezTo>
                  <a:cubicBezTo>
                    <a:pt x="11345" y="0"/>
                    <a:pt x="11890" y="41"/>
                    <a:pt x="12429" y="123"/>
                  </a:cubicBezTo>
                  <a:cubicBezTo>
                    <a:pt x="11890" y="41"/>
                    <a:pt x="11345" y="-1"/>
                    <a:pt x="10799" y="0"/>
                  </a:cubicBezTo>
                  <a:cubicBezTo>
                    <a:pt x="10254" y="0"/>
                    <a:pt x="9709" y="41"/>
                    <a:pt x="9170" y="123"/>
                  </a:cubicBezTo>
                  <a:close/>
                </a:path>
              </a:pathLst>
            </a:custGeom>
            <a:solidFill>
              <a:schemeClr val="accent1"/>
            </a:solidFill>
            <a:ln w="57150">
              <a:solidFill>
                <a:srgbClr val="FFFF00"/>
              </a:solidFill>
              <a:miter lim="800000"/>
              <a:headEnd/>
              <a:tailEnd/>
            </a:ln>
          </p:spPr>
          <p:txBody>
            <a:bodyPr wrap="none" anchor="ctr"/>
            <a:lstStyle/>
            <a:p>
              <a:endParaRPr lang="zh-CN" altLang="en-US"/>
            </a:p>
          </p:txBody>
        </p:sp>
        <p:sp>
          <p:nvSpPr>
            <p:cNvPr id="20498" name="AutoShape 19">
              <a:extLst>
                <a:ext uri="{FF2B5EF4-FFF2-40B4-BE49-F238E27FC236}">
                  <a16:creationId xmlns:a16="http://schemas.microsoft.com/office/drawing/2014/main" xmlns="" id="{5960FA53-4E27-4901-A78B-F5276EE528F0}"/>
                </a:ext>
              </a:extLst>
            </p:cNvPr>
            <p:cNvSpPr>
              <a:spLocks noChangeArrowheads="1"/>
            </p:cNvSpPr>
            <p:nvPr/>
          </p:nvSpPr>
          <p:spPr bwMode="auto">
            <a:xfrm rot="10800000">
              <a:off x="3609975" y="4159250"/>
              <a:ext cx="1304925" cy="1322388"/>
            </a:xfrm>
            <a:custGeom>
              <a:avLst/>
              <a:gdLst>
                <a:gd name="T0" fmla="*/ 2147483646 w 21600"/>
                <a:gd name="T1" fmla="*/ 0 h 21600"/>
                <a:gd name="T2" fmla="*/ 2147483646 w 21600"/>
                <a:gd name="T3" fmla="*/ 2147483646 h 21600"/>
                <a:gd name="T4" fmla="*/ 2147483646 w 21600"/>
                <a:gd name="T5" fmla="*/ 0 h 21600"/>
                <a:gd name="T6" fmla="*/ 2147483646 w 21600"/>
                <a:gd name="T7" fmla="*/ 2147483646 h 21600"/>
                <a:gd name="T8" fmla="*/ 0 60000 65536"/>
                <a:gd name="T9" fmla="*/ 0 60000 65536"/>
                <a:gd name="T10" fmla="*/ 0 60000 65536"/>
                <a:gd name="T11" fmla="*/ 0 60000 65536"/>
                <a:gd name="T12" fmla="*/ 7502 w 21600"/>
                <a:gd name="T13" fmla="*/ 0 h 21600"/>
                <a:gd name="T14" fmla="*/ 14098 w 21600"/>
                <a:gd name="T15" fmla="*/ 516 h 21600"/>
              </a:gdLst>
              <a:ahLst/>
              <a:cxnLst>
                <a:cxn ang="T8">
                  <a:pos x="T0" y="T1"/>
                </a:cxn>
                <a:cxn ang="T9">
                  <a:pos x="T2" y="T3"/>
                </a:cxn>
                <a:cxn ang="T10">
                  <a:pos x="T4" y="T5"/>
                </a:cxn>
                <a:cxn ang="T11">
                  <a:pos x="T6" y="T7"/>
                </a:cxn>
              </a:cxnLst>
              <a:rect l="T12" t="T13" r="T14" b="T15"/>
              <a:pathLst>
                <a:path w="21600" h="21600">
                  <a:moveTo>
                    <a:pt x="9170" y="123"/>
                  </a:moveTo>
                  <a:cubicBezTo>
                    <a:pt x="9709" y="41"/>
                    <a:pt x="10254" y="-1"/>
                    <a:pt x="10800" y="0"/>
                  </a:cubicBezTo>
                  <a:cubicBezTo>
                    <a:pt x="11345" y="0"/>
                    <a:pt x="11890" y="41"/>
                    <a:pt x="12429" y="123"/>
                  </a:cubicBezTo>
                  <a:cubicBezTo>
                    <a:pt x="11890" y="41"/>
                    <a:pt x="11345" y="-1"/>
                    <a:pt x="10799" y="0"/>
                  </a:cubicBezTo>
                  <a:cubicBezTo>
                    <a:pt x="10254" y="0"/>
                    <a:pt x="9709" y="41"/>
                    <a:pt x="9170" y="123"/>
                  </a:cubicBezTo>
                  <a:close/>
                </a:path>
              </a:pathLst>
            </a:custGeom>
            <a:solidFill>
              <a:schemeClr val="accent1"/>
            </a:solidFill>
            <a:ln w="57150">
              <a:solidFill>
                <a:srgbClr val="FFFF00"/>
              </a:solidFill>
              <a:miter lim="800000"/>
              <a:headEnd/>
              <a:tailEnd/>
            </a:ln>
          </p:spPr>
          <p:txBody>
            <a:bodyPr wrap="none" anchor="ctr"/>
            <a:lstStyle/>
            <a:p>
              <a:endParaRPr lang="zh-CN" altLang="en-US"/>
            </a:p>
          </p:txBody>
        </p:sp>
        <p:sp>
          <p:nvSpPr>
            <p:cNvPr id="23" name="Oval 8">
              <a:extLst>
                <a:ext uri="{FF2B5EF4-FFF2-40B4-BE49-F238E27FC236}">
                  <a16:creationId xmlns:a16="http://schemas.microsoft.com/office/drawing/2014/main" xmlns="" id="{66D3DC58-31AE-4327-B8E4-C809B5F1EC05}"/>
                </a:ext>
              </a:extLst>
            </p:cNvPr>
            <p:cNvSpPr>
              <a:spLocks noChangeArrowheads="1"/>
            </p:cNvSpPr>
            <p:nvPr/>
          </p:nvSpPr>
          <p:spPr bwMode="auto">
            <a:xfrm>
              <a:off x="3709988" y="2781300"/>
              <a:ext cx="1254125" cy="1376363"/>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b="1">
                  <a:solidFill>
                    <a:schemeClr val="tx1"/>
                  </a:solidFill>
                  <a:latin typeface="Times New Roman" panose="02020603050405020304" pitchFamily="18" charset="0"/>
                  <a:ea typeface="仿宋" panose="02010609060101010101" pitchFamily="49" charset="-122"/>
                </a:defRPr>
              </a:lvl1pPr>
              <a:lvl2pPr marL="742950" indent="-285750">
                <a:lnSpc>
                  <a:spcPct val="90000"/>
                </a:lnSpc>
                <a:spcBef>
                  <a:spcPts val="500"/>
                </a:spcBef>
                <a:buFont typeface="Arial" panose="020B0604020202020204" pitchFamily="34" charset="0"/>
                <a:buChar char="•"/>
                <a:defRPr sz="2400" b="1">
                  <a:solidFill>
                    <a:schemeClr val="tx1"/>
                  </a:solidFill>
                  <a:latin typeface="Times New Roman" panose="02020603050405020304" pitchFamily="18" charset="0"/>
                  <a:ea typeface="仿宋" panose="02010609060101010101" pitchFamily="49" charset="-122"/>
                </a:defRPr>
              </a:lvl2pPr>
              <a:lvl3pPr marL="1143000" indent="-228600">
                <a:lnSpc>
                  <a:spcPct val="90000"/>
                </a:lnSpc>
                <a:spcBef>
                  <a:spcPts val="500"/>
                </a:spcBef>
                <a:buFont typeface="Arial" panose="020B0604020202020204" pitchFamily="34" charset="0"/>
                <a:buChar char="•"/>
                <a:defRPr sz="2000" b="1">
                  <a:solidFill>
                    <a:schemeClr val="tx1"/>
                  </a:solidFill>
                  <a:latin typeface="Times New Roman" panose="02020603050405020304" pitchFamily="18" charset="0"/>
                  <a:ea typeface="仿宋" panose="02010609060101010101" pitchFamily="49" charset="-122"/>
                </a:defRPr>
              </a:lvl3pPr>
              <a:lvl4pPr marL="1600200" indent="-228600">
                <a:lnSpc>
                  <a:spcPct val="90000"/>
                </a:lnSpc>
                <a:spcBef>
                  <a:spcPts val="500"/>
                </a:spcBef>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4pPr>
              <a:lvl5pPr marL="2057400" indent="-228600">
                <a:lnSpc>
                  <a:spcPct val="90000"/>
                </a:lnSpc>
                <a:spcBef>
                  <a:spcPts val="500"/>
                </a:spcBef>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b="1">
                  <a:solidFill>
                    <a:schemeClr val="tx1"/>
                  </a:solidFill>
                  <a:latin typeface="Times New Roman" panose="02020603050405020304" pitchFamily="18" charset="0"/>
                  <a:ea typeface="仿宋" panose="02010609060101010101" pitchFamily="49" charset="-122"/>
                </a:defRPr>
              </a:lvl9pPr>
            </a:lstStyle>
            <a:p>
              <a:pPr eaLnBrk="1" hangingPunct="1">
                <a:lnSpc>
                  <a:spcPct val="100000"/>
                </a:lnSpc>
                <a:spcBef>
                  <a:spcPct val="0"/>
                </a:spcBef>
                <a:buFontTx/>
                <a:buNone/>
                <a:defRPr/>
              </a:pPr>
              <a:endParaRPr lang="zh-CN" altLang="en-US" sz="1350" b="0">
                <a:ea typeface="华文中宋" panose="02010600040101010101" pitchFamily="2" charset="-122"/>
                <a:cs typeface="Times New Roman" panose="02020603050405020304" pitchFamily="18" charset="0"/>
              </a:endParaRPr>
            </a:p>
          </p:txBody>
        </p:sp>
      </p:grpSp>
      <p:sp>
        <p:nvSpPr>
          <p:cNvPr id="25" name="Text Box 13">
            <a:extLst>
              <a:ext uri="{FF2B5EF4-FFF2-40B4-BE49-F238E27FC236}">
                <a16:creationId xmlns:a16="http://schemas.microsoft.com/office/drawing/2014/main" xmlns="" id="{A725647F-3303-4E97-9723-AE25D82164C6}"/>
              </a:ext>
            </a:extLst>
          </p:cNvPr>
          <p:cNvSpPr txBox="1">
            <a:spLocks noChangeArrowheads="1"/>
          </p:cNvSpPr>
          <p:nvPr/>
        </p:nvSpPr>
        <p:spPr bwMode="auto">
          <a:xfrm>
            <a:off x="3786675" y="3219262"/>
            <a:ext cx="1919503" cy="830997"/>
          </a:xfrm>
          <a:prstGeom prst="rect">
            <a:avLst/>
          </a:prstGeom>
          <a:noFill/>
          <a:ln w="28575">
            <a:noFill/>
            <a:miter lim="800000"/>
            <a:headEnd/>
            <a:tailEnd/>
          </a:ln>
          <a:effectLst/>
        </p:spPr>
        <p:txBody>
          <a:bodyPr wrap="square">
            <a:spAutoFit/>
          </a:bodyPr>
          <a:lstStyle/>
          <a:p>
            <a:pPr eaLnBrk="1" hangingPunct="1">
              <a:spcBef>
                <a:spcPts val="0"/>
              </a:spcBef>
              <a:defRPr/>
            </a:pPr>
            <a:r>
              <a:rPr lang="zh-CN" altLang="en-US" sz="2400" dirty="0">
                <a:solidFill>
                  <a:srgbClr val="0000FF"/>
                </a:solidFill>
                <a:effectLst>
                  <a:outerShdw blurRad="38100" dist="38100" dir="2700000" algn="tl">
                    <a:srgbClr val="C0C0C0"/>
                  </a:outerShdw>
                </a:effectLst>
                <a:latin typeface="+mn-lt"/>
                <a:ea typeface="华文中宋" panose="02010600040101010101" pitchFamily="2" charset="-122"/>
                <a:cs typeface="Times New Roman" panose="02020603050405020304" pitchFamily="18" charset="0"/>
              </a:rPr>
              <a:t>密码分析学</a:t>
            </a:r>
            <a:endParaRPr lang="en-US" altLang="zh-CN" sz="2400" dirty="0">
              <a:solidFill>
                <a:srgbClr val="0000FF"/>
              </a:solidFill>
              <a:effectLst>
                <a:outerShdw blurRad="38100" dist="38100" dir="2700000" algn="tl">
                  <a:srgbClr val="C0C0C0"/>
                </a:outerShdw>
              </a:effectLst>
              <a:latin typeface="+mn-lt"/>
              <a:ea typeface="华文中宋" panose="02010600040101010101" pitchFamily="2" charset="-122"/>
              <a:cs typeface="Times New Roman" panose="02020603050405020304" pitchFamily="18" charset="0"/>
            </a:endParaRPr>
          </a:p>
          <a:p>
            <a:pPr eaLnBrk="1" hangingPunct="1">
              <a:spcBef>
                <a:spcPts val="0"/>
              </a:spcBef>
              <a:defRPr/>
            </a:pPr>
            <a:r>
              <a:rPr lang="en-US" altLang="zh-CN" sz="2400" dirty="0">
                <a:solidFill>
                  <a:srgbClr val="0000FF"/>
                </a:solidFill>
                <a:latin typeface="+mn-lt"/>
                <a:cs typeface="Times New Roman" panose="02020603050405020304" pitchFamily="18" charset="0"/>
              </a:rPr>
              <a:t>Cryptanalysis</a:t>
            </a:r>
            <a:endParaRPr lang="zh-CN" altLang="en-US" sz="2400" dirty="0">
              <a:solidFill>
                <a:srgbClr val="0000FF"/>
              </a:solidFill>
              <a:effectLst>
                <a:outerShdw blurRad="38100" dist="38100" dir="2700000" algn="tl">
                  <a:srgbClr val="C0C0C0"/>
                </a:outerShdw>
              </a:effectLst>
              <a:latin typeface="+mn-lt"/>
              <a:ea typeface="华文中宋" panose="02010600040101010101" pitchFamily="2" charset="-122"/>
              <a:cs typeface="Times New Roman" panose="02020603050405020304" pitchFamily="18" charset="0"/>
            </a:endParaRPr>
          </a:p>
        </p:txBody>
      </p:sp>
      <p:sp>
        <p:nvSpPr>
          <p:cNvPr id="27" name="Text Box 12">
            <a:extLst>
              <a:ext uri="{FF2B5EF4-FFF2-40B4-BE49-F238E27FC236}">
                <a16:creationId xmlns:a16="http://schemas.microsoft.com/office/drawing/2014/main" xmlns="" id="{ED7F2D8F-6374-4AE0-A9A8-59A2864C6917}"/>
              </a:ext>
            </a:extLst>
          </p:cNvPr>
          <p:cNvSpPr txBox="1">
            <a:spLocks noChangeArrowheads="1"/>
          </p:cNvSpPr>
          <p:nvPr/>
        </p:nvSpPr>
        <p:spPr bwMode="auto">
          <a:xfrm>
            <a:off x="3188818" y="4204575"/>
            <a:ext cx="1929126" cy="830997"/>
          </a:xfrm>
          <a:prstGeom prst="rect">
            <a:avLst/>
          </a:prstGeom>
          <a:noFill/>
          <a:ln w="28575">
            <a:noFill/>
            <a:miter lim="800000"/>
            <a:headEnd/>
            <a:tailEnd/>
          </a:ln>
          <a:effectLst/>
        </p:spPr>
        <p:txBody>
          <a:bodyPr wrap="square">
            <a:spAutoFit/>
          </a:bodyPr>
          <a:lstStyle/>
          <a:p>
            <a:pPr eaLnBrk="1" hangingPunct="1">
              <a:defRPr/>
            </a:pPr>
            <a:r>
              <a:rPr lang="zh-CN" altLang="en-US" sz="2400" dirty="0">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密码编码学</a:t>
            </a:r>
            <a:r>
              <a:rPr lang="en-US" altLang="zh-CN" sz="2400" dirty="0">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Cryptography</a:t>
            </a:r>
            <a:endParaRPr lang="zh-CN" altLang="en-US" sz="2400" dirty="0">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4FF5640C-88BF-415A-B881-8829D2DE16F5}"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30" grpId="0"/>
      <p:bldP spid="32" grpId="0"/>
      <p:bldP spid="25"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AB0ADD5-A505-471C-8269-C824B464D8D2}"/>
              </a:ext>
            </a:extLst>
          </p:cNvPr>
          <p:cNvSpPr>
            <a:spLocks noGrp="1"/>
          </p:cNvSpPr>
          <p:nvPr>
            <p:ph type="title"/>
          </p:nvPr>
        </p:nvSpPr>
        <p:spPr/>
        <p:txBody>
          <a:bodyPr/>
          <a:lstStyle/>
          <a:p>
            <a:r>
              <a:rPr lang="zh-CN" altLang="en-US" dirty="0"/>
              <a:t>单表代</a:t>
            </a:r>
            <a:r>
              <a:rPr lang="zh-CN" altLang="en-US" dirty="0">
                <a:latin typeface="Times New Roman" panose="02020603050405020304" pitchFamily="18" charset="0"/>
              </a:rPr>
              <a:t>换</a:t>
            </a:r>
            <a:r>
              <a:rPr lang="zh-CN" altLang="en-US" dirty="0"/>
              <a:t>密码</a:t>
            </a:r>
            <a:r>
              <a:rPr lang="en-US" altLang="zh-CN" dirty="0"/>
              <a:t>—</a:t>
            </a:r>
            <a:r>
              <a:rPr lang="zh-CN" altLang="en-US" dirty="0"/>
              <a:t>统计分析</a:t>
            </a:r>
          </a:p>
        </p:txBody>
      </p:sp>
      <p:sp>
        <p:nvSpPr>
          <p:cNvPr id="3" name="内容占位符 2">
            <a:extLst>
              <a:ext uri="{FF2B5EF4-FFF2-40B4-BE49-F238E27FC236}">
                <a16:creationId xmlns:a16="http://schemas.microsoft.com/office/drawing/2014/main" xmlns="" id="{2D64C6EF-9E16-4CD9-8BD6-66AC4361B33D}"/>
              </a:ext>
            </a:extLst>
          </p:cNvPr>
          <p:cNvSpPr>
            <a:spLocks noGrp="1"/>
          </p:cNvSpPr>
          <p:nvPr>
            <p:ph idx="1"/>
          </p:nvPr>
        </p:nvSpPr>
        <p:spPr>
          <a:xfrm>
            <a:off x="617934" y="1033463"/>
            <a:ext cx="8145065" cy="5011737"/>
          </a:xfrm>
        </p:spPr>
        <p:txBody>
          <a:bodyPr/>
          <a:lstStyle/>
          <a:p>
            <a:pPr marL="230400" lvl="1" eaLnBrk="1" hangingPunct="1">
              <a:lnSpc>
                <a:spcPct val="120000"/>
              </a:lnSpc>
              <a:spcBef>
                <a:spcPct val="0"/>
              </a:spcBef>
              <a:buClr>
                <a:schemeClr val="tx1"/>
              </a:buClr>
              <a:buSzPct val="100000"/>
              <a:buFont typeface="Wingdings" panose="05000000000000000000" pitchFamily="2" charset="2"/>
              <a:buChar char="Ø"/>
              <a:defRPr/>
            </a:pPr>
            <a:r>
              <a:rPr lang="zh-CN" altLang="en-US" sz="2800" dirty="0">
                <a:latin typeface="Euclid" panose="02020503060505020303" pitchFamily="18" charset="0"/>
              </a:rPr>
              <a:t>猜测：</a:t>
            </a:r>
            <a:r>
              <a:rPr lang="en-US" altLang="zh-CN" sz="2800" b="1" dirty="0">
                <a:solidFill>
                  <a:srgbClr val="FF0000"/>
                </a:solidFill>
                <a:latin typeface="Euclid" panose="02020503060505020303" pitchFamily="18" charset="0"/>
              </a:rPr>
              <a:t>R</a:t>
            </a:r>
            <a:r>
              <a:rPr lang="zh-CN" altLang="en-US" sz="2800" dirty="0">
                <a:latin typeface="Euclid" panose="02020503060505020303" pitchFamily="18" charset="0"/>
              </a:rPr>
              <a:t>是</a:t>
            </a:r>
            <a:r>
              <a:rPr lang="en-US" altLang="zh-CN" sz="2800" b="1" dirty="0">
                <a:solidFill>
                  <a:srgbClr val="0000FF"/>
                </a:solidFill>
                <a:latin typeface="Euclid" panose="02020503060505020303" pitchFamily="18" charset="0"/>
              </a:rPr>
              <a:t>E</a:t>
            </a:r>
            <a:r>
              <a:rPr lang="zh-CN" altLang="en-US" sz="2800" dirty="0">
                <a:latin typeface="Euclid" panose="02020503060505020303" pitchFamily="18" charset="0"/>
              </a:rPr>
              <a:t>的密文</a:t>
            </a:r>
            <a:r>
              <a:rPr lang="en-US" altLang="zh-CN" sz="2800" dirty="0">
                <a:latin typeface="Euclid" panose="02020503060505020303" pitchFamily="18" charset="0"/>
              </a:rPr>
              <a:t>; </a:t>
            </a:r>
            <a:r>
              <a:rPr lang="en-US" altLang="zh-CN" sz="2800" b="1" dirty="0">
                <a:solidFill>
                  <a:srgbClr val="FF0000"/>
                </a:solidFill>
                <a:latin typeface="Euclid" panose="02020503060505020303" pitchFamily="18" charset="0"/>
              </a:rPr>
              <a:t>K</a:t>
            </a:r>
            <a:r>
              <a:rPr lang="zh-CN" altLang="en-US" sz="2800" dirty="0">
                <a:latin typeface="Euclid" panose="02020503060505020303" pitchFamily="18" charset="0"/>
              </a:rPr>
              <a:t>是</a:t>
            </a:r>
            <a:r>
              <a:rPr lang="en-US" altLang="zh-CN" sz="2800" b="1" dirty="0">
                <a:solidFill>
                  <a:srgbClr val="0000FF"/>
                </a:solidFill>
                <a:latin typeface="Euclid" panose="02020503060505020303" pitchFamily="18" charset="0"/>
              </a:rPr>
              <a:t>T</a:t>
            </a:r>
            <a:r>
              <a:rPr lang="zh-CN" altLang="en-US" sz="2800" dirty="0">
                <a:latin typeface="Euclid" panose="02020503060505020303" pitchFamily="18" charset="0"/>
              </a:rPr>
              <a:t>的密文。</a:t>
            </a:r>
            <a:endParaRPr lang="en-US" altLang="zh-CN" sz="2800" dirty="0">
              <a:latin typeface="Euclid" panose="02020503060505020303" pitchFamily="18" charset="0"/>
            </a:endParaRPr>
          </a:p>
          <a:p>
            <a:pPr marL="0" indent="0" algn="ctr">
              <a:buNone/>
            </a:pPr>
            <a:r>
              <a:rPr lang="en-US" altLang="zh-CN" sz="2800" b="1" dirty="0">
                <a:solidFill>
                  <a:srgbClr val="FF0000"/>
                </a:solidFill>
                <a:latin typeface="Euclid" panose="02020503060505020303" pitchFamily="18" charset="0"/>
              </a:rPr>
              <a:t>17</a:t>
            </a:r>
            <a:r>
              <a:rPr lang="en-US" altLang="zh-CN" sz="2800" b="1" dirty="0">
                <a:latin typeface="Euclid" panose="02020503060505020303" pitchFamily="18" charset="0"/>
              </a:rPr>
              <a:t>≡</a:t>
            </a:r>
            <a:r>
              <a:rPr lang="en-US" altLang="zh-CN" sz="2800" b="1" dirty="0">
                <a:solidFill>
                  <a:srgbClr val="0000FF"/>
                </a:solidFill>
                <a:latin typeface="Euclid" panose="02020503060505020303" pitchFamily="18" charset="0"/>
              </a:rPr>
              <a:t>4</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1</a:t>
            </a:r>
            <a:r>
              <a:rPr lang="en-US" altLang="zh-CN" sz="2800" b="1" dirty="0">
                <a:latin typeface="Euclid" panose="02020503060505020303" pitchFamily="18" charset="0"/>
              </a:rPr>
              <a:t>+</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2 </a:t>
            </a:r>
            <a:r>
              <a:rPr lang="en-US" altLang="zh-CN" sz="2800" b="1" dirty="0">
                <a:latin typeface="Euclid" panose="02020503060505020303" pitchFamily="18" charset="0"/>
              </a:rPr>
              <a:t>mod</a:t>
            </a:r>
            <a:r>
              <a:rPr lang="en-US" altLang="zh-CN" sz="2800" b="1" i="1" dirty="0">
                <a:latin typeface="Euclid" panose="02020503060505020303" pitchFamily="18" charset="0"/>
              </a:rPr>
              <a:t> </a:t>
            </a:r>
            <a:r>
              <a:rPr lang="en-US" altLang="zh-CN" sz="2800" b="1" dirty="0">
                <a:latin typeface="Euclid" panose="02020503060505020303" pitchFamily="18" charset="0"/>
              </a:rPr>
              <a:t>26, </a:t>
            </a:r>
            <a:r>
              <a:rPr lang="en-US" altLang="zh-CN" sz="2800" b="1" dirty="0">
                <a:solidFill>
                  <a:srgbClr val="FF0000"/>
                </a:solidFill>
                <a:latin typeface="Euclid" panose="02020503060505020303" pitchFamily="18" charset="0"/>
              </a:rPr>
              <a:t>10</a:t>
            </a:r>
            <a:r>
              <a:rPr lang="en-US" altLang="zh-CN" sz="2800" b="1" dirty="0">
                <a:latin typeface="Euclid" panose="02020503060505020303" pitchFamily="18" charset="0"/>
              </a:rPr>
              <a:t>≡</a:t>
            </a:r>
            <a:r>
              <a:rPr lang="en-US" altLang="zh-CN" sz="2800" b="1" dirty="0">
                <a:solidFill>
                  <a:srgbClr val="0000FF"/>
                </a:solidFill>
                <a:latin typeface="Euclid" panose="02020503060505020303" pitchFamily="18" charset="0"/>
              </a:rPr>
              <a:t>19</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1</a:t>
            </a:r>
            <a:r>
              <a:rPr lang="en-US" altLang="zh-CN" sz="2800" b="1" dirty="0">
                <a:latin typeface="Euclid" panose="02020503060505020303" pitchFamily="18" charset="0"/>
              </a:rPr>
              <a:t>+</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2 </a:t>
            </a:r>
            <a:r>
              <a:rPr lang="en-US" altLang="zh-CN" sz="2800" b="1" dirty="0">
                <a:latin typeface="Euclid" panose="02020503060505020303" pitchFamily="18" charset="0"/>
              </a:rPr>
              <a:t>mod</a:t>
            </a:r>
            <a:r>
              <a:rPr lang="en-US" altLang="zh-CN" sz="2800" b="1" i="1" dirty="0">
                <a:latin typeface="Euclid" panose="02020503060505020303" pitchFamily="18" charset="0"/>
              </a:rPr>
              <a:t> </a:t>
            </a:r>
            <a:r>
              <a:rPr lang="en-US" altLang="zh-CN" sz="2800" b="1" dirty="0">
                <a:latin typeface="Euclid" panose="02020503060505020303" pitchFamily="18" charset="0"/>
              </a:rPr>
              <a:t>26</a:t>
            </a:r>
            <a:endParaRPr lang="zh-CN" altLang="zh-CN" sz="2800" b="1" dirty="0">
              <a:latin typeface="Euclid" panose="02020503060505020303" pitchFamily="18" charset="0"/>
            </a:endParaRPr>
          </a:p>
          <a:p>
            <a:pPr marL="0" indent="0">
              <a:buNone/>
            </a:pPr>
            <a:r>
              <a:rPr lang="zh-CN" altLang="zh-CN" sz="2800" dirty="0">
                <a:latin typeface="Euclid" panose="02020503060505020303" pitchFamily="18" charset="0"/>
              </a:rPr>
              <a:t>这个同余式组有唯一解</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1</a:t>
            </a:r>
            <a:r>
              <a:rPr lang="en-US" altLang="zh-CN" sz="2800" b="1" dirty="0">
                <a:latin typeface="Euclid" panose="02020503060505020303" pitchFamily="18" charset="0"/>
              </a:rPr>
              <a:t>=3</a:t>
            </a:r>
            <a:r>
              <a:rPr lang="en-US" altLang="zh-CN" sz="2800" dirty="0">
                <a:latin typeface="Euclid" panose="02020503060505020303" pitchFamily="18" charset="0"/>
              </a:rPr>
              <a:t>, </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2</a:t>
            </a:r>
            <a:r>
              <a:rPr lang="en-US" altLang="zh-CN" sz="2800" b="1" dirty="0">
                <a:latin typeface="Euclid" panose="02020503060505020303" pitchFamily="18" charset="0"/>
              </a:rPr>
              <a:t>=5</a:t>
            </a:r>
            <a:r>
              <a:rPr lang="en-US" altLang="zh-CN" sz="2800" dirty="0">
                <a:latin typeface="Euclid" panose="02020503060505020303" pitchFamily="18" charset="0"/>
              </a:rPr>
              <a:t>, </a:t>
            </a:r>
            <a:r>
              <a:rPr lang="zh-CN" altLang="zh-CN" sz="2800" dirty="0">
                <a:latin typeface="Euclid" panose="02020503060505020303" pitchFamily="18" charset="0"/>
              </a:rPr>
              <a:t>从而得到了加密算法为</a:t>
            </a:r>
          </a:p>
          <a:p>
            <a:pPr marL="0" indent="0" algn="ctr">
              <a:buNone/>
            </a:pPr>
            <a:r>
              <a:rPr lang="en-US" altLang="zh-CN" sz="2800" i="1" dirty="0">
                <a:latin typeface="Euclid" panose="02020503060505020303" pitchFamily="18" charset="0"/>
              </a:rPr>
              <a:t> </a:t>
            </a:r>
            <a:r>
              <a:rPr lang="en-US" altLang="zh-CN" sz="2800" b="1" i="1" dirty="0">
                <a:latin typeface="Euclid" panose="02020503060505020303" pitchFamily="18" charset="0"/>
              </a:rPr>
              <a:t>c</a:t>
            </a:r>
            <a:r>
              <a:rPr lang="en-US" altLang="zh-CN" sz="2800" b="1" dirty="0">
                <a:latin typeface="Euclid" panose="02020503060505020303" pitchFamily="18" charset="0"/>
              </a:rPr>
              <a:t>≡(</a:t>
            </a:r>
            <a:r>
              <a:rPr lang="en-US" altLang="zh-CN" sz="2800" b="1" i="1" dirty="0">
                <a:latin typeface="Euclid" panose="02020503060505020303" pitchFamily="18" charset="0"/>
              </a:rPr>
              <a:t>m</a:t>
            </a:r>
            <a:r>
              <a:rPr lang="en-US" altLang="zh-CN" sz="2800" b="1" dirty="0">
                <a:latin typeface="Euclid" panose="02020503060505020303" pitchFamily="18" charset="0"/>
              </a:rPr>
              <a:t>×3+5)</a:t>
            </a:r>
            <a:r>
              <a:rPr lang="en-US" altLang="zh-CN" sz="2800" b="1" baseline="-25000" dirty="0">
                <a:latin typeface="Euclid" panose="02020503060505020303" pitchFamily="18" charset="0"/>
              </a:rPr>
              <a:t> </a:t>
            </a:r>
            <a:r>
              <a:rPr lang="en-US" altLang="zh-CN" sz="2800" b="1" dirty="0">
                <a:latin typeface="Euclid" panose="02020503060505020303" pitchFamily="18" charset="0"/>
              </a:rPr>
              <a:t>mod</a:t>
            </a:r>
            <a:r>
              <a:rPr lang="en-US" altLang="zh-CN" sz="2800" b="1" i="1" dirty="0">
                <a:latin typeface="Euclid" panose="02020503060505020303" pitchFamily="18" charset="0"/>
              </a:rPr>
              <a:t> </a:t>
            </a:r>
            <a:r>
              <a:rPr lang="en-US" altLang="zh-CN" sz="2800" b="1" dirty="0">
                <a:latin typeface="Euclid" panose="02020503060505020303" pitchFamily="18" charset="0"/>
              </a:rPr>
              <a:t>26</a:t>
            </a:r>
            <a:endParaRPr lang="zh-CN" altLang="zh-CN" sz="2800" b="1" dirty="0">
              <a:latin typeface="Euclid" panose="02020503060505020303" pitchFamily="18" charset="0"/>
            </a:endParaRPr>
          </a:p>
          <a:p>
            <a:pPr marL="0" indent="0">
              <a:buNone/>
            </a:pPr>
            <a:r>
              <a:rPr lang="zh-CN" altLang="zh-CN" sz="2800" dirty="0">
                <a:latin typeface="Euclid" panose="02020503060505020303" pitchFamily="18" charset="0"/>
              </a:rPr>
              <a:t>解密算法为</a:t>
            </a:r>
          </a:p>
          <a:p>
            <a:pPr marL="0" indent="0" algn="ctr">
              <a:buNone/>
            </a:pPr>
            <a:r>
              <a:rPr lang="en-US" altLang="zh-CN" sz="2800" b="1" i="1" dirty="0">
                <a:latin typeface="Euclid" panose="02020503060505020303" pitchFamily="18" charset="0"/>
              </a:rPr>
              <a:t>m</a:t>
            </a:r>
            <a:r>
              <a:rPr lang="en-US" altLang="zh-CN" sz="2800" b="1" dirty="0">
                <a:latin typeface="Euclid" panose="02020503060505020303" pitchFamily="18" charset="0"/>
              </a:rPr>
              <a:t>≡(</a:t>
            </a:r>
            <a:r>
              <a:rPr lang="en-US" altLang="zh-CN" sz="2800" b="1" i="1" dirty="0">
                <a:latin typeface="Euclid" panose="02020503060505020303" pitchFamily="18" charset="0"/>
              </a:rPr>
              <a:t>c</a:t>
            </a:r>
            <a:r>
              <a:rPr lang="zh-CN" altLang="en-US" sz="2800" b="1" dirty="0">
                <a:solidFill>
                  <a:srgbClr val="333333"/>
                </a:solidFill>
                <a:latin typeface="Euclid" panose="02020503060505020303" pitchFamily="18" charset="0"/>
              </a:rPr>
              <a:t>－</a:t>
            </a:r>
            <a:r>
              <a:rPr lang="en-US" altLang="zh-CN" sz="2800" b="1" dirty="0">
                <a:latin typeface="Euclid" panose="02020503060505020303" pitchFamily="18" charset="0"/>
              </a:rPr>
              <a:t>5)3</a:t>
            </a:r>
            <a:r>
              <a:rPr lang="zh-CN" altLang="en-US" sz="2800" b="1" baseline="30000" dirty="0">
                <a:solidFill>
                  <a:srgbClr val="333333"/>
                </a:solidFill>
                <a:latin typeface="Euclid" panose="02020503060505020303" pitchFamily="18" charset="0"/>
              </a:rPr>
              <a:t>－</a:t>
            </a:r>
            <a:r>
              <a:rPr lang="en-US" altLang="zh-CN" sz="2800" b="1" baseline="30000" dirty="0">
                <a:latin typeface="Euclid" panose="02020503060505020303" pitchFamily="18" charset="0"/>
              </a:rPr>
              <a:t>1</a:t>
            </a:r>
            <a:r>
              <a:rPr lang="en-US" altLang="zh-CN" sz="2800" b="1" baseline="-25000" dirty="0">
                <a:latin typeface="Euclid" panose="02020503060505020303" pitchFamily="18" charset="0"/>
              </a:rPr>
              <a:t> </a:t>
            </a:r>
            <a:r>
              <a:rPr lang="en-US" altLang="zh-CN" sz="2800" b="1" dirty="0">
                <a:latin typeface="Euclid" panose="02020503060505020303" pitchFamily="18" charset="0"/>
              </a:rPr>
              <a:t>≡(</a:t>
            </a:r>
            <a:r>
              <a:rPr lang="en-US" altLang="zh-CN" sz="2800" b="1" i="1" dirty="0">
                <a:latin typeface="Euclid" panose="02020503060505020303" pitchFamily="18" charset="0"/>
              </a:rPr>
              <a:t>c</a:t>
            </a:r>
            <a:r>
              <a:rPr lang="zh-CN" altLang="en-US" sz="2800" b="1" dirty="0">
                <a:solidFill>
                  <a:srgbClr val="333333"/>
                </a:solidFill>
                <a:latin typeface="Euclid" panose="02020503060505020303" pitchFamily="18" charset="0"/>
              </a:rPr>
              <a:t>－</a:t>
            </a:r>
            <a:r>
              <a:rPr lang="en-US" altLang="zh-CN" sz="2800" b="1" dirty="0">
                <a:latin typeface="Euclid" panose="02020503060505020303" pitchFamily="18" charset="0"/>
              </a:rPr>
              <a:t>5)×9 mod</a:t>
            </a:r>
            <a:r>
              <a:rPr lang="en-US" altLang="zh-CN" sz="2800" b="1" i="1" dirty="0">
                <a:latin typeface="Euclid" panose="02020503060505020303" pitchFamily="18" charset="0"/>
              </a:rPr>
              <a:t> </a:t>
            </a:r>
            <a:r>
              <a:rPr lang="en-US" altLang="zh-CN" sz="2800" b="1" dirty="0">
                <a:latin typeface="Euclid" panose="02020503060505020303" pitchFamily="18" charset="0"/>
              </a:rPr>
              <a:t>26</a:t>
            </a:r>
            <a:endParaRPr lang="zh-CN" altLang="zh-CN" sz="2800" b="1" dirty="0">
              <a:latin typeface="Euclid" panose="02020503060505020303" pitchFamily="18" charset="0"/>
            </a:endParaRPr>
          </a:p>
          <a:p>
            <a:pPr marL="457200" lvl="1" indent="0" eaLnBrk="1" hangingPunct="1">
              <a:lnSpc>
                <a:spcPct val="120000"/>
              </a:lnSpc>
              <a:spcBef>
                <a:spcPct val="0"/>
              </a:spcBef>
              <a:buClr>
                <a:srgbClr val="FF0000"/>
              </a:buClr>
              <a:buSzPct val="55000"/>
              <a:buNone/>
              <a:defRPr/>
            </a:pPr>
            <a:r>
              <a:rPr lang="en-US" altLang="zh-CN" sz="2800" b="1" dirty="0">
                <a:solidFill>
                  <a:srgbClr val="0000FF"/>
                </a:solidFill>
                <a:latin typeface="Euclid" panose="02020503060505020303" pitchFamily="18" charset="0"/>
              </a:rPr>
              <a:t>ALICESENTAMESSAGETOBOBBYENCRYPTIONMETHOD</a:t>
            </a:r>
            <a:endParaRPr lang="zh-CN" altLang="zh-CN" sz="2800" b="1" dirty="0">
              <a:solidFill>
                <a:srgbClr val="0000FF"/>
              </a:solidFill>
              <a:latin typeface="Euclid" panose="02020503060505020303" pitchFamily="18" charset="0"/>
            </a:endParaRPr>
          </a:p>
          <a:p>
            <a:endParaRPr lang="zh-CN" altLang="en-US" dirty="0"/>
          </a:p>
        </p:txBody>
      </p:sp>
      <p:sp>
        <p:nvSpPr>
          <p:cNvPr id="7" name="圆角矩形 2">
            <a:extLst>
              <a:ext uri="{FF2B5EF4-FFF2-40B4-BE49-F238E27FC236}">
                <a16:creationId xmlns:a16="http://schemas.microsoft.com/office/drawing/2014/main" xmlns="" id="{7C0D04E5-F390-4487-8956-AC41B3AF1B43}"/>
              </a:ext>
            </a:extLst>
          </p:cNvPr>
          <p:cNvSpPr/>
          <p:nvPr/>
        </p:nvSpPr>
        <p:spPr>
          <a:xfrm>
            <a:off x="474265" y="5486400"/>
            <a:ext cx="8212535" cy="6858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ea typeface="华文中宋" panose="02010600040101010101" pitchFamily="2" charset="-122"/>
              </a:rPr>
              <a:t>一般情况下</a:t>
            </a:r>
            <a:r>
              <a:rPr lang="en-US" altLang="zh-CN" sz="2800" dirty="0">
                <a:solidFill>
                  <a:schemeClr val="tx1"/>
                </a:solidFill>
                <a:ea typeface="华文中宋" panose="02010600040101010101" pitchFamily="2" charset="-122"/>
              </a:rPr>
              <a:t>, </a:t>
            </a:r>
            <a:r>
              <a:rPr lang="zh-CN" altLang="en-US" sz="2800" dirty="0">
                <a:solidFill>
                  <a:schemeClr val="tx1"/>
                </a:solidFill>
                <a:ea typeface="华文中宋" panose="02010600040101010101" pitchFamily="2" charset="-122"/>
              </a:rPr>
              <a:t>我们可能没这么幸运</a:t>
            </a:r>
            <a:r>
              <a:rPr lang="en-US" altLang="zh-CN" sz="2800" dirty="0">
                <a:solidFill>
                  <a:schemeClr val="tx1"/>
                </a:solidFill>
                <a:ea typeface="华文中宋" panose="02010600040101010101" pitchFamily="2" charset="-122"/>
              </a:rPr>
              <a:t>, </a:t>
            </a:r>
            <a:r>
              <a:rPr lang="zh-CN" altLang="en-US" sz="2800" dirty="0">
                <a:solidFill>
                  <a:schemeClr val="tx1"/>
                </a:solidFill>
                <a:ea typeface="华文中宋" panose="02010600040101010101" pitchFamily="2" charset="-122"/>
              </a:rPr>
              <a:t>需要猜测多次</a:t>
            </a:r>
            <a:r>
              <a:rPr lang="en-US" altLang="zh-CN" sz="2800" dirty="0">
                <a:solidFill>
                  <a:schemeClr val="tx1"/>
                </a:solidFill>
                <a:ea typeface="华文中宋" panose="02010600040101010101" pitchFamily="2" charset="-122"/>
              </a:rPr>
              <a:t>!</a:t>
            </a:r>
            <a:endParaRPr lang="zh-CN" altLang="en-US" sz="2800" dirty="0">
              <a:solidFill>
                <a:schemeClr val="tx1"/>
              </a:solidFill>
              <a:ea typeface="华文中宋" panose="02010600040101010101" pitchFamily="2" charset="-122"/>
            </a:endParaRPr>
          </a:p>
        </p:txBody>
      </p:sp>
      <p:sp>
        <p:nvSpPr>
          <p:cNvPr id="8" name="页脚占位符 7"/>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9" name="日期占位符 8"/>
          <p:cNvSpPr>
            <a:spLocks noGrp="1"/>
          </p:cNvSpPr>
          <p:nvPr>
            <p:ph type="dt" sz="half" idx="10"/>
          </p:nvPr>
        </p:nvSpPr>
        <p:spPr/>
        <p:txBody>
          <a:bodyPr/>
          <a:lstStyle/>
          <a:p>
            <a:pPr>
              <a:defRPr/>
            </a:pPr>
            <a:fld id="{E6FDFFB4-6D4E-49B3-B8F0-3472D974173C}" type="datetime1">
              <a:rPr lang="zh-CN" altLang="en-US" smtClean="0"/>
              <a:t>2023/3/7</a:t>
            </a:fld>
            <a:endParaRPr lang="zh-CN" altLang="en-US" dirty="0"/>
          </a:p>
        </p:txBody>
      </p:sp>
    </p:spTree>
    <p:extLst>
      <p:ext uri="{BB962C8B-B14F-4D97-AF65-F5344CB8AC3E}">
        <p14:creationId xmlns:p14="http://schemas.microsoft.com/office/powerpoint/2010/main" val="9248744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83FDE038-1560-4CF7-8711-A4EFA73FC289}"/>
              </a:ext>
            </a:extLst>
          </p:cNvPr>
          <p:cNvSpPr>
            <a:spLocks noGrp="1"/>
          </p:cNvSpPr>
          <p:nvPr>
            <p:ph idx="1"/>
          </p:nvPr>
        </p:nvSpPr>
        <p:spPr>
          <a:xfrm>
            <a:off x="533400" y="1143000"/>
            <a:ext cx="8077200" cy="5029200"/>
          </a:xfrm>
        </p:spPr>
        <p:txBody>
          <a:bodyPr/>
          <a:lstStyle/>
          <a:p>
            <a:pPr marL="0" indent="0" algn="just">
              <a:lnSpc>
                <a:spcPct val="120000"/>
              </a:lnSpc>
              <a:buFont typeface="Arial" panose="020B0604020202020204" pitchFamily="34" charset="0"/>
              <a:buNone/>
            </a:pPr>
            <a:r>
              <a:rPr lang="zh-CN" altLang="en-US" sz="2800" dirty="0">
                <a:latin typeface="Times New Roman" panose="02020603050405020304" pitchFamily="18" charset="0"/>
              </a:rPr>
              <a:t>设 </a:t>
            </a:r>
            <a:r>
              <a:rPr lang="en-US" altLang="zh-CN" sz="2800" b="1" i="1" dirty="0">
                <a:latin typeface="Euclid" panose="02020503060505020303" pitchFamily="18" charset="0"/>
              </a:rPr>
              <a:t>m</a:t>
            </a:r>
            <a:r>
              <a:rPr lang="en-US" altLang="zh-CN" sz="2800" dirty="0">
                <a:latin typeface="Times New Roman" panose="02020603050405020304" pitchFamily="18" charset="0"/>
              </a:rPr>
              <a:t> </a:t>
            </a:r>
            <a:r>
              <a:rPr lang="zh-CN" altLang="en-US" sz="2800" dirty="0">
                <a:latin typeface="Times New Roman" panose="02020603050405020304" pitchFamily="18" charset="0"/>
              </a:rPr>
              <a:t>是某固定的正整数</a:t>
            </a:r>
            <a:r>
              <a:rPr lang="en-US" altLang="zh-CN" sz="2800" dirty="0">
                <a:latin typeface="Times New Roman" panose="02020603050405020304" pitchFamily="18" charset="0"/>
              </a:rPr>
              <a:t>, </a:t>
            </a:r>
            <a:r>
              <a:rPr lang="zh-CN" altLang="en-US" sz="2800" dirty="0">
                <a:latin typeface="Times New Roman" panose="02020603050405020304" pitchFamily="18" charset="0"/>
              </a:rPr>
              <a:t>定义 </a:t>
            </a:r>
            <a:r>
              <a:rPr lang="en-US" altLang="zh-CN" sz="2800" b="1" i="1" dirty="0">
                <a:latin typeface="Euclid" panose="02020503060505020303" pitchFamily="18" charset="0"/>
              </a:rPr>
              <a:t>P</a:t>
            </a:r>
            <a:r>
              <a:rPr lang="en-US" altLang="zh-CN" sz="2800" b="1" dirty="0">
                <a:latin typeface="Euclid" panose="02020503060505020303" pitchFamily="18" charset="0"/>
              </a:rPr>
              <a:t> = </a:t>
            </a:r>
            <a:r>
              <a:rPr lang="en-US" altLang="zh-CN" sz="2800" b="1" i="1" dirty="0">
                <a:latin typeface="Euclid" panose="02020503060505020303" pitchFamily="18" charset="0"/>
              </a:rPr>
              <a:t>C</a:t>
            </a:r>
            <a:r>
              <a:rPr lang="en-US" altLang="zh-CN" sz="2800" b="1" dirty="0">
                <a:latin typeface="Euclid" panose="02020503060505020303" pitchFamily="18" charset="0"/>
              </a:rPr>
              <a:t> = </a:t>
            </a:r>
            <a:r>
              <a:rPr lang="en-US" altLang="zh-CN" sz="2800" b="1" i="1" dirty="0">
                <a:latin typeface="Euclid" panose="02020503060505020303" pitchFamily="18" charset="0"/>
              </a:rPr>
              <a:t>K</a:t>
            </a:r>
            <a:r>
              <a:rPr lang="en-US" altLang="zh-CN" sz="2800" b="1" dirty="0">
                <a:latin typeface="Euclid" panose="02020503060505020303" pitchFamily="18" charset="0"/>
              </a:rPr>
              <a:t> = (</a:t>
            </a:r>
            <a:r>
              <a:rPr lang="en-US" altLang="zh-CN" sz="2800" b="1" i="1" dirty="0">
                <a:latin typeface="Euclid" panose="02020503060505020303" pitchFamily="18" charset="0"/>
              </a:rPr>
              <a:t>Z</a:t>
            </a:r>
            <a:r>
              <a:rPr lang="en-US" altLang="zh-CN" sz="2800" b="1" baseline="-25000" dirty="0">
                <a:latin typeface="Euclid" panose="02020503060505020303" pitchFamily="18" charset="0"/>
              </a:rPr>
              <a:t>26</a:t>
            </a:r>
            <a:r>
              <a:rPr lang="en-US" altLang="zh-CN" sz="2800" b="1" dirty="0">
                <a:latin typeface="Euclid" panose="02020503060505020303" pitchFamily="18" charset="0"/>
              </a:rPr>
              <a:t>)</a:t>
            </a:r>
            <a:r>
              <a:rPr lang="en-US" altLang="zh-CN" sz="2800" b="1" i="1" baseline="30000" dirty="0">
                <a:latin typeface="Euclid" panose="02020503060505020303" pitchFamily="18" charset="0"/>
              </a:rPr>
              <a:t>m</a:t>
            </a:r>
            <a:r>
              <a:rPr lang="en-US" altLang="zh-CN" sz="2800" dirty="0">
                <a:latin typeface="Times New Roman" panose="02020603050405020304" pitchFamily="18" charset="0"/>
              </a:rPr>
              <a:t>, </a:t>
            </a:r>
            <a:r>
              <a:rPr lang="zh-CN" altLang="en-US" sz="2800" dirty="0">
                <a:latin typeface="Times New Roman" panose="02020603050405020304" pitchFamily="18" charset="0"/>
              </a:rPr>
              <a:t>对一个密钥 </a:t>
            </a:r>
            <a:r>
              <a:rPr lang="en-US" altLang="zh-CN" sz="2800" b="1" i="1" dirty="0">
                <a:latin typeface="Euclid" panose="02020503060505020303" pitchFamily="18" charset="0"/>
              </a:rPr>
              <a:t>k</a:t>
            </a:r>
            <a:r>
              <a:rPr lang="en-US" altLang="zh-CN" sz="2800" b="1" dirty="0">
                <a:latin typeface="Euclid" panose="02020503060505020303" pitchFamily="18" charset="0"/>
              </a:rPr>
              <a:t> = (</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1</a:t>
            </a:r>
            <a:r>
              <a:rPr lang="en-US" altLang="zh-CN" sz="2800" b="1" dirty="0">
                <a:latin typeface="Euclid" panose="02020503060505020303" pitchFamily="18" charset="0"/>
              </a:rPr>
              <a:t>, </a:t>
            </a:r>
            <a:r>
              <a:rPr lang="en-US" altLang="zh-CN" sz="2800" b="1" i="1" dirty="0">
                <a:latin typeface="Euclid" panose="02020503060505020303" pitchFamily="18" charset="0"/>
              </a:rPr>
              <a:t>k</a:t>
            </a:r>
            <a:r>
              <a:rPr lang="en-US" altLang="zh-CN" sz="2800" b="1" baseline="-25000" dirty="0">
                <a:latin typeface="Euclid" panose="02020503060505020303" pitchFamily="18" charset="0"/>
              </a:rPr>
              <a:t>2</a:t>
            </a:r>
            <a:r>
              <a:rPr lang="en-US" altLang="zh-CN" sz="2800" b="1" dirty="0">
                <a:latin typeface="Euclid" panose="02020503060505020303" pitchFamily="18" charset="0"/>
              </a:rPr>
              <a:t>, </a:t>
            </a:r>
            <a:r>
              <a:rPr lang="en-US" altLang="zh-CN" sz="2800" b="1" dirty="0">
                <a:latin typeface="Euclid" panose="02020503060505020303" pitchFamily="18" charset="0"/>
                <a:cs typeface="Times New Roman" panose="02020603050405020304" pitchFamily="18" charset="0"/>
              </a:rPr>
              <a:t>∙∙∙, </a:t>
            </a:r>
            <a:r>
              <a:rPr lang="en-US" altLang="zh-CN" sz="2800" b="1" i="1" dirty="0">
                <a:latin typeface="Euclid" panose="02020503060505020303" pitchFamily="18" charset="0"/>
                <a:cs typeface="Times New Roman" panose="02020603050405020304" pitchFamily="18" charset="0"/>
              </a:rPr>
              <a:t>k</a:t>
            </a:r>
            <a:r>
              <a:rPr lang="en-US" altLang="zh-CN" sz="2800" b="1" i="1" baseline="-25000" dirty="0">
                <a:latin typeface="Euclid" panose="02020503060505020303" pitchFamily="18" charset="0"/>
                <a:cs typeface="Times New Roman" panose="02020603050405020304" pitchFamily="18" charset="0"/>
              </a:rPr>
              <a:t>m</a:t>
            </a:r>
            <a:r>
              <a:rPr lang="en-US" altLang="zh-CN" sz="2800" b="1" dirty="0">
                <a:latin typeface="Euclid" panose="02020503060505020303" pitchFamily="18" charset="0"/>
              </a:rPr>
              <a:t>), </a:t>
            </a:r>
            <a:r>
              <a:rPr lang="zh-CN" altLang="en-US" sz="2800" dirty="0">
                <a:latin typeface="Times New Roman" panose="02020603050405020304" pitchFamily="18" charset="0"/>
              </a:rPr>
              <a:t>我们定义</a:t>
            </a:r>
            <a:r>
              <a:rPr lang="en-US" altLang="zh-CN" sz="2800" b="1" i="1" dirty="0" err="1">
                <a:solidFill>
                  <a:srgbClr val="FF0000"/>
                </a:solidFill>
                <a:latin typeface="Euclid" panose="02020503060505020303" pitchFamily="18" charset="0"/>
              </a:rPr>
              <a:t>e</a:t>
            </a:r>
            <a:r>
              <a:rPr lang="en-US" altLang="zh-CN" sz="2800" b="1" i="1" baseline="-25000" dirty="0" err="1">
                <a:solidFill>
                  <a:srgbClr val="FF0000"/>
                </a:solidFill>
                <a:latin typeface="Euclid" panose="02020503060505020303" pitchFamily="18" charset="0"/>
              </a:rPr>
              <a:t>k</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x</a:t>
            </a:r>
            <a:r>
              <a:rPr lang="en-US" altLang="zh-CN" sz="2800" b="1" baseline="-25000" dirty="0">
                <a:solidFill>
                  <a:srgbClr val="FF0000"/>
                </a:solidFill>
                <a:latin typeface="Euclid" panose="02020503060505020303" pitchFamily="18" charset="0"/>
              </a:rPr>
              <a:t>1</a:t>
            </a:r>
            <a:r>
              <a:rPr lang="en-US" altLang="zh-CN" sz="2800" b="1" dirty="0">
                <a:solidFill>
                  <a:srgbClr val="FF0000"/>
                </a:solidFill>
                <a:latin typeface="Euclid" panose="02020503060505020303" pitchFamily="18" charset="0"/>
              </a:rPr>
              <a:t>, </a:t>
            </a:r>
            <a:r>
              <a:rPr lang="en-US" altLang="zh-CN" sz="2800" b="1" i="1" dirty="0">
                <a:solidFill>
                  <a:srgbClr val="FF0000"/>
                </a:solidFill>
                <a:latin typeface="Euclid" panose="02020503060505020303" pitchFamily="18" charset="0"/>
              </a:rPr>
              <a:t>x</a:t>
            </a:r>
            <a:r>
              <a:rPr lang="en-US" altLang="zh-CN" sz="2800" b="1" baseline="-25000" dirty="0">
                <a:solidFill>
                  <a:srgbClr val="FF0000"/>
                </a:solidFill>
                <a:latin typeface="Euclid" panose="02020503060505020303" pitchFamily="18" charset="0"/>
              </a:rPr>
              <a:t>2</a:t>
            </a:r>
            <a:r>
              <a:rPr lang="en-US" altLang="zh-CN" sz="2800" b="1" dirty="0">
                <a:solidFill>
                  <a:srgbClr val="FF0000"/>
                </a:solidFill>
                <a:latin typeface="Euclid" panose="02020503060505020303" pitchFamily="18" charset="0"/>
              </a:rPr>
              <a:t>,</a:t>
            </a:r>
            <a:r>
              <a:rPr lang="en-US" altLang="zh-CN" sz="2800" b="1" dirty="0">
                <a:solidFill>
                  <a:srgbClr val="FF0000"/>
                </a:solidFill>
                <a:latin typeface="Euclid" panose="02020503060505020303" pitchFamily="18" charset="0"/>
                <a:cs typeface="Times New Roman" panose="02020603050405020304" pitchFamily="18" charset="0"/>
              </a:rPr>
              <a:t>∙∙∙, </a:t>
            </a:r>
            <a:r>
              <a:rPr lang="en-US" altLang="zh-CN" sz="2800" b="1" i="1" dirty="0" err="1">
                <a:solidFill>
                  <a:srgbClr val="FF0000"/>
                </a:solidFill>
                <a:latin typeface="Euclid" panose="02020503060505020303" pitchFamily="18" charset="0"/>
                <a:cs typeface="Times New Roman" panose="02020603050405020304" pitchFamily="18" charset="0"/>
              </a:rPr>
              <a:t>x</a:t>
            </a:r>
            <a:r>
              <a:rPr lang="en-US" altLang="zh-CN" sz="2800" b="1" i="1" baseline="-25000" dirty="0" err="1">
                <a:solidFill>
                  <a:srgbClr val="FF0000"/>
                </a:solidFill>
                <a:latin typeface="Euclid" panose="02020503060505020303" pitchFamily="18" charset="0"/>
                <a:cs typeface="Times New Roman" panose="02020603050405020304" pitchFamily="18" charset="0"/>
              </a:rPr>
              <a:t>m</a:t>
            </a:r>
            <a:r>
              <a:rPr lang="en-US" altLang="zh-CN" sz="2800" b="1" dirty="0">
                <a:solidFill>
                  <a:srgbClr val="FF0000"/>
                </a:solidFill>
                <a:latin typeface="Euclid" panose="02020503060505020303" pitchFamily="18" charset="0"/>
              </a:rPr>
              <a:t>) = (</a:t>
            </a:r>
            <a:r>
              <a:rPr lang="en-US" altLang="zh-CN" sz="2800" b="1" i="1" dirty="0">
                <a:solidFill>
                  <a:srgbClr val="FF0000"/>
                </a:solidFill>
                <a:latin typeface="Euclid" panose="02020503060505020303" pitchFamily="18" charset="0"/>
              </a:rPr>
              <a:t>x</a:t>
            </a:r>
            <a:r>
              <a:rPr lang="en-US" altLang="zh-CN" sz="2800" b="1" baseline="-25000" dirty="0">
                <a:solidFill>
                  <a:srgbClr val="FF0000"/>
                </a:solidFill>
                <a:latin typeface="Euclid" panose="02020503060505020303" pitchFamily="18" charset="0"/>
              </a:rPr>
              <a:t>1</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k</a:t>
            </a:r>
            <a:r>
              <a:rPr lang="en-US" altLang="zh-CN" sz="2800" b="1" baseline="-25000" dirty="0">
                <a:solidFill>
                  <a:srgbClr val="FF0000"/>
                </a:solidFill>
                <a:latin typeface="Euclid" panose="02020503060505020303" pitchFamily="18" charset="0"/>
              </a:rPr>
              <a:t>1</a:t>
            </a:r>
            <a:r>
              <a:rPr lang="en-US" altLang="zh-CN" sz="2800" b="1" dirty="0">
                <a:solidFill>
                  <a:srgbClr val="FF0000"/>
                </a:solidFill>
                <a:latin typeface="Euclid" panose="02020503060505020303" pitchFamily="18" charset="0"/>
              </a:rPr>
              <a:t>, </a:t>
            </a:r>
            <a:r>
              <a:rPr lang="en-US" altLang="zh-CN" sz="2800" b="1" i="1" dirty="0">
                <a:solidFill>
                  <a:srgbClr val="FF0000"/>
                </a:solidFill>
                <a:latin typeface="Euclid" panose="02020503060505020303" pitchFamily="18" charset="0"/>
              </a:rPr>
              <a:t>x</a:t>
            </a:r>
            <a:r>
              <a:rPr lang="en-US" altLang="zh-CN" sz="2800" b="1" baseline="-25000" dirty="0">
                <a:solidFill>
                  <a:srgbClr val="FF0000"/>
                </a:solidFill>
                <a:latin typeface="Euclid" panose="02020503060505020303" pitchFamily="18" charset="0"/>
              </a:rPr>
              <a:t>2</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k</a:t>
            </a:r>
            <a:r>
              <a:rPr lang="en-US" altLang="zh-CN" sz="2800" b="1" baseline="-25000" dirty="0">
                <a:solidFill>
                  <a:srgbClr val="FF0000"/>
                </a:solidFill>
                <a:latin typeface="Euclid" panose="02020503060505020303" pitchFamily="18" charset="0"/>
              </a:rPr>
              <a:t>2</a:t>
            </a:r>
            <a:r>
              <a:rPr lang="en-US" altLang="zh-CN" sz="2800" b="1" dirty="0">
                <a:solidFill>
                  <a:srgbClr val="FF0000"/>
                </a:solidFill>
                <a:latin typeface="Euclid" panose="02020503060505020303" pitchFamily="18" charset="0"/>
              </a:rPr>
              <a:t>,</a:t>
            </a:r>
            <a:r>
              <a:rPr lang="en-US" altLang="zh-CN" sz="2800" b="1" dirty="0">
                <a:solidFill>
                  <a:srgbClr val="FF0000"/>
                </a:solidFill>
                <a:latin typeface="Euclid" panose="02020503060505020303" pitchFamily="18" charset="0"/>
                <a:cs typeface="Times New Roman" panose="02020603050405020304" pitchFamily="18" charset="0"/>
              </a:rPr>
              <a:t>∙∙∙, </a:t>
            </a:r>
            <a:r>
              <a:rPr lang="en-US" altLang="zh-CN" sz="2800" b="1" i="1" dirty="0" err="1">
                <a:solidFill>
                  <a:srgbClr val="FF0000"/>
                </a:solidFill>
                <a:latin typeface="Euclid" panose="02020503060505020303" pitchFamily="18" charset="0"/>
                <a:cs typeface="Times New Roman" panose="02020603050405020304" pitchFamily="18" charset="0"/>
              </a:rPr>
              <a:t>x</a:t>
            </a:r>
            <a:r>
              <a:rPr lang="en-US" altLang="zh-CN" sz="2800" b="1" i="1" baseline="-25000" dirty="0" err="1">
                <a:solidFill>
                  <a:srgbClr val="FF0000"/>
                </a:solidFill>
                <a:latin typeface="Euclid" panose="02020503060505020303" pitchFamily="18" charset="0"/>
                <a:cs typeface="Times New Roman" panose="02020603050405020304" pitchFamily="18" charset="0"/>
              </a:rPr>
              <a:t>m</a:t>
            </a:r>
            <a:r>
              <a:rPr lang="en-US" altLang="zh-CN" sz="2800" b="1" dirty="0" err="1">
                <a:solidFill>
                  <a:srgbClr val="FF0000"/>
                </a:solidFill>
                <a:latin typeface="Euclid" panose="02020503060505020303" pitchFamily="18" charset="0"/>
              </a:rPr>
              <a:t>+</a:t>
            </a:r>
            <a:r>
              <a:rPr lang="en-US" altLang="zh-CN" sz="2800" b="1" i="1" dirty="0" err="1">
                <a:solidFill>
                  <a:srgbClr val="FF0000"/>
                </a:solidFill>
                <a:latin typeface="Euclid" panose="02020503060505020303" pitchFamily="18" charset="0"/>
              </a:rPr>
              <a:t>k</a:t>
            </a:r>
            <a:r>
              <a:rPr lang="en-US" altLang="zh-CN" sz="2800" b="1" i="1" baseline="-25000" dirty="0" err="1">
                <a:solidFill>
                  <a:srgbClr val="FF0000"/>
                </a:solidFill>
                <a:latin typeface="Euclid" panose="02020503060505020303" pitchFamily="18" charset="0"/>
              </a:rPr>
              <a:t>m</a:t>
            </a:r>
            <a:r>
              <a:rPr lang="en-US" altLang="zh-CN" sz="2800" b="1" dirty="0">
                <a:solidFill>
                  <a:srgbClr val="FF0000"/>
                </a:solidFill>
                <a:latin typeface="Euclid" panose="02020503060505020303" pitchFamily="18" charset="0"/>
              </a:rPr>
              <a:t>) </a:t>
            </a:r>
            <a:r>
              <a:rPr lang="zh-CN" altLang="en-US" sz="2800" dirty="0">
                <a:latin typeface="Times New Roman" panose="02020603050405020304" pitchFamily="18" charset="0"/>
              </a:rPr>
              <a:t>且</a:t>
            </a:r>
            <a:r>
              <a:rPr lang="en-US" altLang="zh-CN" sz="2800" b="1" i="1" dirty="0">
                <a:solidFill>
                  <a:srgbClr val="FF0000"/>
                </a:solidFill>
                <a:latin typeface="Euclid" panose="02020503060505020303" pitchFamily="18" charset="0"/>
              </a:rPr>
              <a:t>d</a:t>
            </a:r>
            <a:r>
              <a:rPr lang="en-US" altLang="zh-CN" sz="2800" b="1" i="1" baseline="-25000" dirty="0">
                <a:solidFill>
                  <a:srgbClr val="FF0000"/>
                </a:solidFill>
                <a:latin typeface="Euclid" panose="02020503060505020303" pitchFamily="18" charset="0"/>
              </a:rPr>
              <a:t>k</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y</a:t>
            </a:r>
            <a:r>
              <a:rPr lang="en-US" altLang="zh-CN" sz="2800" b="1" baseline="-25000" dirty="0">
                <a:solidFill>
                  <a:srgbClr val="FF0000"/>
                </a:solidFill>
                <a:latin typeface="Euclid" panose="02020503060505020303" pitchFamily="18" charset="0"/>
              </a:rPr>
              <a:t>1</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 y</a:t>
            </a:r>
            <a:r>
              <a:rPr lang="en-US" altLang="zh-CN" sz="2800" b="1" baseline="-25000" dirty="0">
                <a:solidFill>
                  <a:srgbClr val="FF0000"/>
                </a:solidFill>
                <a:latin typeface="Euclid" panose="02020503060505020303" pitchFamily="18" charset="0"/>
              </a:rPr>
              <a:t>2</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 </a:t>
            </a:r>
            <a:r>
              <a:rPr lang="en-US" altLang="zh-CN" sz="2800" b="1" i="1" dirty="0" err="1">
                <a:solidFill>
                  <a:srgbClr val="FF0000"/>
                </a:solidFill>
                <a:latin typeface="Euclid" panose="02020503060505020303" pitchFamily="18" charset="0"/>
              </a:rPr>
              <a:t>y</a:t>
            </a:r>
            <a:r>
              <a:rPr lang="en-US" altLang="zh-CN" sz="2800" b="1" i="1" baseline="-25000" dirty="0" err="1">
                <a:solidFill>
                  <a:srgbClr val="FF0000"/>
                </a:solidFill>
                <a:latin typeface="Euclid" panose="02020503060505020303" pitchFamily="18" charset="0"/>
              </a:rPr>
              <a:t>m</a:t>
            </a:r>
            <a:r>
              <a:rPr lang="en-US" altLang="zh-CN" sz="2800" b="1" dirty="0">
                <a:solidFill>
                  <a:srgbClr val="FF0000"/>
                </a:solidFill>
                <a:latin typeface="Euclid" panose="02020503060505020303" pitchFamily="18" charset="0"/>
              </a:rPr>
              <a:t>)</a:t>
            </a:r>
            <a:r>
              <a:rPr lang="zh-CN" altLang="en-US" sz="2800" b="1" dirty="0">
                <a:solidFill>
                  <a:srgbClr val="FF0000"/>
                </a:solidFill>
                <a:latin typeface="Euclid" panose="02020503060505020303" pitchFamily="18" charset="0"/>
              </a:rPr>
              <a:t> </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 </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y</a:t>
            </a:r>
            <a:r>
              <a:rPr lang="en-US" altLang="zh-CN" sz="2800" b="1" baseline="-25000" dirty="0">
                <a:solidFill>
                  <a:srgbClr val="FF0000"/>
                </a:solidFill>
                <a:latin typeface="Euclid" panose="02020503060505020303" pitchFamily="18" charset="0"/>
              </a:rPr>
              <a:t>1</a:t>
            </a:r>
            <a:r>
              <a:rPr lang="zh-CN" altLang="en-US" sz="2800" b="1" i="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k</a:t>
            </a:r>
            <a:r>
              <a:rPr lang="en-US" altLang="zh-CN" sz="2800" b="1" baseline="-25000" dirty="0">
                <a:solidFill>
                  <a:srgbClr val="FF0000"/>
                </a:solidFill>
                <a:latin typeface="Euclid" panose="02020503060505020303" pitchFamily="18" charset="0"/>
              </a:rPr>
              <a:t>1</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 y</a:t>
            </a:r>
            <a:r>
              <a:rPr lang="en-US" altLang="zh-CN" sz="2800" b="1" baseline="-25000" dirty="0">
                <a:solidFill>
                  <a:srgbClr val="FF0000"/>
                </a:solidFill>
                <a:latin typeface="Euclid" panose="02020503060505020303" pitchFamily="18" charset="0"/>
              </a:rPr>
              <a:t>2</a:t>
            </a:r>
            <a:r>
              <a:rPr lang="zh-CN" altLang="en-US" sz="2800" b="1" i="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k</a:t>
            </a:r>
            <a:r>
              <a:rPr lang="en-US" altLang="zh-CN" sz="2800" b="1" baseline="-25000" dirty="0">
                <a:solidFill>
                  <a:srgbClr val="FF0000"/>
                </a:solidFill>
                <a:latin typeface="Euclid" panose="02020503060505020303" pitchFamily="18" charset="0"/>
              </a:rPr>
              <a:t>2</a:t>
            </a:r>
            <a:r>
              <a:rPr lang="en-US" altLang="zh-CN" sz="2800" b="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 </a:t>
            </a:r>
            <a:r>
              <a:rPr lang="en-US" altLang="zh-CN" sz="2800" b="1" i="1" dirty="0" err="1">
                <a:solidFill>
                  <a:srgbClr val="FF0000"/>
                </a:solidFill>
                <a:latin typeface="Euclid" panose="02020503060505020303" pitchFamily="18" charset="0"/>
              </a:rPr>
              <a:t>y</a:t>
            </a:r>
            <a:r>
              <a:rPr lang="en-US" altLang="zh-CN" sz="2800" b="1" i="1" baseline="-25000" dirty="0" err="1">
                <a:solidFill>
                  <a:srgbClr val="FF0000"/>
                </a:solidFill>
                <a:latin typeface="Euclid" panose="02020503060505020303" pitchFamily="18" charset="0"/>
              </a:rPr>
              <a:t>m</a:t>
            </a:r>
            <a:r>
              <a:rPr lang="zh-CN" altLang="en-US" sz="2800" b="1" i="1" dirty="0">
                <a:solidFill>
                  <a:srgbClr val="FF0000"/>
                </a:solidFill>
                <a:latin typeface="Euclid" panose="02020503060505020303" pitchFamily="18" charset="0"/>
              </a:rPr>
              <a:t>－</a:t>
            </a:r>
            <a:r>
              <a:rPr lang="en-US" altLang="zh-CN" sz="2800" b="1" i="1" dirty="0">
                <a:solidFill>
                  <a:srgbClr val="FF0000"/>
                </a:solidFill>
                <a:latin typeface="Euclid" panose="02020503060505020303" pitchFamily="18" charset="0"/>
              </a:rPr>
              <a:t>k</a:t>
            </a:r>
            <a:r>
              <a:rPr lang="en-US" altLang="zh-CN" sz="2800" b="1" i="1" baseline="-25000" dirty="0">
                <a:solidFill>
                  <a:srgbClr val="FF0000"/>
                </a:solidFill>
                <a:latin typeface="Euclid" panose="02020503060505020303" pitchFamily="18" charset="0"/>
              </a:rPr>
              <a:t>m</a:t>
            </a:r>
            <a:r>
              <a:rPr lang="en-US" altLang="zh-CN" sz="2800" b="1" dirty="0">
                <a:solidFill>
                  <a:srgbClr val="FF0000"/>
                </a:solidFill>
                <a:latin typeface="Euclid" panose="02020503060505020303" pitchFamily="18" charset="0"/>
              </a:rPr>
              <a:t>)</a:t>
            </a:r>
            <a:r>
              <a:rPr lang="zh-CN" altLang="en-US" sz="2800" dirty="0">
                <a:latin typeface="Times New Roman" panose="02020603050405020304" pitchFamily="18" charset="0"/>
              </a:rPr>
              <a:t>。 </a:t>
            </a:r>
            <a:endParaRPr lang="en-US" altLang="zh-CN" sz="2800" dirty="0">
              <a:latin typeface="Times New Roman" panose="02020603050405020304" pitchFamily="18" charset="0"/>
            </a:endParaRPr>
          </a:p>
          <a:p>
            <a:pPr marL="0" indent="0" algn="just">
              <a:lnSpc>
                <a:spcPct val="120000"/>
              </a:lnSpc>
              <a:buFont typeface="Arial" panose="020B0604020202020204" pitchFamily="34" charset="0"/>
              <a:buNone/>
            </a:pPr>
            <a:r>
              <a:rPr lang="en-US" altLang="zh-CN" sz="2800" dirty="0">
                <a:latin typeface="Times New Roman" panose="02020603050405020304" pitchFamily="18" charset="0"/>
              </a:rPr>
              <a:t> </a:t>
            </a:r>
            <a:r>
              <a:rPr lang="zh-CN" altLang="en-US" sz="2800" dirty="0">
                <a:latin typeface="Times New Roman" panose="02020603050405020304" pitchFamily="18" charset="0"/>
              </a:rPr>
              <a:t>所有的运算都在</a:t>
            </a:r>
            <a:r>
              <a:rPr lang="en-US" altLang="zh-CN" sz="2800" b="1" i="1" dirty="0">
                <a:latin typeface="Euclid" panose="02020503060505020303" pitchFamily="18" charset="0"/>
              </a:rPr>
              <a:t>Z</a:t>
            </a:r>
            <a:r>
              <a:rPr lang="en-US" altLang="zh-CN" sz="2800" b="1" baseline="-25000" dirty="0">
                <a:latin typeface="Euclid" panose="02020503060505020303" pitchFamily="18" charset="0"/>
              </a:rPr>
              <a:t>26</a:t>
            </a:r>
            <a:r>
              <a:rPr lang="zh-CN" altLang="en-US" sz="2800" dirty="0">
                <a:latin typeface="Times New Roman" panose="02020603050405020304" pitchFamily="18" charset="0"/>
              </a:rPr>
              <a:t>中。</a:t>
            </a:r>
            <a:endParaRPr lang="en-US" altLang="zh-CN" sz="2800" dirty="0">
              <a:latin typeface="Times New Roman" panose="02020603050405020304" pitchFamily="18" charset="0"/>
            </a:endParaRPr>
          </a:p>
          <a:p>
            <a:pPr marL="0" indent="0" algn="just">
              <a:lnSpc>
                <a:spcPct val="120000"/>
              </a:lnSpc>
              <a:buFont typeface="Arial" panose="020B0604020202020204" pitchFamily="34" charset="0"/>
              <a:buNone/>
            </a:pPr>
            <a:endParaRPr lang="en-US" altLang="zh-CN" sz="2800" dirty="0">
              <a:latin typeface="Times New Roman" panose="02020603050405020304" pitchFamily="18" charset="0"/>
            </a:endParaRPr>
          </a:p>
          <a:p>
            <a:pPr marL="0" indent="0" algn="just">
              <a:lnSpc>
                <a:spcPct val="120000"/>
              </a:lnSpc>
              <a:buFont typeface="Arial" panose="020B0604020202020204" pitchFamily="34" charset="0"/>
              <a:buNone/>
            </a:pPr>
            <a:r>
              <a:rPr lang="zh-CN" altLang="en-US" sz="2800" dirty="0">
                <a:latin typeface="Times New Roman" panose="02020603050405020304" pitchFamily="18" charset="0"/>
              </a:rPr>
              <a:t>注</a:t>
            </a:r>
            <a:r>
              <a:rPr lang="en-US" altLang="zh-CN" sz="2800" dirty="0">
                <a:latin typeface="Times New Roman" panose="02020603050405020304" pitchFamily="18" charset="0"/>
              </a:rPr>
              <a:t>: </a:t>
            </a:r>
            <a:r>
              <a:rPr lang="zh-CN" altLang="en-US" sz="2800" dirty="0">
                <a:latin typeface="Times New Roman" panose="02020603050405020304" pitchFamily="18" charset="0"/>
              </a:rPr>
              <a:t>此密码由法国密码学家</a:t>
            </a:r>
            <a:r>
              <a:rPr lang="en-US" altLang="zh-CN" sz="2800" dirty="0" err="1">
                <a:latin typeface="Times New Roman" panose="02020603050405020304" pitchFamily="18" charset="0"/>
              </a:rPr>
              <a:t>Vigenère</a:t>
            </a:r>
            <a:r>
              <a:rPr lang="zh-CN" altLang="en-US" sz="2800" dirty="0">
                <a:latin typeface="Times New Roman" panose="02020603050405020304" pitchFamily="18" charset="0"/>
              </a:rPr>
              <a:t>于</a:t>
            </a:r>
            <a:r>
              <a:rPr lang="en-US" altLang="zh-CN" sz="2800" dirty="0">
                <a:latin typeface="Times New Roman" panose="02020603050405020304" pitchFamily="18" charset="0"/>
              </a:rPr>
              <a:t>1858</a:t>
            </a:r>
            <a:r>
              <a:rPr lang="zh-CN" altLang="en-US" sz="2800" dirty="0">
                <a:latin typeface="Times New Roman" panose="02020603050405020304" pitchFamily="18" charset="0"/>
              </a:rPr>
              <a:t>年设计</a:t>
            </a:r>
            <a:r>
              <a:rPr lang="en-US" altLang="zh-CN" sz="2800" dirty="0">
                <a:latin typeface="Times New Roman" panose="02020603050405020304" pitchFamily="18" charset="0"/>
              </a:rPr>
              <a:t>, 1917</a:t>
            </a:r>
            <a:r>
              <a:rPr lang="zh-CN" altLang="en-US" sz="2800" dirty="0">
                <a:latin typeface="Times New Roman" panose="02020603050405020304" pitchFamily="18" charset="0"/>
              </a:rPr>
              <a:t>年</a:t>
            </a:r>
            <a:r>
              <a:rPr lang="en-US" altLang="zh-CN" sz="2800" dirty="0">
                <a:latin typeface="Times New Roman" panose="02020603050405020304" pitchFamily="18" charset="0"/>
              </a:rPr>
              <a:t>《Scientific American》</a:t>
            </a:r>
            <a:r>
              <a:rPr lang="zh-CN" altLang="en-US" sz="2800" dirty="0">
                <a:latin typeface="Times New Roman" panose="02020603050405020304" pitchFamily="18" charset="0"/>
              </a:rPr>
              <a:t>声称此密码牢不可破</a:t>
            </a:r>
            <a:r>
              <a:rPr lang="en-US" altLang="zh-CN" sz="2800" dirty="0">
                <a:latin typeface="Times New Roman" panose="02020603050405020304" pitchFamily="18" charset="0"/>
              </a:rPr>
              <a:t>, </a:t>
            </a:r>
            <a:r>
              <a:rPr lang="zh-CN" altLang="en-US" sz="2800" dirty="0">
                <a:latin typeface="Times New Roman" panose="02020603050405020304" pitchFamily="18" charset="0"/>
              </a:rPr>
              <a:t>现在破译该密码 </a:t>
            </a:r>
            <a:r>
              <a:rPr lang="en-US" altLang="zh-CN" sz="2800" dirty="0">
                <a:latin typeface="Times New Roman" panose="02020603050405020304" pitchFamily="18" charset="0"/>
              </a:rPr>
              <a:t>“</a:t>
            </a:r>
            <a:r>
              <a:rPr lang="zh-CN" altLang="en-US" sz="2800" dirty="0">
                <a:latin typeface="Times New Roman" panose="02020603050405020304" pitchFamily="18" charset="0"/>
              </a:rPr>
              <a:t>易如反掌</a:t>
            </a:r>
            <a:r>
              <a:rPr lang="en-US" altLang="zh-CN" sz="2800" dirty="0">
                <a:latin typeface="Times New Roman" panose="02020603050405020304" pitchFamily="18" charset="0"/>
              </a:rPr>
              <a:t>”</a:t>
            </a:r>
            <a:r>
              <a:rPr lang="zh-CN" altLang="en-US" sz="2800" dirty="0">
                <a:latin typeface="Times New Roman" panose="02020603050405020304" pitchFamily="18" charset="0"/>
              </a:rPr>
              <a:t> 。</a:t>
            </a:r>
          </a:p>
        </p:txBody>
      </p:sp>
      <p:sp>
        <p:nvSpPr>
          <p:cNvPr id="82947" name="Rectangle 2">
            <a:extLst>
              <a:ext uri="{FF2B5EF4-FFF2-40B4-BE49-F238E27FC236}">
                <a16:creationId xmlns:a16="http://schemas.microsoft.com/office/drawing/2014/main" xmlns="" id="{4BA6AF5E-FA18-4E6B-8165-95043F7E62B2}"/>
              </a:ext>
            </a:extLst>
          </p:cNvPr>
          <p:cNvSpPr>
            <a:spLocks noGrp="1"/>
          </p:cNvSpPr>
          <p:nvPr>
            <p:ph type="title"/>
          </p:nvPr>
        </p:nvSpPr>
        <p:spPr>
          <a:xfrm>
            <a:off x="1098550" y="365125"/>
            <a:ext cx="6778625" cy="668338"/>
          </a:xfrm>
        </p:spPr>
        <p:txBody>
          <a:bodyPr>
            <a:normAutofit/>
          </a:bodyPr>
          <a:lstStyle/>
          <a:p>
            <a:pPr eaLnBrk="1" hangingPunct="1"/>
            <a:r>
              <a:rPr lang="zh-CN" altLang="en-US" dirty="0"/>
              <a:t>多表代换密码</a:t>
            </a:r>
            <a:r>
              <a:rPr lang="en-US" altLang="zh-CN" dirty="0"/>
              <a:t>-</a:t>
            </a:r>
            <a:r>
              <a:rPr lang="en-US" altLang="zh-CN" dirty="0" err="1">
                <a:latin typeface="Times New Roman" panose="02020603050405020304" pitchFamily="18" charset="0"/>
              </a:rPr>
              <a:t>Vigenère</a:t>
            </a:r>
            <a:r>
              <a:rPr lang="zh-CN" altLang="en-US" dirty="0"/>
              <a:t>维吉尼亚</a:t>
            </a:r>
            <a:r>
              <a:rPr lang="zh-CN" altLang="en-US" dirty="0">
                <a:latin typeface="Times New Roman" panose="02020603050405020304" pitchFamily="18" charset="0"/>
              </a:rPr>
              <a:t>密码</a:t>
            </a: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B450BA8B-9A59-4040-8D4C-9041DE7DDACA}"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xmlns="" id="{FF8F68D9-7635-40C5-8F5E-1EB7113FB942}"/>
              </a:ext>
            </a:extLst>
          </p:cNvPr>
          <p:cNvSpPr>
            <a:spLocks noGrp="1"/>
          </p:cNvSpPr>
          <p:nvPr>
            <p:ph type="title"/>
          </p:nvPr>
        </p:nvSpPr>
        <p:spPr>
          <a:xfrm>
            <a:off x="1098550" y="365125"/>
            <a:ext cx="6778625" cy="668338"/>
          </a:xfrm>
        </p:spPr>
        <p:txBody>
          <a:bodyPr/>
          <a:lstStyle/>
          <a:p>
            <a:pPr eaLnBrk="1" hangingPunct="1"/>
            <a:r>
              <a:rPr lang="zh-CN" altLang="en-US"/>
              <a:t>例题</a:t>
            </a:r>
            <a:endParaRPr lang="zh-CN" altLang="zh-CN"/>
          </a:p>
        </p:txBody>
      </p:sp>
      <p:sp>
        <p:nvSpPr>
          <p:cNvPr id="71683" name="Rectangle 3">
            <a:extLst>
              <a:ext uri="{FF2B5EF4-FFF2-40B4-BE49-F238E27FC236}">
                <a16:creationId xmlns:a16="http://schemas.microsoft.com/office/drawing/2014/main" xmlns="" id="{A2853299-9FD1-4F89-A25F-B50B9D6D8EDA}"/>
              </a:ext>
            </a:extLst>
          </p:cNvPr>
          <p:cNvSpPr>
            <a:spLocks noGrp="1"/>
          </p:cNvSpPr>
          <p:nvPr>
            <p:ph idx="1"/>
          </p:nvPr>
        </p:nvSpPr>
        <p:spPr>
          <a:xfrm>
            <a:off x="552450" y="1219200"/>
            <a:ext cx="8027988" cy="4953000"/>
          </a:xfrm>
        </p:spPr>
        <p:txBody>
          <a:bodyPr/>
          <a:lstStyle/>
          <a:p>
            <a:pPr marL="0" indent="0" eaLnBrk="1" hangingPunct="1">
              <a:buFont typeface="Arial" panose="020B0604020202020204" pitchFamily="34" charset="0"/>
              <a:buNone/>
            </a:pPr>
            <a:r>
              <a:rPr lang="zh-CN" altLang="en-US">
                <a:latin typeface="Times New Roman" panose="02020603050405020304" pitchFamily="18" charset="0"/>
              </a:rPr>
              <a:t>设 </a:t>
            </a:r>
            <a:r>
              <a:rPr lang="en-US" altLang="zh-CN" b="1" i="1">
                <a:latin typeface="Euclid" panose="02020503060505020303" pitchFamily="18" charset="0"/>
              </a:rPr>
              <a:t>m</a:t>
            </a:r>
            <a:r>
              <a:rPr lang="en-US" altLang="zh-CN" b="1">
                <a:latin typeface="Euclid" panose="02020503060505020303" pitchFamily="18" charset="0"/>
              </a:rPr>
              <a:t> = 6</a:t>
            </a:r>
            <a:r>
              <a:rPr lang="en-US" altLang="zh-CN">
                <a:latin typeface="Times New Roman" panose="02020603050405020304" pitchFamily="18" charset="0"/>
              </a:rPr>
              <a:t>, </a:t>
            </a:r>
            <a:r>
              <a:rPr lang="zh-CN" altLang="en-US">
                <a:latin typeface="Times New Roman" panose="02020603050405020304" pitchFamily="18" charset="0"/>
              </a:rPr>
              <a:t>且密钥字是</a:t>
            </a:r>
            <a:r>
              <a:rPr lang="en-US" altLang="zh-CN">
                <a:latin typeface="Times New Roman" panose="02020603050405020304" pitchFamily="18" charset="0"/>
              </a:rPr>
              <a:t>CIPHER, </a:t>
            </a:r>
            <a:r>
              <a:rPr lang="zh-CN" altLang="en-US">
                <a:latin typeface="Times New Roman" panose="02020603050405020304" pitchFamily="18" charset="0"/>
              </a:rPr>
              <a:t>这相应于密钥。假定明文串是</a:t>
            </a:r>
            <a:r>
              <a:rPr lang="en-US" altLang="zh-CN">
                <a:latin typeface="Times New Roman" panose="02020603050405020304" pitchFamily="18" charset="0"/>
              </a:rPr>
              <a:t>this cryptosystem is not secure, </a:t>
            </a:r>
            <a:r>
              <a:rPr lang="zh-CN" altLang="en-US">
                <a:latin typeface="Times New Roman" panose="02020603050405020304" pitchFamily="18" charset="0"/>
              </a:rPr>
              <a:t>首先将明文串转化为数字串</a:t>
            </a:r>
            <a:r>
              <a:rPr lang="en-US" altLang="zh-CN">
                <a:latin typeface="Times New Roman" panose="02020603050405020304" pitchFamily="18" charset="0"/>
              </a:rPr>
              <a:t>, </a:t>
            </a:r>
            <a:r>
              <a:rPr lang="zh-CN" altLang="en-US">
                <a:latin typeface="Times New Roman" panose="02020603050405020304" pitchFamily="18" charset="0"/>
              </a:rPr>
              <a:t>按</a:t>
            </a:r>
            <a:r>
              <a:rPr lang="en-US" altLang="zh-CN">
                <a:latin typeface="Times New Roman" panose="02020603050405020304" pitchFamily="18" charset="0"/>
              </a:rPr>
              <a:t>6</a:t>
            </a:r>
            <a:r>
              <a:rPr lang="zh-CN" altLang="en-US">
                <a:latin typeface="Times New Roman" panose="02020603050405020304" pitchFamily="18" charset="0"/>
              </a:rPr>
              <a:t>个一组分段</a:t>
            </a:r>
            <a:r>
              <a:rPr lang="en-US" altLang="zh-CN">
                <a:latin typeface="Times New Roman" panose="02020603050405020304" pitchFamily="18" charset="0"/>
              </a:rPr>
              <a:t>, </a:t>
            </a:r>
            <a:r>
              <a:rPr lang="zh-CN" altLang="en-US">
                <a:latin typeface="Times New Roman" panose="02020603050405020304" pitchFamily="18" charset="0"/>
              </a:rPr>
              <a:t>然后模</a:t>
            </a:r>
            <a:r>
              <a:rPr lang="en-US" altLang="zh-CN">
                <a:latin typeface="Times New Roman" panose="02020603050405020304" pitchFamily="18" charset="0"/>
              </a:rPr>
              <a:t>26</a:t>
            </a:r>
            <a:r>
              <a:rPr lang="zh-CN" altLang="en-US">
                <a:latin typeface="Times New Roman" panose="02020603050405020304" pitchFamily="18" charset="0"/>
              </a:rPr>
              <a:t> </a:t>
            </a:r>
            <a:r>
              <a:rPr lang="en-US" altLang="zh-CN">
                <a:latin typeface="Times New Roman" panose="02020603050405020304" pitchFamily="18" charset="0"/>
              </a:rPr>
              <a:t>“</a:t>
            </a:r>
            <a:r>
              <a:rPr lang="zh-CN" altLang="en-US">
                <a:latin typeface="Times New Roman" panose="02020603050405020304" pitchFamily="18" charset="0"/>
              </a:rPr>
              <a:t>加</a:t>
            </a:r>
            <a:r>
              <a:rPr lang="en-US" altLang="zh-CN">
                <a:latin typeface="Times New Roman" panose="02020603050405020304" pitchFamily="18" charset="0"/>
              </a:rPr>
              <a:t>”</a:t>
            </a:r>
            <a:r>
              <a:rPr lang="zh-CN" altLang="en-US">
                <a:latin typeface="Times New Roman" panose="02020603050405020304" pitchFamily="18" charset="0"/>
              </a:rPr>
              <a:t> 上密钥字得</a:t>
            </a:r>
            <a:r>
              <a:rPr lang="en-US" altLang="zh-CN">
                <a:latin typeface="Times New Roman" panose="02020603050405020304" pitchFamily="18" charset="0"/>
              </a:rPr>
              <a:t>: </a:t>
            </a:r>
          </a:p>
          <a:p>
            <a:pPr marL="0" indent="0" eaLnBrk="1" hangingPunct="1">
              <a:buFont typeface="Arial" panose="020B0604020202020204" pitchFamily="34" charset="0"/>
              <a:buNone/>
            </a:pPr>
            <a:endParaRPr lang="en-US" altLang="zh-CN">
              <a:latin typeface="Times New Roman" panose="02020603050405020304" pitchFamily="18" charset="0"/>
            </a:endParaRPr>
          </a:p>
          <a:p>
            <a:pPr marL="0" indent="0" eaLnBrk="1" hangingPunct="1">
              <a:buFont typeface="Arial" panose="020B0604020202020204" pitchFamily="34" charset="0"/>
              <a:buNone/>
            </a:pPr>
            <a:endParaRPr lang="en-US" altLang="zh-CN">
              <a:latin typeface="Times New Roman" panose="02020603050405020304" pitchFamily="18" charset="0"/>
            </a:endParaRPr>
          </a:p>
          <a:p>
            <a:pPr marL="0" indent="0" eaLnBrk="1" hangingPunct="1">
              <a:buFont typeface="Arial" panose="020B0604020202020204" pitchFamily="34" charset="0"/>
              <a:buNone/>
            </a:pPr>
            <a:endParaRPr lang="en-US" altLang="zh-CN">
              <a:latin typeface="Times New Roman" panose="02020603050405020304" pitchFamily="18" charset="0"/>
            </a:endParaRPr>
          </a:p>
          <a:p>
            <a:pPr marL="0" indent="0" eaLnBrk="1" hangingPunct="1">
              <a:buFont typeface="Arial" panose="020B0604020202020204" pitchFamily="34" charset="0"/>
              <a:buNone/>
            </a:pPr>
            <a:endParaRPr lang="en-US" altLang="zh-CN">
              <a:latin typeface="Times New Roman" panose="02020603050405020304" pitchFamily="18" charset="0"/>
            </a:endParaRPr>
          </a:p>
          <a:p>
            <a:pPr marL="0" indent="0" eaLnBrk="1" hangingPunct="1">
              <a:buFont typeface="Arial" panose="020B0604020202020204" pitchFamily="34" charset="0"/>
              <a:buNone/>
            </a:pPr>
            <a:endParaRPr lang="en-US" altLang="zh-CN">
              <a:latin typeface="Times New Roman" panose="02020603050405020304" pitchFamily="18" charset="0"/>
            </a:endParaRPr>
          </a:p>
          <a:p>
            <a:pPr marL="0" indent="0" eaLnBrk="1" hangingPunct="1">
              <a:buFont typeface="Arial" panose="020B0604020202020204" pitchFamily="34" charset="0"/>
              <a:buNone/>
            </a:pPr>
            <a:r>
              <a:rPr lang="zh-CN" altLang="en-US">
                <a:latin typeface="Times New Roman" panose="02020603050405020304" pitchFamily="18" charset="0"/>
              </a:rPr>
              <a:t>相应的密文串将是</a:t>
            </a:r>
            <a:r>
              <a:rPr lang="en-US" altLang="zh-CN">
                <a:latin typeface="Times New Roman" panose="02020603050405020304" pitchFamily="18" charset="0"/>
              </a:rPr>
              <a:t>: </a:t>
            </a:r>
          </a:p>
          <a:p>
            <a:pPr marL="0" indent="0" algn="ctr" eaLnBrk="1" hangingPunct="1">
              <a:buFont typeface="Arial" panose="020B0604020202020204" pitchFamily="34" charset="0"/>
              <a:buNone/>
            </a:pPr>
            <a:r>
              <a:rPr lang="en-US" altLang="zh-CN">
                <a:latin typeface="Times New Roman" panose="02020603050405020304" pitchFamily="18" charset="0"/>
              </a:rPr>
              <a:t>VPXZGIAXIVWPUBTTMJPWIZITWZT</a:t>
            </a:r>
          </a:p>
          <a:p>
            <a:pPr marL="0" indent="0" eaLnBrk="1" hangingPunct="1">
              <a:buFont typeface="Arial" panose="020B0604020202020204" pitchFamily="34" charset="0"/>
              <a:buNone/>
            </a:pPr>
            <a:r>
              <a:rPr lang="zh-CN" altLang="en-US">
                <a:latin typeface="Times New Roman" panose="02020603050405020304" pitchFamily="18" charset="0"/>
              </a:rPr>
              <a:t>解密过程与加密过程类似</a:t>
            </a:r>
            <a:r>
              <a:rPr lang="en-US" altLang="zh-CN">
                <a:latin typeface="Times New Roman" panose="02020603050405020304" pitchFamily="18" charset="0"/>
              </a:rPr>
              <a:t>, </a:t>
            </a:r>
            <a:r>
              <a:rPr lang="zh-CN" altLang="en-US">
                <a:latin typeface="Times New Roman" panose="02020603050405020304" pitchFamily="18" charset="0"/>
              </a:rPr>
              <a:t>不同的只是进行模</a:t>
            </a:r>
            <a:r>
              <a:rPr lang="en-US" altLang="zh-CN">
                <a:latin typeface="Times New Roman" panose="02020603050405020304" pitchFamily="18" charset="0"/>
              </a:rPr>
              <a:t>26</a:t>
            </a:r>
            <a:r>
              <a:rPr lang="zh-CN" altLang="en-US">
                <a:latin typeface="Times New Roman" panose="02020603050405020304" pitchFamily="18" charset="0"/>
              </a:rPr>
              <a:t>减</a:t>
            </a:r>
            <a:r>
              <a:rPr lang="en-US" altLang="zh-CN">
                <a:latin typeface="Times New Roman" panose="02020603050405020304" pitchFamily="18" charset="0"/>
              </a:rPr>
              <a:t>, </a:t>
            </a:r>
            <a:r>
              <a:rPr lang="zh-CN" altLang="en-US">
                <a:latin typeface="Times New Roman" panose="02020603050405020304" pitchFamily="18" charset="0"/>
              </a:rPr>
              <a:t>而不是模</a:t>
            </a:r>
            <a:r>
              <a:rPr lang="en-US" altLang="zh-CN">
                <a:latin typeface="Times New Roman" panose="02020603050405020304" pitchFamily="18" charset="0"/>
              </a:rPr>
              <a:t>26</a:t>
            </a:r>
            <a:r>
              <a:rPr lang="zh-CN" altLang="en-US">
                <a:latin typeface="Times New Roman" panose="02020603050405020304" pitchFamily="18" charset="0"/>
              </a:rPr>
              <a:t>加。</a:t>
            </a:r>
            <a:endParaRPr lang="zh-CN" altLang="zh-CN">
              <a:latin typeface="Times New Roman" panose="02020603050405020304" pitchFamily="18" charset="0"/>
            </a:endParaRPr>
          </a:p>
        </p:txBody>
      </p:sp>
      <p:graphicFrame>
        <p:nvGraphicFramePr>
          <p:cNvPr id="3" name="表格 2">
            <a:extLst>
              <a:ext uri="{FF2B5EF4-FFF2-40B4-BE49-F238E27FC236}">
                <a16:creationId xmlns:a16="http://schemas.microsoft.com/office/drawing/2014/main" xmlns="" id="{4B4A0E6D-C590-4EB6-BA21-C250C546E8FB}"/>
              </a:ext>
            </a:extLst>
          </p:cNvPr>
          <p:cNvGraphicFramePr>
            <a:graphicFrameLocks noGrp="1"/>
          </p:cNvGraphicFramePr>
          <p:nvPr/>
        </p:nvGraphicFramePr>
        <p:xfrm>
          <a:off x="609600" y="2301875"/>
          <a:ext cx="2963862" cy="2193948"/>
        </p:xfrm>
        <a:graphic>
          <a:graphicData uri="http://schemas.openxmlformats.org/drawingml/2006/table">
            <a:tbl>
              <a:tblPr firstRow="1" bandRow="1">
                <a:tableStyleId>{2D5ABB26-0587-4C30-8999-92F81FD0307C}</a:tableStyleId>
              </a:tblPr>
              <a:tblGrid>
                <a:gridCol w="493977">
                  <a:extLst>
                    <a:ext uri="{9D8B030D-6E8A-4147-A177-3AD203B41FA5}">
                      <a16:colId xmlns:a16="http://schemas.microsoft.com/office/drawing/2014/main" xmlns="" val="20000"/>
                    </a:ext>
                  </a:extLst>
                </a:gridCol>
                <a:gridCol w="493977">
                  <a:extLst>
                    <a:ext uri="{9D8B030D-6E8A-4147-A177-3AD203B41FA5}">
                      <a16:colId xmlns:a16="http://schemas.microsoft.com/office/drawing/2014/main" xmlns="" val="20001"/>
                    </a:ext>
                  </a:extLst>
                </a:gridCol>
                <a:gridCol w="493977">
                  <a:extLst>
                    <a:ext uri="{9D8B030D-6E8A-4147-A177-3AD203B41FA5}">
                      <a16:colId xmlns:a16="http://schemas.microsoft.com/office/drawing/2014/main" xmlns="" val="20002"/>
                    </a:ext>
                  </a:extLst>
                </a:gridCol>
                <a:gridCol w="493977">
                  <a:extLst>
                    <a:ext uri="{9D8B030D-6E8A-4147-A177-3AD203B41FA5}">
                      <a16:colId xmlns:a16="http://schemas.microsoft.com/office/drawing/2014/main" xmlns="" val="20003"/>
                    </a:ext>
                  </a:extLst>
                </a:gridCol>
                <a:gridCol w="493977">
                  <a:extLst>
                    <a:ext uri="{9D8B030D-6E8A-4147-A177-3AD203B41FA5}">
                      <a16:colId xmlns:a16="http://schemas.microsoft.com/office/drawing/2014/main" xmlns="" val="20004"/>
                    </a:ext>
                  </a:extLst>
                </a:gridCol>
                <a:gridCol w="493977">
                  <a:extLst>
                    <a:ext uri="{9D8B030D-6E8A-4147-A177-3AD203B41FA5}">
                      <a16:colId xmlns:a16="http://schemas.microsoft.com/office/drawing/2014/main" xmlns="" val="20005"/>
                    </a:ext>
                  </a:extLst>
                </a:gridCol>
              </a:tblGrid>
              <a:tr h="365654">
                <a:tc>
                  <a:txBody>
                    <a:bodyPr/>
                    <a:lstStyle/>
                    <a:p>
                      <a:pPr algn="ctr"/>
                      <a:r>
                        <a:rPr lang="en-US" altLang="zh-CN" sz="1800" dirty="0">
                          <a:ea typeface="华文中宋" panose="02010600040101010101" pitchFamily="2" charset="-122"/>
                        </a:rPr>
                        <a:t>19</a:t>
                      </a:r>
                      <a:endParaRPr lang="zh-CN" altLang="en-US" sz="1800" dirty="0"/>
                    </a:p>
                  </a:txBody>
                  <a:tcPr marT="45669" marB="45669"/>
                </a:tc>
                <a:tc>
                  <a:txBody>
                    <a:bodyPr/>
                    <a:lstStyle/>
                    <a:p>
                      <a:pPr algn="ctr"/>
                      <a:r>
                        <a:rPr lang="en-US" altLang="zh-CN" sz="1800" dirty="0">
                          <a:ea typeface="华文中宋" panose="02010600040101010101" pitchFamily="2" charset="-122"/>
                        </a:rPr>
                        <a:t>7</a:t>
                      </a:r>
                      <a:endParaRPr lang="zh-CN" altLang="en-US" sz="1800" dirty="0"/>
                    </a:p>
                  </a:txBody>
                  <a:tcPr marT="45669" marB="45669"/>
                </a:tc>
                <a:tc>
                  <a:txBody>
                    <a:bodyPr/>
                    <a:lstStyle/>
                    <a:p>
                      <a:pPr algn="ctr"/>
                      <a:r>
                        <a:rPr lang="en-US" altLang="zh-CN" sz="1800" dirty="0">
                          <a:ea typeface="华文中宋" panose="02010600040101010101" pitchFamily="2" charset="-122"/>
                        </a:rPr>
                        <a:t>8</a:t>
                      </a:r>
                      <a:endParaRPr lang="zh-CN" altLang="en-US" sz="1800" dirty="0"/>
                    </a:p>
                  </a:txBody>
                  <a:tcPr marT="45669" marB="45669"/>
                </a:tc>
                <a:tc>
                  <a:txBody>
                    <a:bodyPr/>
                    <a:lstStyle/>
                    <a:p>
                      <a:pPr algn="ctr"/>
                      <a:r>
                        <a:rPr lang="en-US" altLang="zh-CN" sz="1800" dirty="0">
                          <a:ea typeface="华文中宋" panose="02010600040101010101" pitchFamily="2" charset="-122"/>
                        </a:rPr>
                        <a:t>18</a:t>
                      </a:r>
                      <a:endParaRPr lang="zh-CN" altLang="en-US" sz="1800" dirty="0"/>
                    </a:p>
                  </a:txBody>
                  <a:tcPr marT="45669" marB="45669"/>
                </a:tc>
                <a:tc>
                  <a:txBody>
                    <a:bodyPr/>
                    <a:lstStyle/>
                    <a:p>
                      <a:pPr algn="ctr"/>
                      <a:r>
                        <a:rPr lang="en-US" altLang="zh-CN" sz="1800" dirty="0">
                          <a:ea typeface="华文中宋" panose="02010600040101010101" pitchFamily="2" charset="-122"/>
                        </a:rPr>
                        <a:t>2</a:t>
                      </a:r>
                      <a:endParaRPr lang="zh-CN" altLang="en-US" sz="1800" dirty="0"/>
                    </a:p>
                  </a:txBody>
                  <a:tcPr marT="45669" marB="45669"/>
                </a:tc>
                <a:tc>
                  <a:txBody>
                    <a:bodyPr/>
                    <a:lstStyle/>
                    <a:p>
                      <a:pPr algn="ctr"/>
                      <a:r>
                        <a:rPr lang="en-US" altLang="zh-CN" sz="1800" dirty="0">
                          <a:ea typeface="华文中宋" panose="02010600040101010101" pitchFamily="2" charset="-122"/>
                        </a:rPr>
                        <a:t>17</a:t>
                      </a:r>
                      <a:endParaRPr lang="zh-CN" altLang="en-US" sz="1800" dirty="0"/>
                    </a:p>
                  </a:txBody>
                  <a:tcPr marT="45669" marB="45669"/>
                </a:tc>
                <a:extLst>
                  <a:ext uri="{0D108BD9-81ED-4DB2-BD59-A6C34878D82A}">
                    <a16:rowId xmlns:a16="http://schemas.microsoft.com/office/drawing/2014/main" xmlns="" val="10000"/>
                  </a:ext>
                </a:extLst>
              </a:tr>
              <a:tr h="365654">
                <a:tc>
                  <a:txBody>
                    <a:bodyPr/>
                    <a:lstStyle/>
                    <a:p>
                      <a:pPr algn="ctr"/>
                      <a:r>
                        <a:rPr lang="en-US" altLang="zh-CN" sz="1800" dirty="0">
                          <a:ea typeface="华文中宋" panose="02010600040101010101" pitchFamily="2" charset="-122"/>
                        </a:rPr>
                        <a:t>2</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8</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15</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7</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4</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17</a:t>
                      </a:r>
                      <a:endParaRPr lang="zh-CN" altLang="en-US" sz="1800" dirty="0"/>
                    </a:p>
                  </a:txBody>
                  <a:tcPr marT="45669" marB="45669">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65654">
                <a:tc>
                  <a:txBody>
                    <a:bodyPr/>
                    <a:lstStyle/>
                    <a:p>
                      <a:pPr algn="ctr"/>
                      <a:r>
                        <a:rPr lang="en-US" altLang="zh-CN" sz="1800" dirty="0">
                          <a:ea typeface="华文中宋" panose="02010600040101010101" pitchFamily="2" charset="-122"/>
                        </a:rPr>
                        <a:t>21</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15</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23</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25</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6</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8</a:t>
                      </a:r>
                      <a:endParaRPr lang="zh-CN" altLang="en-US" sz="1800" dirty="0"/>
                    </a:p>
                  </a:txBody>
                  <a:tcPr marT="45669" marB="45669">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2"/>
                  </a:ext>
                </a:extLst>
              </a:tr>
              <a:tr h="365654">
                <a:tc>
                  <a:txBody>
                    <a:bodyPr/>
                    <a:lstStyle/>
                    <a:p>
                      <a:pPr algn="ctr"/>
                      <a:r>
                        <a:rPr lang="en-US" altLang="zh-CN" sz="1800" dirty="0">
                          <a:ea typeface="华文中宋" panose="02010600040101010101" pitchFamily="2" charset="-122"/>
                        </a:rPr>
                        <a:t>18</a:t>
                      </a:r>
                      <a:endParaRPr lang="zh-CN" altLang="en-US" sz="1800" dirty="0"/>
                    </a:p>
                  </a:txBody>
                  <a:tcPr marT="45669" marB="45669"/>
                </a:tc>
                <a:tc>
                  <a:txBody>
                    <a:bodyPr/>
                    <a:lstStyle/>
                    <a:p>
                      <a:pPr algn="ctr"/>
                      <a:r>
                        <a:rPr lang="en-US" altLang="zh-CN" sz="1800" dirty="0">
                          <a:ea typeface="华文中宋" panose="02010600040101010101" pitchFamily="2" charset="-122"/>
                        </a:rPr>
                        <a:t>19</a:t>
                      </a:r>
                      <a:endParaRPr lang="zh-CN" altLang="en-US" sz="1800" dirty="0"/>
                    </a:p>
                  </a:txBody>
                  <a:tcPr marT="45669" marB="45669"/>
                </a:tc>
                <a:tc>
                  <a:txBody>
                    <a:bodyPr/>
                    <a:lstStyle/>
                    <a:p>
                      <a:pPr algn="ctr"/>
                      <a:r>
                        <a:rPr lang="en-US" altLang="zh-CN" sz="1800" dirty="0">
                          <a:ea typeface="华文中宋" panose="02010600040101010101" pitchFamily="2" charset="-122"/>
                        </a:rPr>
                        <a:t>4</a:t>
                      </a:r>
                      <a:endParaRPr lang="zh-CN" altLang="en-US" sz="1800" dirty="0"/>
                    </a:p>
                  </a:txBody>
                  <a:tcPr marT="45669" marB="45669"/>
                </a:tc>
                <a:tc>
                  <a:txBody>
                    <a:bodyPr/>
                    <a:lstStyle/>
                    <a:p>
                      <a:pPr algn="ctr"/>
                      <a:r>
                        <a:rPr lang="en-US" altLang="zh-CN" sz="1800" dirty="0">
                          <a:ea typeface="华文中宋" panose="02010600040101010101" pitchFamily="2" charset="-122"/>
                        </a:rPr>
                        <a:t>12</a:t>
                      </a:r>
                      <a:endParaRPr lang="zh-CN" altLang="en-US" sz="1800" dirty="0"/>
                    </a:p>
                  </a:txBody>
                  <a:tcPr marT="45669" marB="45669"/>
                </a:tc>
                <a:tc>
                  <a:txBody>
                    <a:bodyPr/>
                    <a:lstStyle/>
                    <a:p>
                      <a:pPr algn="ctr"/>
                      <a:r>
                        <a:rPr lang="en-US" altLang="zh-CN" sz="1800" dirty="0">
                          <a:ea typeface="华文中宋" panose="02010600040101010101" pitchFamily="2" charset="-122"/>
                        </a:rPr>
                        <a:t>8</a:t>
                      </a:r>
                      <a:endParaRPr lang="zh-CN" altLang="en-US" sz="1800" dirty="0"/>
                    </a:p>
                  </a:txBody>
                  <a:tcPr marT="45669" marB="45669"/>
                </a:tc>
                <a:tc>
                  <a:txBody>
                    <a:bodyPr/>
                    <a:lstStyle/>
                    <a:p>
                      <a:pPr algn="ctr"/>
                      <a:r>
                        <a:rPr lang="en-US" altLang="zh-CN" sz="1800" dirty="0">
                          <a:ea typeface="华文中宋" panose="02010600040101010101" pitchFamily="2" charset="-122"/>
                        </a:rPr>
                        <a:t>18</a:t>
                      </a:r>
                      <a:endParaRPr lang="zh-CN" altLang="en-US" sz="1800" dirty="0"/>
                    </a:p>
                  </a:txBody>
                  <a:tcPr marT="45669" marB="45669"/>
                </a:tc>
                <a:extLst>
                  <a:ext uri="{0D108BD9-81ED-4DB2-BD59-A6C34878D82A}">
                    <a16:rowId xmlns:a16="http://schemas.microsoft.com/office/drawing/2014/main" xmlns="" val="10003"/>
                  </a:ext>
                </a:extLst>
              </a:tr>
              <a:tr h="365654">
                <a:tc>
                  <a:txBody>
                    <a:bodyPr/>
                    <a:lstStyle/>
                    <a:p>
                      <a:pPr algn="ctr"/>
                      <a:r>
                        <a:rPr lang="en-US" altLang="zh-CN" sz="1800" dirty="0">
                          <a:ea typeface="华文中宋" panose="02010600040101010101" pitchFamily="2" charset="-122"/>
                        </a:rPr>
                        <a:t>2</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8</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15</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7</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4</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17</a:t>
                      </a:r>
                      <a:endParaRPr lang="zh-CN" altLang="en-US" sz="1800" dirty="0"/>
                    </a:p>
                  </a:txBody>
                  <a:tcPr marT="45669" marB="45669">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65654">
                <a:tc>
                  <a:txBody>
                    <a:bodyPr/>
                    <a:lstStyle/>
                    <a:p>
                      <a:pPr algn="ctr"/>
                      <a:r>
                        <a:rPr lang="en-US" altLang="zh-CN" sz="1800" dirty="0">
                          <a:ea typeface="华文中宋" panose="02010600040101010101" pitchFamily="2" charset="-122"/>
                        </a:rPr>
                        <a:t>21</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1</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19</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19</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12</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9</a:t>
                      </a:r>
                      <a:endParaRPr lang="zh-CN" altLang="en-US" sz="1800" dirty="0"/>
                    </a:p>
                  </a:txBody>
                  <a:tcPr marT="45669" marB="45669">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5"/>
                  </a:ext>
                </a:extLst>
              </a:tr>
            </a:tbl>
          </a:graphicData>
        </a:graphic>
      </p:graphicFrame>
      <p:graphicFrame>
        <p:nvGraphicFramePr>
          <p:cNvPr id="4" name="表格 3">
            <a:extLst>
              <a:ext uri="{FF2B5EF4-FFF2-40B4-BE49-F238E27FC236}">
                <a16:creationId xmlns:a16="http://schemas.microsoft.com/office/drawing/2014/main" xmlns="" id="{0EE49CFB-4436-4A16-B751-A5B4BD6226EF}"/>
              </a:ext>
            </a:extLst>
          </p:cNvPr>
          <p:cNvGraphicFramePr>
            <a:graphicFrameLocks noGrp="1"/>
          </p:cNvGraphicFramePr>
          <p:nvPr/>
        </p:nvGraphicFramePr>
        <p:xfrm>
          <a:off x="3810000" y="2301875"/>
          <a:ext cx="3276600" cy="2193948"/>
        </p:xfrm>
        <a:graphic>
          <a:graphicData uri="http://schemas.openxmlformats.org/drawingml/2006/table">
            <a:tbl>
              <a:tblPr firstRow="1" bandRow="1">
                <a:tableStyleId>{2D5ABB26-0587-4C30-8999-92F81FD0307C}</a:tableStyleId>
              </a:tblPr>
              <a:tblGrid>
                <a:gridCol w="546100">
                  <a:extLst>
                    <a:ext uri="{9D8B030D-6E8A-4147-A177-3AD203B41FA5}">
                      <a16:colId xmlns:a16="http://schemas.microsoft.com/office/drawing/2014/main" xmlns="" val="20000"/>
                    </a:ext>
                  </a:extLst>
                </a:gridCol>
                <a:gridCol w="546100">
                  <a:extLst>
                    <a:ext uri="{9D8B030D-6E8A-4147-A177-3AD203B41FA5}">
                      <a16:colId xmlns:a16="http://schemas.microsoft.com/office/drawing/2014/main" xmlns="" val="20001"/>
                    </a:ext>
                  </a:extLst>
                </a:gridCol>
                <a:gridCol w="546100">
                  <a:extLst>
                    <a:ext uri="{9D8B030D-6E8A-4147-A177-3AD203B41FA5}">
                      <a16:colId xmlns:a16="http://schemas.microsoft.com/office/drawing/2014/main" xmlns="" val="20002"/>
                    </a:ext>
                  </a:extLst>
                </a:gridCol>
                <a:gridCol w="546100">
                  <a:extLst>
                    <a:ext uri="{9D8B030D-6E8A-4147-A177-3AD203B41FA5}">
                      <a16:colId xmlns:a16="http://schemas.microsoft.com/office/drawing/2014/main" xmlns="" val="20003"/>
                    </a:ext>
                  </a:extLst>
                </a:gridCol>
                <a:gridCol w="546100">
                  <a:extLst>
                    <a:ext uri="{9D8B030D-6E8A-4147-A177-3AD203B41FA5}">
                      <a16:colId xmlns:a16="http://schemas.microsoft.com/office/drawing/2014/main" xmlns="" val="20004"/>
                    </a:ext>
                  </a:extLst>
                </a:gridCol>
                <a:gridCol w="546100">
                  <a:extLst>
                    <a:ext uri="{9D8B030D-6E8A-4147-A177-3AD203B41FA5}">
                      <a16:colId xmlns:a16="http://schemas.microsoft.com/office/drawing/2014/main" xmlns="" val="20005"/>
                    </a:ext>
                  </a:extLst>
                </a:gridCol>
              </a:tblGrid>
              <a:tr h="365654">
                <a:tc>
                  <a:txBody>
                    <a:bodyPr/>
                    <a:lstStyle/>
                    <a:p>
                      <a:pPr algn="ctr"/>
                      <a:r>
                        <a:rPr lang="en-US" altLang="zh-CN" sz="1800" dirty="0">
                          <a:ea typeface="华文中宋" panose="02010600040101010101" pitchFamily="2" charset="-122"/>
                        </a:rPr>
                        <a:t>24</a:t>
                      </a:r>
                      <a:endParaRPr lang="zh-CN" altLang="en-US" sz="1800" dirty="0"/>
                    </a:p>
                  </a:txBody>
                  <a:tcPr marT="45669" marB="45669"/>
                </a:tc>
                <a:tc>
                  <a:txBody>
                    <a:bodyPr/>
                    <a:lstStyle/>
                    <a:p>
                      <a:pPr algn="ctr"/>
                      <a:r>
                        <a:rPr lang="en-US" altLang="zh-CN" sz="1800" dirty="0">
                          <a:ea typeface="华文中宋" panose="02010600040101010101" pitchFamily="2" charset="-122"/>
                        </a:rPr>
                        <a:t>15</a:t>
                      </a:r>
                      <a:endParaRPr lang="zh-CN" altLang="en-US" sz="1800" dirty="0"/>
                    </a:p>
                  </a:txBody>
                  <a:tcPr marT="45669" marB="45669"/>
                </a:tc>
                <a:tc>
                  <a:txBody>
                    <a:bodyPr/>
                    <a:lstStyle/>
                    <a:p>
                      <a:pPr algn="ctr"/>
                      <a:r>
                        <a:rPr lang="en-US" altLang="zh-CN" sz="1800" dirty="0">
                          <a:ea typeface="华文中宋" panose="02010600040101010101" pitchFamily="2" charset="-122"/>
                        </a:rPr>
                        <a:t>19</a:t>
                      </a:r>
                      <a:endParaRPr lang="zh-CN" altLang="en-US" sz="1800" dirty="0"/>
                    </a:p>
                  </a:txBody>
                  <a:tcPr marT="45669" marB="45669"/>
                </a:tc>
                <a:tc>
                  <a:txBody>
                    <a:bodyPr/>
                    <a:lstStyle/>
                    <a:p>
                      <a:pPr algn="ctr"/>
                      <a:r>
                        <a:rPr lang="en-US" altLang="zh-CN" sz="1800" dirty="0">
                          <a:ea typeface="华文中宋" panose="02010600040101010101" pitchFamily="2" charset="-122"/>
                        </a:rPr>
                        <a:t>14</a:t>
                      </a:r>
                      <a:endParaRPr lang="zh-CN" altLang="en-US" sz="1800" dirty="0"/>
                    </a:p>
                  </a:txBody>
                  <a:tcPr marT="45669" marB="45669"/>
                </a:tc>
                <a:tc>
                  <a:txBody>
                    <a:bodyPr/>
                    <a:lstStyle/>
                    <a:p>
                      <a:pPr algn="ctr"/>
                      <a:r>
                        <a:rPr lang="en-US" altLang="zh-CN" sz="1800" dirty="0">
                          <a:ea typeface="华文中宋" panose="02010600040101010101" pitchFamily="2" charset="-122"/>
                        </a:rPr>
                        <a:t>18</a:t>
                      </a:r>
                      <a:endParaRPr lang="zh-CN" altLang="en-US" sz="1800" dirty="0"/>
                    </a:p>
                  </a:txBody>
                  <a:tcPr marT="45669" marB="45669"/>
                </a:tc>
                <a:tc>
                  <a:txBody>
                    <a:bodyPr/>
                    <a:lstStyle/>
                    <a:p>
                      <a:pPr algn="ctr"/>
                      <a:r>
                        <a:rPr lang="en-US" altLang="zh-CN" sz="1800" dirty="0">
                          <a:ea typeface="华文中宋" panose="02010600040101010101" pitchFamily="2" charset="-122"/>
                        </a:rPr>
                        <a:t>24</a:t>
                      </a:r>
                      <a:endParaRPr lang="zh-CN" altLang="en-US" sz="1800" dirty="0"/>
                    </a:p>
                  </a:txBody>
                  <a:tcPr marT="45669" marB="45669"/>
                </a:tc>
                <a:extLst>
                  <a:ext uri="{0D108BD9-81ED-4DB2-BD59-A6C34878D82A}">
                    <a16:rowId xmlns:a16="http://schemas.microsoft.com/office/drawing/2014/main" xmlns="" val="10000"/>
                  </a:ext>
                </a:extLst>
              </a:tr>
              <a:tr h="365654">
                <a:tc>
                  <a:txBody>
                    <a:bodyPr/>
                    <a:lstStyle/>
                    <a:p>
                      <a:pPr algn="ctr"/>
                      <a:r>
                        <a:rPr lang="en-US" altLang="zh-CN" sz="1800" dirty="0">
                          <a:ea typeface="华文中宋" panose="02010600040101010101" pitchFamily="2" charset="-122"/>
                        </a:rPr>
                        <a:t>2</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8</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15</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7</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4</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17</a:t>
                      </a:r>
                      <a:endParaRPr lang="zh-CN" altLang="en-US" sz="1800" dirty="0"/>
                    </a:p>
                  </a:txBody>
                  <a:tcPr marT="45669" marB="45669">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65654">
                <a:tc>
                  <a:txBody>
                    <a:bodyPr/>
                    <a:lstStyle/>
                    <a:p>
                      <a:pPr algn="ctr"/>
                      <a:r>
                        <a:rPr lang="en-US" altLang="zh-CN" sz="1800" dirty="0">
                          <a:ea typeface="华文中宋" panose="02010600040101010101" pitchFamily="2" charset="-122"/>
                        </a:rPr>
                        <a:t>0</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23</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8</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21</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22</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15</a:t>
                      </a:r>
                      <a:endParaRPr lang="zh-CN" altLang="en-US" sz="1800" dirty="0"/>
                    </a:p>
                  </a:txBody>
                  <a:tcPr marT="45669" marB="45669">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2"/>
                  </a:ext>
                </a:extLst>
              </a:tr>
              <a:tr h="365654">
                <a:tc>
                  <a:txBody>
                    <a:bodyPr/>
                    <a:lstStyle/>
                    <a:p>
                      <a:pPr algn="ctr"/>
                      <a:r>
                        <a:rPr lang="en-US" altLang="zh-CN" sz="1800" dirty="0">
                          <a:ea typeface="华文中宋" panose="02010600040101010101" pitchFamily="2" charset="-122"/>
                        </a:rPr>
                        <a:t>13</a:t>
                      </a:r>
                      <a:endParaRPr lang="zh-CN" altLang="en-US" sz="1800" dirty="0"/>
                    </a:p>
                  </a:txBody>
                  <a:tcPr marT="45669" marB="45669"/>
                </a:tc>
                <a:tc>
                  <a:txBody>
                    <a:bodyPr/>
                    <a:lstStyle/>
                    <a:p>
                      <a:pPr algn="ctr"/>
                      <a:r>
                        <a:rPr lang="en-US" altLang="zh-CN" sz="1800" dirty="0">
                          <a:ea typeface="华文中宋" panose="02010600040101010101" pitchFamily="2" charset="-122"/>
                        </a:rPr>
                        <a:t>14</a:t>
                      </a:r>
                      <a:endParaRPr lang="zh-CN" altLang="en-US" sz="1800" dirty="0"/>
                    </a:p>
                  </a:txBody>
                  <a:tcPr marT="45669" marB="45669"/>
                </a:tc>
                <a:tc>
                  <a:txBody>
                    <a:bodyPr/>
                    <a:lstStyle/>
                    <a:p>
                      <a:pPr algn="ctr"/>
                      <a:r>
                        <a:rPr lang="en-US" altLang="zh-CN" sz="1800" dirty="0">
                          <a:ea typeface="华文中宋" panose="02010600040101010101" pitchFamily="2" charset="-122"/>
                        </a:rPr>
                        <a:t>19</a:t>
                      </a:r>
                      <a:endParaRPr lang="zh-CN" altLang="en-US" sz="1800" dirty="0"/>
                    </a:p>
                  </a:txBody>
                  <a:tcPr marT="45669" marB="45669"/>
                </a:tc>
                <a:tc>
                  <a:txBody>
                    <a:bodyPr/>
                    <a:lstStyle/>
                    <a:p>
                      <a:pPr algn="ctr"/>
                      <a:r>
                        <a:rPr lang="en-US" altLang="zh-CN" sz="1800" dirty="0">
                          <a:ea typeface="华文中宋" panose="02010600040101010101" pitchFamily="2" charset="-122"/>
                        </a:rPr>
                        <a:t>18</a:t>
                      </a:r>
                      <a:endParaRPr lang="zh-CN" altLang="en-US" sz="1800" dirty="0"/>
                    </a:p>
                  </a:txBody>
                  <a:tcPr marT="45669" marB="45669"/>
                </a:tc>
                <a:tc>
                  <a:txBody>
                    <a:bodyPr/>
                    <a:lstStyle/>
                    <a:p>
                      <a:pPr algn="ctr"/>
                      <a:r>
                        <a:rPr lang="en-US" altLang="zh-CN" sz="1800" dirty="0">
                          <a:ea typeface="华文中宋" panose="02010600040101010101" pitchFamily="2" charset="-122"/>
                        </a:rPr>
                        <a:t>4</a:t>
                      </a:r>
                      <a:endParaRPr lang="zh-CN" altLang="en-US" sz="1800" dirty="0"/>
                    </a:p>
                  </a:txBody>
                  <a:tcPr marT="45669" marB="45669"/>
                </a:tc>
                <a:tc>
                  <a:txBody>
                    <a:bodyPr/>
                    <a:lstStyle/>
                    <a:p>
                      <a:pPr algn="ctr"/>
                      <a:r>
                        <a:rPr lang="en-US" altLang="zh-CN" sz="1800" dirty="0">
                          <a:ea typeface="华文中宋" panose="02010600040101010101" pitchFamily="2" charset="-122"/>
                        </a:rPr>
                        <a:t>2</a:t>
                      </a:r>
                      <a:endParaRPr lang="zh-CN" altLang="en-US" sz="1800" dirty="0"/>
                    </a:p>
                  </a:txBody>
                  <a:tcPr marT="45669" marB="45669"/>
                </a:tc>
                <a:extLst>
                  <a:ext uri="{0D108BD9-81ED-4DB2-BD59-A6C34878D82A}">
                    <a16:rowId xmlns:a16="http://schemas.microsoft.com/office/drawing/2014/main" xmlns="" val="10003"/>
                  </a:ext>
                </a:extLst>
              </a:tr>
              <a:tr h="365654">
                <a:tc>
                  <a:txBody>
                    <a:bodyPr/>
                    <a:lstStyle/>
                    <a:p>
                      <a:pPr algn="ctr"/>
                      <a:r>
                        <a:rPr lang="en-US" altLang="zh-CN" sz="1800" dirty="0">
                          <a:ea typeface="华文中宋" panose="02010600040101010101" pitchFamily="2" charset="-122"/>
                        </a:rPr>
                        <a:t>2</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8</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15</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7</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4</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17</a:t>
                      </a:r>
                      <a:endParaRPr lang="zh-CN" altLang="en-US" sz="1800" dirty="0"/>
                    </a:p>
                  </a:txBody>
                  <a:tcPr marT="45669" marB="45669">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65654">
                <a:tc>
                  <a:txBody>
                    <a:bodyPr/>
                    <a:lstStyle/>
                    <a:p>
                      <a:pPr algn="ctr"/>
                      <a:r>
                        <a:rPr lang="en-US" altLang="zh-CN" sz="1800" dirty="0">
                          <a:ea typeface="华文中宋" panose="02010600040101010101" pitchFamily="2" charset="-122"/>
                        </a:rPr>
                        <a:t>15</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22</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8</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25</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8</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19</a:t>
                      </a:r>
                      <a:endParaRPr lang="zh-CN" altLang="en-US" sz="1800" dirty="0"/>
                    </a:p>
                  </a:txBody>
                  <a:tcPr marT="45669" marB="45669">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5"/>
                  </a:ext>
                </a:extLst>
              </a:tr>
            </a:tbl>
          </a:graphicData>
        </a:graphic>
      </p:graphicFrame>
      <p:graphicFrame>
        <p:nvGraphicFramePr>
          <p:cNvPr id="5" name="表格 4">
            <a:extLst>
              <a:ext uri="{FF2B5EF4-FFF2-40B4-BE49-F238E27FC236}">
                <a16:creationId xmlns:a16="http://schemas.microsoft.com/office/drawing/2014/main" xmlns="" id="{45FC2E75-6E98-4BB7-9E13-D0E91298C884}"/>
              </a:ext>
            </a:extLst>
          </p:cNvPr>
          <p:cNvGraphicFramePr>
            <a:graphicFrameLocks noGrp="1"/>
          </p:cNvGraphicFramePr>
          <p:nvPr/>
        </p:nvGraphicFramePr>
        <p:xfrm>
          <a:off x="7239000" y="3386138"/>
          <a:ext cx="1524000" cy="1096974"/>
        </p:xfrm>
        <a:graphic>
          <a:graphicData uri="http://schemas.openxmlformats.org/drawingml/2006/table">
            <a:tbl>
              <a:tblPr firstRow="1" bandRow="1">
                <a:tableStyleId>{2D5ABB26-0587-4C30-8999-92F81FD0307C}</a:tableStyleId>
              </a:tblPr>
              <a:tblGrid>
                <a:gridCol w="508000">
                  <a:extLst>
                    <a:ext uri="{9D8B030D-6E8A-4147-A177-3AD203B41FA5}">
                      <a16:colId xmlns:a16="http://schemas.microsoft.com/office/drawing/2014/main" xmlns="" val="20000"/>
                    </a:ext>
                  </a:extLst>
                </a:gridCol>
                <a:gridCol w="508000">
                  <a:extLst>
                    <a:ext uri="{9D8B030D-6E8A-4147-A177-3AD203B41FA5}">
                      <a16:colId xmlns:a16="http://schemas.microsoft.com/office/drawing/2014/main" xmlns="" val="20001"/>
                    </a:ext>
                  </a:extLst>
                </a:gridCol>
                <a:gridCol w="508000">
                  <a:extLst>
                    <a:ext uri="{9D8B030D-6E8A-4147-A177-3AD203B41FA5}">
                      <a16:colId xmlns:a16="http://schemas.microsoft.com/office/drawing/2014/main" xmlns="" val="20002"/>
                    </a:ext>
                  </a:extLst>
                </a:gridCol>
              </a:tblGrid>
              <a:tr h="365654">
                <a:tc>
                  <a:txBody>
                    <a:bodyPr/>
                    <a:lstStyle/>
                    <a:p>
                      <a:pPr algn="ctr"/>
                      <a:r>
                        <a:rPr lang="en-US" altLang="zh-CN" sz="1800" dirty="0">
                          <a:ea typeface="华文中宋" panose="02010600040101010101" pitchFamily="2" charset="-122"/>
                        </a:rPr>
                        <a:t>20</a:t>
                      </a:r>
                      <a:endParaRPr lang="zh-CN" altLang="en-US" sz="1800" dirty="0"/>
                    </a:p>
                  </a:txBody>
                  <a:tcPr marT="45669" marB="45669"/>
                </a:tc>
                <a:tc>
                  <a:txBody>
                    <a:bodyPr/>
                    <a:lstStyle/>
                    <a:p>
                      <a:pPr algn="ctr"/>
                      <a:r>
                        <a:rPr lang="en-US" altLang="zh-CN" sz="1800" dirty="0">
                          <a:ea typeface="华文中宋" panose="02010600040101010101" pitchFamily="2" charset="-122"/>
                        </a:rPr>
                        <a:t>17</a:t>
                      </a:r>
                      <a:endParaRPr lang="zh-CN" altLang="en-US" sz="1800" dirty="0"/>
                    </a:p>
                  </a:txBody>
                  <a:tcPr marT="45669" marB="45669"/>
                </a:tc>
                <a:tc>
                  <a:txBody>
                    <a:bodyPr/>
                    <a:lstStyle/>
                    <a:p>
                      <a:pPr algn="ctr"/>
                      <a:r>
                        <a:rPr lang="en-US" altLang="zh-CN" sz="1800" dirty="0">
                          <a:ea typeface="华文中宋" panose="02010600040101010101" pitchFamily="2" charset="-122"/>
                        </a:rPr>
                        <a:t>4</a:t>
                      </a:r>
                      <a:endParaRPr lang="zh-CN" altLang="en-US" sz="1800" dirty="0"/>
                    </a:p>
                  </a:txBody>
                  <a:tcPr marT="45669" marB="45669"/>
                </a:tc>
                <a:extLst>
                  <a:ext uri="{0D108BD9-81ED-4DB2-BD59-A6C34878D82A}">
                    <a16:rowId xmlns:a16="http://schemas.microsoft.com/office/drawing/2014/main" xmlns="" val="10000"/>
                  </a:ext>
                </a:extLst>
              </a:tr>
              <a:tr h="365654">
                <a:tc>
                  <a:txBody>
                    <a:bodyPr/>
                    <a:lstStyle/>
                    <a:p>
                      <a:pPr algn="ctr"/>
                      <a:r>
                        <a:rPr lang="en-US" altLang="zh-CN" sz="1800" dirty="0">
                          <a:ea typeface="华文中宋" panose="02010600040101010101" pitchFamily="2" charset="-122"/>
                        </a:rPr>
                        <a:t>2</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8</a:t>
                      </a:r>
                      <a:endParaRPr lang="zh-CN" altLang="en-US" sz="1800" dirty="0"/>
                    </a:p>
                  </a:txBody>
                  <a:tcPr marT="45669" marB="45669">
                    <a:lnB w="12700" cap="flat" cmpd="sng" algn="ctr">
                      <a:solidFill>
                        <a:schemeClr val="tx1"/>
                      </a:solidFill>
                      <a:prstDash val="solid"/>
                      <a:round/>
                      <a:headEnd type="none" w="med" len="med"/>
                      <a:tailEnd type="none" w="med" len="med"/>
                    </a:lnB>
                  </a:tcPr>
                </a:tc>
                <a:tc>
                  <a:txBody>
                    <a:bodyPr/>
                    <a:lstStyle/>
                    <a:p>
                      <a:pPr algn="ctr"/>
                      <a:r>
                        <a:rPr lang="en-US" altLang="zh-CN" sz="1800" dirty="0">
                          <a:ea typeface="华文中宋" panose="02010600040101010101" pitchFamily="2" charset="-122"/>
                        </a:rPr>
                        <a:t>15</a:t>
                      </a:r>
                      <a:endParaRPr lang="zh-CN" altLang="en-US" sz="1800" dirty="0"/>
                    </a:p>
                  </a:txBody>
                  <a:tcPr marT="45669" marB="45669">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65654">
                <a:tc>
                  <a:txBody>
                    <a:bodyPr/>
                    <a:lstStyle/>
                    <a:p>
                      <a:pPr algn="ctr"/>
                      <a:r>
                        <a:rPr lang="en-US" altLang="zh-CN" sz="1800" dirty="0">
                          <a:ea typeface="华文中宋" panose="02010600040101010101" pitchFamily="2" charset="-122"/>
                        </a:rPr>
                        <a:t>22</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25</a:t>
                      </a:r>
                      <a:endParaRPr lang="zh-CN" altLang="en-US" sz="1800" dirty="0"/>
                    </a:p>
                  </a:txBody>
                  <a:tcPr marT="45669" marB="45669">
                    <a:lnT w="12700" cap="flat" cmpd="sng" algn="ctr">
                      <a:solidFill>
                        <a:schemeClr val="tx1"/>
                      </a:solidFill>
                      <a:prstDash val="solid"/>
                      <a:round/>
                      <a:headEnd type="none" w="med" len="med"/>
                      <a:tailEnd type="none" w="med" len="med"/>
                    </a:lnT>
                  </a:tcPr>
                </a:tc>
                <a:tc>
                  <a:txBody>
                    <a:bodyPr/>
                    <a:lstStyle/>
                    <a:p>
                      <a:pPr algn="ctr"/>
                      <a:r>
                        <a:rPr lang="en-US" altLang="zh-CN" sz="1800" dirty="0">
                          <a:ea typeface="华文中宋" panose="02010600040101010101" pitchFamily="2" charset="-122"/>
                        </a:rPr>
                        <a:t>19</a:t>
                      </a:r>
                      <a:endParaRPr lang="zh-CN" altLang="en-US" sz="1800" dirty="0"/>
                    </a:p>
                  </a:txBody>
                  <a:tcPr marT="45669" marB="45669">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2"/>
                  </a:ext>
                </a:extLst>
              </a:tr>
            </a:tbl>
          </a:graphicData>
        </a:graphic>
      </p:graphicFrame>
      <p:sp>
        <p:nvSpPr>
          <p:cNvPr id="7" name="页脚占位符 6"/>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8" name="日期占位符 7"/>
          <p:cNvSpPr>
            <a:spLocks noGrp="1"/>
          </p:cNvSpPr>
          <p:nvPr>
            <p:ph type="dt" sz="half" idx="10"/>
          </p:nvPr>
        </p:nvSpPr>
        <p:spPr/>
        <p:txBody>
          <a:bodyPr/>
          <a:lstStyle/>
          <a:p>
            <a:pPr>
              <a:defRPr/>
            </a:pPr>
            <a:fld id="{D6EC5050-DAE1-4174-A813-A8978B5D5C0C}"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16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xmlns="" id="{EDE7BB3D-82EE-4DF4-9C10-988D4ABAF88E}"/>
              </a:ext>
            </a:extLst>
          </p:cNvPr>
          <p:cNvSpPr>
            <a:spLocks noGrp="1"/>
          </p:cNvSpPr>
          <p:nvPr>
            <p:ph type="title"/>
          </p:nvPr>
        </p:nvSpPr>
        <p:spPr>
          <a:xfrm>
            <a:off x="1098550" y="365125"/>
            <a:ext cx="6778625" cy="668338"/>
          </a:xfrm>
        </p:spPr>
        <p:txBody>
          <a:bodyPr/>
          <a:lstStyle/>
          <a:p>
            <a:r>
              <a:rPr lang="zh-CN" altLang="en-US" dirty="0"/>
              <a:t>多表代换密码</a:t>
            </a:r>
          </a:p>
        </p:txBody>
      </p:sp>
      <p:sp>
        <p:nvSpPr>
          <p:cNvPr id="3" name="内容占位符 2">
            <a:extLst>
              <a:ext uri="{FF2B5EF4-FFF2-40B4-BE49-F238E27FC236}">
                <a16:creationId xmlns:a16="http://schemas.microsoft.com/office/drawing/2014/main" xmlns="" id="{EDF66F40-9F47-4B32-BE7C-4CD5858BEEC2}"/>
              </a:ext>
            </a:extLst>
          </p:cNvPr>
          <p:cNvSpPr>
            <a:spLocks noGrp="1"/>
          </p:cNvSpPr>
          <p:nvPr>
            <p:ph idx="1"/>
          </p:nvPr>
        </p:nvSpPr>
        <p:spPr>
          <a:xfrm>
            <a:off x="762000" y="1211263"/>
            <a:ext cx="7677150" cy="4579937"/>
          </a:xfrm>
        </p:spPr>
        <p:txBody>
          <a:bodyPr/>
          <a:lstStyle/>
          <a:p>
            <a:pPr marL="0" indent="640800" algn="just">
              <a:lnSpc>
                <a:spcPct val="150000"/>
              </a:lnSpc>
              <a:spcBef>
                <a:spcPts val="0"/>
              </a:spcBef>
              <a:buFont typeface="Arial" panose="020B0604020202020204" pitchFamily="34" charset="0"/>
              <a:buNone/>
              <a:defRPr/>
            </a:pPr>
            <a:r>
              <a:rPr lang="zh-CN" altLang="en-US" dirty="0">
                <a:latin typeface="Euclid" panose="02020503060505020303" pitchFamily="18" charset="0"/>
              </a:rPr>
              <a:t>多表代换密码首先将明文 </a:t>
            </a:r>
            <a:r>
              <a:rPr lang="en-US" altLang="zh-CN" b="1" i="1" dirty="0">
                <a:latin typeface="Euclid" panose="02020503060505020303" pitchFamily="18" charset="0"/>
              </a:rPr>
              <a:t>M</a:t>
            </a:r>
            <a:r>
              <a:rPr lang="en-US" altLang="zh-CN" dirty="0">
                <a:latin typeface="Euclid" panose="02020503060505020303" pitchFamily="18" charset="0"/>
              </a:rPr>
              <a:t> </a:t>
            </a:r>
            <a:r>
              <a:rPr lang="zh-CN" altLang="en-US" dirty="0">
                <a:latin typeface="Euclid" panose="02020503060505020303" pitchFamily="18" charset="0"/>
              </a:rPr>
              <a:t>分为由 </a:t>
            </a:r>
            <a:r>
              <a:rPr lang="en-US" altLang="zh-CN" b="1" i="1" dirty="0">
                <a:latin typeface="Euclid" panose="02020503060505020303" pitchFamily="18" charset="0"/>
              </a:rPr>
              <a:t>n</a:t>
            </a:r>
            <a:r>
              <a:rPr lang="en-US" altLang="zh-CN" dirty="0">
                <a:latin typeface="Euclid" panose="02020503060505020303" pitchFamily="18" charset="0"/>
              </a:rPr>
              <a:t> </a:t>
            </a:r>
            <a:r>
              <a:rPr lang="zh-CN" altLang="en-US" dirty="0">
                <a:latin typeface="Euclid" panose="02020503060505020303" pitchFamily="18" charset="0"/>
              </a:rPr>
              <a:t>个字母构成的分组 </a:t>
            </a:r>
            <a:r>
              <a:rPr lang="en-US" altLang="zh-CN" b="1" i="1" dirty="0">
                <a:latin typeface="Euclid" panose="02020503060505020303" pitchFamily="18" charset="0"/>
              </a:rPr>
              <a:t>M</a:t>
            </a:r>
            <a:r>
              <a:rPr lang="en-US" altLang="zh-CN" b="1" baseline="-25000" dirty="0">
                <a:latin typeface="Euclid" panose="02020503060505020303" pitchFamily="18" charset="0"/>
              </a:rPr>
              <a:t>1</a:t>
            </a:r>
            <a:r>
              <a:rPr lang="en-US" altLang="zh-CN" b="1" dirty="0">
                <a:latin typeface="Euclid" panose="02020503060505020303" pitchFamily="18" charset="0"/>
              </a:rPr>
              <a:t>, </a:t>
            </a:r>
            <a:r>
              <a:rPr lang="en-US" altLang="zh-CN" b="1" i="1" dirty="0">
                <a:latin typeface="Euclid" panose="02020503060505020303" pitchFamily="18" charset="0"/>
              </a:rPr>
              <a:t>M</a:t>
            </a:r>
            <a:r>
              <a:rPr lang="en-US" altLang="zh-CN" b="1" baseline="-25000" dirty="0">
                <a:latin typeface="Euclid" panose="02020503060505020303" pitchFamily="18" charset="0"/>
              </a:rPr>
              <a:t>2</a:t>
            </a:r>
            <a:r>
              <a:rPr lang="en-US" altLang="zh-CN" b="1" dirty="0">
                <a:latin typeface="Euclid" panose="02020503060505020303" pitchFamily="18" charset="0"/>
              </a:rPr>
              <a:t>, </a:t>
            </a:r>
            <a:r>
              <a:rPr lang="en-US" altLang="zh-CN" b="1" dirty="0">
                <a:latin typeface="Euclid" panose="02020503060505020303" pitchFamily="18" charset="0"/>
                <a:cs typeface="Times New Roman" panose="02020603050405020304" pitchFamily="18" charset="0"/>
              </a:rPr>
              <a:t>∙∙∙, </a:t>
            </a:r>
            <a:r>
              <a:rPr lang="en-US" altLang="zh-CN" b="1" i="1" dirty="0" err="1">
                <a:latin typeface="Euclid" panose="02020503060505020303" pitchFamily="18" charset="0"/>
                <a:cs typeface="Times New Roman" panose="02020603050405020304" pitchFamily="18" charset="0"/>
              </a:rPr>
              <a:t>M</a:t>
            </a:r>
            <a:r>
              <a:rPr lang="en-US" altLang="zh-CN" b="1" i="1" baseline="-25000" dirty="0" err="1">
                <a:latin typeface="Euclid" panose="02020503060505020303" pitchFamily="18" charset="0"/>
                <a:cs typeface="Times New Roman" panose="02020603050405020304" pitchFamily="18" charset="0"/>
              </a:rPr>
              <a:t>j</a:t>
            </a:r>
            <a:r>
              <a:rPr lang="en-US" altLang="zh-CN" b="1" dirty="0">
                <a:latin typeface="Euclid" panose="02020503060505020303" pitchFamily="18" charset="0"/>
              </a:rPr>
              <a:t>, </a:t>
            </a:r>
            <a:r>
              <a:rPr lang="zh-CN" altLang="en-US" dirty="0">
                <a:latin typeface="Euclid" panose="02020503060505020303" pitchFamily="18" charset="0"/>
              </a:rPr>
              <a:t>对每个分组 </a:t>
            </a:r>
            <a:r>
              <a:rPr lang="en-US" altLang="zh-CN" b="1" i="1" dirty="0">
                <a:latin typeface="Euclid" panose="02020503060505020303" pitchFamily="18" charset="0"/>
              </a:rPr>
              <a:t>M</a:t>
            </a:r>
            <a:r>
              <a:rPr lang="en-US" altLang="zh-CN" b="1" i="1" baseline="-25000" dirty="0">
                <a:latin typeface="Euclid" panose="02020503060505020303" pitchFamily="18" charset="0"/>
              </a:rPr>
              <a:t>i</a:t>
            </a:r>
            <a:r>
              <a:rPr lang="en-US" altLang="zh-CN" b="1" dirty="0">
                <a:latin typeface="Euclid" panose="02020503060505020303" pitchFamily="18" charset="0"/>
              </a:rPr>
              <a:t> </a:t>
            </a:r>
            <a:r>
              <a:rPr lang="zh-CN" altLang="en-US" dirty="0">
                <a:latin typeface="Euclid" panose="02020503060505020303" pitchFamily="18" charset="0"/>
              </a:rPr>
              <a:t>的加密为</a:t>
            </a:r>
            <a:r>
              <a:rPr lang="en-US" altLang="zh-CN" dirty="0">
                <a:latin typeface="Euclid" panose="02020503060505020303" pitchFamily="18" charset="0"/>
              </a:rPr>
              <a:t>: </a:t>
            </a:r>
          </a:p>
          <a:p>
            <a:pPr marL="0" indent="640800" algn="just">
              <a:lnSpc>
                <a:spcPct val="150000"/>
              </a:lnSpc>
              <a:spcBef>
                <a:spcPts val="0"/>
              </a:spcBef>
              <a:buFont typeface="Arial" panose="020B0604020202020204" pitchFamily="34" charset="0"/>
              <a:buNone/>
              <a:defRPr/>
            </a:pPr>
            <a:r>
              <a:rPr lang="en-US" altLang="zh-CN" b="1" i="1" dirty="0">
                <a:latin typeface="Euclid" panose="02020503060505020303" pitchFamily="18" charset="0"/>
              </a:rPr>
              <a:t>C</a:t>
            </a:r>
            <a:r>
              <a:rPr lang="en-US" altLang="zh-CN" b="1" i="1" baseline="-25000" dirty="0">
                <a:latin typeface="Euclid" panose="02020503060505020303" pitchFamily="18" charset="0"/>
              </a:rPr>
              <a:t>i</a:t>
            </a:r>
            <a:r>
              <a:rPr lang="en-US" altLang="zh-CN" b="1" dirty="0">
                <a:latin typeface="Euclid" panose="02020503060505020303" pitchFamily="18" charset="0"/>
              </a:rPr>
              <a:t> </a:t>
            </a:r>
            <a:r>
              <a:rPr lang="zh-CN" altLang="en-US" b="1" dirty="0">
                <a:solidFill>
                  <a:srgbClr val="333333"/>
                </a:solidFill>
                <a:latin typeface="Euclid" panose="02020503060505020303" pitchFamily="18" charset="0"/>
              </a:rPr>
              <a:t>≡ </a:t>
            </a:r>
            <a:r>
              <a:rPr lang="en-US" altLang="zh-CN" b="1" i="1" dirty="0" err="1">
                <a:solidFill>
                  <a:srgbClr val="333333"/>
                </a:solidFill>
                <a:latin typeface="Euclid" panose="02020503060505020303" pitchFamily="18" charset="0"/>
              </a:rPr>
              <a:t>AM</a:t>
            </a:r>
            <a:r>
              <a:rPr lang="en-US" altLang="zh-CN" b="1" i="1" baseline="-25000" dirty="0" err="1">
                <a:solidFill>
                  <a:srgbClr val="333333"/>
                </a:solidFill>
                <a:latin typeface="Euclid" panose="02020503060505020303" pitchFamily="18" charset="0"/>
              </a:rPr>
              <a:t>i</a:t>
            </a:r>
            <a:r>
              <a:rPr lang="en-US" altLang="zh-CN" b="1" dirty="0" err="1">
                <a:solidFill>
                  <a:srgbClr val="333333"/>
                </a:solidFill>
                <a:latin typeface="Euclid" panose="02020503060505020303" pitchFamily="18" charset="0"/>
              </a:rPr>
              <a:t>+</a:t>
            </a:r>
            <a:r>
              <a:rPr lang="en-US" altLang="zh-CN" b="1" i="1" dirty="0" err="1">
                <a:solidFill>
                  <a:srgbClr val="333333"/>
                </a:solidFill>
                <a:latin typeface="Euclid" panose="02020503060505020303" pitchFamily="18" charset="0"/>
              </a:rPr>
              <a:t>B</a:t>
            </a:r>
            <a:r>
              <a:rPr lang="en-US" altLang="zh-CN" b="1" dirty="0">
                <a:solidFill>
                  <a:srgbClr val="333333"/>
                </a:solidFill>
                <a:latin typeface="Euclid" panose="02020503060505020303" pitchFamily="18" charset="0"/>
              </a:rPr>
              <a:t> (mod </a:t>
            </a:r>
            <a:r>
              <a:rPr lang="en-US" altLang="zh-CN" b="1" i="1" dirty="0">
                <a:solidFill>
                  <a:srgbClr val="333333"/>
                </a:solidFill>
                <a:latin typeface="Euclid" panose="02020503060505020303" pitchFamily="18" charset="0"/>
              </a:rPr>
              <a:t>N</a:t>
            </a:r>
            <a:r>
              <a:rPr lang="en-US" altLang="zh-CN" b="1" dirty="0">
                <a:solidFill>
                  <a:srgbClr val="333333"/>
                </a:solidFill>
                <a:latin typeface="Euclid" panose="02020503060505020303" pitchFamily="18" charset="0"/>
              </a:rPr>
              <a:t>), </a:t>
            </a:r>
            <a:r>
              <a:rPr lang="en-US" altLang="zh-CN" b="1" i="1" dirty="0" err="1">
                <a:solidFill>
                  <a:srgbClr val="333333"/>
                </a:solidFill>
                <a:latin typeface="Euclid" panose="02020503060505020303" pitchFamily="18" charset="0"/>
              </a:rPr>
              <a:t>i</a:t>
            </a:r>
            <a:r>
              <a:rPr lang="en-US" altLang="zh-CN" b="1" dirty="0">
                <a:solidFill>
                  <a:srgbClr val="333333"/>
                </a:solidFill>
                <a:latin typeface="Euclid" panose="02020503060505020303" pitchFamily="18" charset="0"/>
              </a:rPr>
              <a:t> = 1, 2, </a:t>
            </a:r>
            <a:r>
              <a:rPr lang="en-US" altLang="zh-CN"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j</a:t>
            </a:r>
            <a:endParaRPr lang="en-US" altLang="zh-CN" b="1" i="1" dirty="0">
              <a:latin typeface="Euclid" panose="02020503060505020303" pitchFamily="18" charset="0"/>
            </a:endParaRPr>
          </a:p>
          <a:p>
            <a:pPr marL="0" indent="0" algn="just">
              <a:lnSpc>
                <a:spcPct val="150000"/>
              </a:lnSpc>
              <a:spcBef>
                <a:spcPts val="0"/>
              </a:spcBef>
              <a:buFont typeface="Arial" panose="020B0604020202020204" pitchFamily="34" charset="0"/>
              <a:buNone/>
              <a:defRPr/>
            </a:pPr>
            <a:r>
              <a:rPr lang="zh-CN" altLang="en-US" dirty="0">
                <a:latin typeface="Euclid" panose="02020503060505020303" pitchFamily="18" charset="0"/>
              </a:rPr>
              <a:t>其中 </a:t>
            </a:r>
            <a:r>
              <a:rPr lang="en-US" altLang="zh-CN" b="1" dirty="0">
                <a:latin typeface="Euclid" panose="02020503060505020303" pitchFamily="18" charset="0"/>
              </a:rPr>
              <a:t>(</a:t>
            </a:r>
            <a:r>
              <a:rPr lang="en-US" altLang="zh-CN" b="1" i="1" dirty="0">
                <a:latin typeface="Euclid" panose="02020503060505020303" pitchFamily="18" charset="0"/>
              </a:rPr>
              <a:t>A</a:t>
            </a:r>
            <a:r>
              <a:rPr lang="en-US" altLang="zh-CN" b="1" dirty="0">
                <a:latin typeface="Euclid" panose="02020503060505020303" pitchFamily="18" charset="0"/>
              </a:rPr>
              <a:t>, </a:t>
            </a:r>
            <a:r>
              <a:rPr lang="en-US" altLang="zh-CN" b="1" i="1" dirty="0">
                <a:latin typeface="Euclid" panose="02020503060505020303" pitchFamily="18" charset="0"/>
              </a:rPr>
              <a:t>B</a:t>
            </a:r>
            <a:r>
              <a:rPr lang="en-US" altLang="zh-CN" b="1" dirty="0">
                <a:latin typeface="Euclid" panose="02020503060505020303" pitchFamily="18" charset="0"/>
              </a:rPr>
              <a:t>) </a:t>
            </a:r>
            <a:r>
              <a:rPr lang="zh-CN" altLang="en-US" dirty="0">
                <a:latin typeface="Euclid" panose="02020503060505020303" pitchFamily="18" charset="0"/>
              </a:rPr>
              <a:t>是密钥</a:t>
            </a:r>
            <a:r>
              <a:rPr lang="en-US" altLang="zh-CN" dirty="0">
                <a:latin typeface="+mn-lt"/>
              </a:rPr>
              <a:t>,</a:t>
            </a:r>
            <a:r>
              <a:rPr lang="en-US" altLang="zh-CN" dirty="0">
                <a:latin typeface="Euclid" panose="02020503060505020303" pitchFamily="18" charset="0"/>
              </a:rPr>
              <a:t> </a:t>
            </a:r>
            <a:r>
              <a:rPr lang="en-US" altLang="zh-CN" b="1" i="1" dirty="0">
                <a:latin typeface="Euclid" panose="02020503060505020303" pitchFamily="18" charset="0"/>
              </a:rPr>
              <a:t>A</a:t>
            </a:r>
            <a:r>
              <a:rPr lang="en-US" altLang="zh-CN" dirty="0">
                <a:latin typeface="Euclid" panose="02020503060505020303" pitchFamily="18" charset="0"/>
              </a:rPr>
              <a:t> </a:t>
            </a:r>
            <a:r>
              <a:rPr lang="zh-CN" altLang="en-US" dirty="0">
                <a:latin typeface="Euclid" panose="02020503060505020303" pitchFamily="18" charset="0"/>
              </a:rPr>
              <a:t>是 </a:t>
            </a:r>
            <a:r>
              <a:rPr lang="en-US" altLang="zh-CN" b="1" i="1" dirty="0" err="1">
                <a:latin typeface="Euclid" panose="02020503060505020303" pitchFamily="18" charset="0"/>
              </a:rPr>
              <a:t>n</a:t>
            </a:r>
            <a:r>
              <a:rPr lang="en-US" altLang="zh-CN" dirty="0" err="1">
                <a:latin typeface="Euclid" panose="02020503060505020303" pitchFamily="18" charset="0"/>
              </a:rPr>
              <a:t>×</a:t>
            </a:r>
            <a:r>
              <a:rPr lang="en-US" altLang="zh-CN" b="1" i="1" dirty="0" err="1">
                <a:latin typeface="Euclid" panose="02020503060505020303" pitchFamily="18" charset="0"/>
              </a:rPr>
              <a:t>n</a:t>
            </a:r>
            <a:r>
              <a:rPr lang="en-US" altLang="zh-CN" dirty="0">
                <a:latin typeface="Euclid" panose="02020503060505020303" pitchFamily="18" charset="0"/>
              </a:rPr>
              <a:t> </a:t>
            </a:r>
            <a:r>
              <a:rPr lang="zh-CN" altLang="en-US" dirty="0">
                <a:latin typeface="Euclid" panose="02020503060505020303" pitchFamily="18" charset="0"/>
              </a:rPr>
              <a:t>的可逆矩阵</a:t>
            </a:r>
            <a:r>
              <a:rPr lang="en-US" altLang="zh-CN" dirty="0">
                <a:latin typeface="+mn-lt"/>
              </a:rPr>
              <a:t>,</a:t>
            </a:r>
            <a:r>
              <a:rPr lang="en-US" altLang="zh-CN" dirty="0">
                <a:latin typeface="Euclid" panose="02020503060505020303" pitchFamily="18" charset="0"/>
              </a:rPr>
              <a:t> </a:t>
            </a:r>
            <a:r>
              <a:rPr lang="zh-CN" altLang="en-US" dirty="0">
                <a:latin typeface="Euclid" panose="02020503060505020303" pitchFamily="18" charset="0"/>
              </a:rPr>
              <a:t>满足</a:t>
            </a:r>
            <a:r>
              <a:rPr lang="en-US" altLang="zh-CN" b="1" dirty="0" err="1">
                <a:latin typeface="Euclid" panose="02020503060505020303" pitchFamily="18" charset="0"/>
              </a:rPr>
              <a:t>gcd</a:t>
            </a:r>
            <a:r>
              <a:rPr lang="en-US" altLang="zh-CN" b="1" dirty="0">
                <a:latin typeface="Euclid" panose="02020503060505020303" pitchFamily="18" charset="0"/>
              </a:rPr>
              <a:t>(|</a:t>
            </a:r>
            <a:r>
              <a:rPr lang="en-US" altLang="zh-CN" b="1" i="1" dirty="0">
                <a:latin typeface="Euclid" panose="02020503060505020303" pitchFamily="18" charset="0"/>
              </a:rPr>
              <a:t>A</a:t>
            </a:r>
            <a:r>
              <a:rPr lang="en-US" altLang="zh-CN" b="1" dirty="0">
                <a:latin typeface="Euclid" panose="02020503060505020303" pitchFamily="18" charset="0"/>
              </a:rPr>
              <a:t>|, </a:t>
            </a:r>
            <a:r>
              <a:rPr lang="en-US" altLang="zh-CN" b="1" i="1" dirty="0">
                <a:latin typeface="Euclid" panose="02020503060505020303" pitchFamily="18" charset="0"/>
              </a:rPr>
              <a:t>N</a:t>
            </a:r>
            <a:r>
              <a:rPr lang="en-US" altLang="zh-CN" b="1" dirty="0">
                <a:latin typeface="Euclid" panose="02020503060505020303" pitchFamily="18" charset="0"/>
              </a:rPr>
              <a:t>) = 1</a:t>
            </a:r>
            <a:r>
              <a:rPr lang="en-US" altLang="zh-CN" dirty="0">
                <a:latin typeface="+mn-lt"/>
              </a:rPr>
              <a:t>,</a:t>
            </a:r>
            <a:r>
              <a:rPr lang="en-US" altLang="zh-CN" dirty="0">
                <a:latin typeface="Euclid" panose="02020503060505020303" pitchFamily="18" charset="0"/>
              </a:rPr>
              <a:t> </a:t>
            </a:r>
            <a:r>
              <a:rPr lang="en-US" altLang="zh-CN" dirty="0">
                <a:latin typeface="+mn-lt"/>
              </a:rPr>
              <a:t>(</a:t>
            </a:r>
            <a:r>
              <a:rPr lang="en-US" altLang="zh-CN" b="1" dirty="0">
                <a:latin typeface="Euclid" panose="02020503060505020303" pitchFamily="18" charset="0"/>
              </a:rPr>
              <a:t>|</a:t>
            </a:r>
            <a:r>
              <a:rPr lang="en-US" altLang="zh-CN" b="1" i="1" dirty="0">
                <a:latin typeface="Euclid" panose="02020503060505020303" pitchFamily="18" charset="0"/>
              </a:rPr>
              <a:t>A</a:t>
            </a:r>
            <a:r>
              <a:rPr lang="en-US" altLang="zh-CN" b="1" dirty="0">
                <a:latin typeface="Euclid" panose="02020503060505020303" pitchFamily="18" charset="0"/>
              </a:rPr>
              <a:t>|</a:t>
            </a:r>
            <a:r>
              <a:rPr lang="zh-CN" altLang="en-US" dirty="0">
                <a:latin typeface="Euclid" panose="02020503060505020303" pitchFamily="18" charset="0"/>
              </a:rPr>
              <a:t>是行列式</a:t>
            </a:r>
            <a:r>
              <a:rPr lang="en-US" altLang="zh-CN" dirty="0">
                <a:latin typeface="+mn-lt"/>
              </a:rPr>
              <a:t>),</a:t>
            </a:r>
            <a:r>
              <a:rPr lang="en-US" altLang="zh-CN" dirty="0">
                <a:latin typeface="Euclid" panose="02020503060505020303" pitchFamily="18" charset="0"/>
              </a:rPr>
              <a:t> </a:t>
            </a:r>
            <a:r>
              <a:rPr lang="en-US" altLang="zh-CN" b="1" i="1" dirty="0">
                <a:latin typeface="Euclid" panose="02020503060505020303" pitchFamily="18" charset="0"/>
              </a:rPr>
              <a:t>B</a:t>
            </a:r>
            <a:r>
              <a:rPr lang="en-US" altLang="zh-CN" b="1" dirty="0">
                <a:latin typeface="Euclid" panose="02020503060505020303" pitchFamily="18" charset="0"/>
              </a:rPr>
              <a:t> = (</a:t>
            </a:r>
            <a:r>
              <a:rPr lang="en-US" altLang="zh-CN" b="1" i="1" dirty="0">
                <a:latin typeface="Euclid" panose="02020503060505020303" pitchFamily="18" charset="0"/>
              </a:rPr>
              <a:t>B</a:t>
            </a:r>
            <a:r>
              <a:rPr lang="en-US" altLang="zh-CN" b="1" baseline="-25000" dirty="0">
                <a:latin typeface="Euclid" panose="02020503060505020303" pitchFamily="18" charset="0"/>
              </a:rPr>
              <a:t>1</a:t>
            </a:r>
            <a:r>
              <a:rPr lang="en-US" altLang="zh-CN" b="1" dirty="0">
                <a:latin typeface="Euclid" panose="02020503060505020303" pitchFamily="18" charset="0"/>
              </a:rPr>
              <a:t>, </a:t>
            </a:r>
            <a:r>
              <a:rPr lang="en-US" altLang="zh-CN" b="1" i="1" dirty="0">
                <a:latin typeface="Euclid" panose="02020503060505020303" pitchFamily="18" charset="0"/>
              </a:rPr>
              <a:t>B</a:t>
            </a:r>
            <a:r>
              <a:rPr lang="en-US" altLang="zh-CN" b="1" baseline="-25000" dirty="0">
                <a:latin typeface="Euclid" panose="02020503060505020303" pitchFamily="18" charset="0"/>
              </a:rPr>
              <a:t>2</a:t>
            </a:r>
            <a:r>
              <a:rPr lang="en-US" altLang="zh-CN" b="1" dirty="0">
                <a:latin typeface="Euclid" panose="02020503060505020303" pitchFamily="18" charset="0"/>
              </a:rPr>
              <a:t>, </a:t>
            </a:r>
            <a:r>
              <a:rPr lang="en-US" altLang="zh-CN"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B</a:t>
            </a:r>
            <a:r>
              <a:rPr lang="en-US" altLang="zh-CN" b="1" i="1" baseline="-25000" dirty="0">
                <a:latin typeface="Euclid" panose="02020503060505020303" pitchFamily="18" charset="0"/>
                <a:cs typeface="Times New Roman" panose="02020603050405020304" pitchFamily="18" charset="0"/>
              </a:rPr>
              <a:t>n</a:t>
            </a:r>
            <a:r>
              <a:rPr lang="en-US" altLang="zh-CN" b="1" dirty="0">
                <a:latin typeface="Euclid" panose="02020503060505020303" pitchFamily="18" charset="0"/>
              </a:rPr>
              <a:t>)</a:t>
            </a:r>
            <a:r>
              <a:rPr lang="en-US" altLang="zh-CN" b="1" i="1" baseline="30000" dirty="0">
                <a:latin typeface="Euclid" panose="02020503060505020303" pitchFamily="18" charset="0"/>
              </a:rPr>
              <a:t>T</a:t>
            </a:r>
            <a:r>
              <a:rPr lang="en-US" altLang="zh-CN" dirty="0">
                <a:latin typeface="+mn-lt"/>
              </a:rPr>
              <a:t>,</a:t>
            </a:r>
            <a:r>
              <a:rPr lang="en-US" altLang="zh-CN" dirty="0">
                <a:latin typeface="Euclid" panose="02020503060505020303" pitchFamily="18" charset="0"/>
              </a:rPr>
              <a:t> </a:t>
            </a:r>
            <a:r>
              <a:rPr lang="en-US" altLang="zh-CN" b="1" i="1" dirty="0">
                <a:latin typeface="Euclid" panose="02020503060505020303" pitchFamily="18" charset="0"/>
              </a:rPr>
              <a:t>C</a:t>
            </a:r>
            <a:r>
              <a:rPr lang="en-US" altLang="zh-CN" b="1" dirty="0">
                <a:latin typeface="Euclid" panose="02020503060505020303" pitchFamily="18" charset="0"/>
              </a:rPr>
              <a:t> = (</a:t>
            </a:r>
            <a:r>
              <a:rPr lang="en-US" altLang="zh-CN" b="1" i="1" dirty="0">
                <a:latin typeface="Euclid" panose="02020503060505020303" pitchFamily="18" charset="0"/>
              </a:rPr>
              <a:t>C</a:t>
            </a:r>
            <a:r>
              <a:rPr lang="en-US" altLang="zh-CN" b="1" baseline="-25000" dirty="0">
                <a:latin typeface="Euclid" panose="02020503060505020303" pitchFamily="18" charset="0"/>
              </a:rPr>
              <a:t>1</a:t>
            </a:r>
            <a:r>
              <a:rPr lang="en-US" altLang="zh-CN" b="1" dirty="0">
                <a:latin typeface="Euclid" panose="02020503060505020303" pitchFamily="18" charset="0"/>
              </a:rPr>
              <a:t>, </a:t>
            </a:r>
            <a:r>
              <a:rPr lang="en-US" altLang="zh-CN" b="1" i="1" dirty="0">
                <a:latin typeface="Euclid" panose="02020503060505020303" pitchFamily="18" charset="0"/>
              </a:rPr>
              <a:t>C</a:t>
            </a:r>
            <a:r>
              <a:rPr lang="en-US" altLang="zh-CN" b="1" baseline="-25000" dirty="0">
                <a:latin typeface="Euclid" panose="02020503060505020303" pitchFamily="18" charset="0"/>
              </a:rPr>
              <a:t>2</a:t>
            </a:r>
            <a:r>
              <a:rPr lang="en-US" altLang="zh-CN" b="1" dirty="0">
                <a:latin typeface="Euclid" panose="02020503060505020303" pitchFamily="18" charset="0"/>
              </a:rPr>
              <a:t>, </a:t>
            </a:r>
            <a:r>
              <a:rPr lang="en-US" altLang="zh-CN"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C</a:t>
            </a:r>
            <a:r>
              <a:rPr lang="en-US" altLang="zh-CN" b="1" i="1" baseline="-25000" dirty="0">
                <a:latin typeface="Euclid" panose="02020503060505020303" pitchFamily="18" charset="0"/>
                <a:cs typeface="Times New Roman" panose="02020603050405020304" pitchFamily="18" charset="0"/>
              </a:rPr>
              <a:t>n</a:t>
            </a:r>
            <a:r>
              <a:rPr lang="en-US" altLang="zh-CN" b="1" dirty="0">
                <a:latin typeface="Euclid" panose="02020503060505020303" pitchFamily="18" charset="0"/>
              </a:rPr>
              <a:t>)</a:t>
            </a:r>
            <a:r>
              <a:rPr lang="en-US" altLang="zh-CN" b="1" i="1" baseline="30000" dirty="0">
                <a:latin typeface="Euclid" panose="02020503060505020303" pitchFamily="18" charset="0"/>
              </a:rPr>
              <a:t>T</a:t>
            </a:r>
            <a:r>
              <a:rPr lang="en-US" altLang="zh-CN" dirty="0">
                <a:latin typeface="+mn-lt"/>
              </a:rPr>
              <a:t>,</a:t>
            </a:r>
            <a:r>
              <a:rPr lang="en-US" altLang="zh-CN" dirty="0">
                <a:latin typeface="Euclid" panose="02020503060505020303" pitchFamily="18" charset="0"/>
              </a:rPr>
              <a:t> </a:t>
            </a:r>
            <a:r>
              <a:rPr lang="en-US" altLang="zh-CN" b="1" i="1" dirty="0">
                <a:latin typeface="Euclid" panose="02020503060505020303" pitchFamily="18" charset="0"/>
              </a:rPr>
              <a:t>M</a:t>
            </a:r>
            <a:r>
              <a:rPr lang="en-US" altLang="zh-CN" b="1" i="1" baseline="-25000" dirty="0">
                <a:latin typeface="Euclid" panose="02020503060505020303" pitchFamily="18" charset="0"/>
              </a:rPr>
              <a:t>i</a:t>
            </a:r>
            <a:r>
              <a:rPr lang="en-US" altLang="zh-CN" b="1" dirty="0">
                <a:latin typeface="Euclid" panose="02020503060505020303" pitchFamily="18" charset="0"/>
              </a:rPr>
              <a:t> = (</a:t>
            </a:r>
            <a:r>
              <a:rPr lang="en-US" altLang="zh-CN" b="1" i="1" dirty="0">
                <a:latin typeface="Euclid" panose="02020503060505020303" pitchFamily="18" charset="0"/>
              </a:rPr>
              <a:t>m</a:t>
            </a:r>
            <a:r>
              <a:rPr lang="en-US" altLang="zh-CN" b="1" baseline="-25000" dirty="0">
                <a:latin typeface="Euclid" panose="02020503060505020303" pitchFamily="18" charset="0"/>
              </a:rPr>
              <a:t>1</a:t>
            </a:r>
            <a:r>
              <a:rPr lang="en-US" altLang="zh-CN" b="1" dirty="0">
                <a:latin typeface="Euclid" panose="02020503060505020303" pitchFamily="18" charset="0"/>
              </a:rPr>
              <a:t>, </a:t>
            </a:r>
            <a:r>
              <a:rPr lang="en-US" altLang="zh-CN" b="1" i="1" dirty="0">
                <a:latin typeface="Euclid" panose="02020503060505020303" pitchFamily="18" charset="0"/>
              </a:rPr>
              <a:t>m</a:t>
            </a:r>
            <a:r>
              <a:rPr lang="en-US" altLang="zh-CN" b="1" baseline="-25000" dirty="0">
                <a:latin typeface="Euclid" panose="02020503060505020303" pitchFamily="18" charset="0"/>
              </a:rPr>
              <a:t>2</a:t>
            </a:r>
            <a:r>
              <a:rPr lang="en-US" altLang="zh-CN" b="1" dirty="0">
                <a:latin typeface="Euclid" panose="02020503060505020303" pitchFamily="18" charset="0"/>
              </a:rPr>
              <a:t>, </a:t>
            </a:r>
            <a:r>
              <a:rPr lang="en-US" altLang="zh-CN" b="1" dirty="0">
                <a:latin typeface="Euclid" panose="02020503060505020303" pitchFamily="18" charset="0"/>
                <a:cs typeface="Times New Roman" panose="02020603050405020304" pitchFamily="18" charset="0"/>
              </a:rPr>
              <a:t>∙∙∙, </a:t>
            </a:r>
            <a:r>
              <a:rPr lang="en-US" altLang="zh-CN" b="1" i="1" dirty="0" err="1">
                <a:latin typeface="Euclid" panose="02020503060505020303" pitchFamily="18" charset="0"/>
                <a:cs typeface="Times New Roman" panose="02020603050405020304" pitchFamily="18" charset="0"/>
              </a:rPr>
              <a:t>m</a:t>
            </a:r>
            <a:r>
              <a:rPr lang="en-US" altLang="zh-CN" b="1" i="1" baseline="-25000" dirty="0" err="1">
                <a:latin typeface="Euclid" panose="02020503060505020303" pitchFamily="18" charset="0"/>
                <a:cs typeface="Times New Roman" panose="02020603050405020304" pitchFamily="18" charset="0"/>
              </a:rPr>
              <a:t>n</a:t>
            </a:r>
            <a:r>
              <a:rPr lang="en-US" altLang="zh-CN" b="1" dirty="0">
                <a:latin typeface="Euclid" panose="02020503060505020303" pitchFamily="18" charset="0"/>
              </a:rPr>
              <a:t>)</a:t>
            </a:r>
            <a:r>
              <a:rPr lang="en-US" altLang="zh-CN" b="1" i="1" baseline="30000" dirty="0">
                <a:latin typeface="Euclid" panose="02020503060505020303" pitchFamily="18" charset="0"/>
              </a:rPr>
              <a:t>T</a:t>
            </a:r>
            <a:r>
              <a:rPr lang="zh-CN" altLang="en-US" dirty="0">
                <a:latin typeface="Euclid" panose="02020503060505020303" pitchFamily="18" charset="0"/>
              </a:rPr>
              <a:t>。</a:t>
            </a:r>
            <a:endParaRPr lang="en-US" altLang="zh-CN" dirty="0">
              <a:latin typeface="Euclid" panose="02020503060505020303" pitchFamily="18" charset="0"/>
            </a:endParaRPr>
          </a:p>
          <a:p>
            <a:pPr marL="0" indent="0" algn="just">
              <a:lnSpc>
                <a:spcPct val="150000"/>
              </a:lnSpc>
              <a:spcBef>
                <a:spcPts val="0"/>
              </a:spcBef>
              <a:buFont typeface="Arial" panose="020B0604020202020204" pitchFamily="34" charset="0"/>
              <a:buNone/>
              <a:defRPr/>
            </a:pPr>
            <a:r>
              <a:rPr lang="zh-CN" altLang="en-US" dirty="0">
                <a:latin typeface="Euclid" panose="02020503060505020303" pitchFamily="18" charset="0"/>
              </a:rPr>
              <a:t>对密文分组 </a:t>
            </a:r>
            <a:r>
              <a:rPr lang="en-US" altLang="zh-CN" b="1" i="1" dirty="0">
                <a:latin typeface="Euclid" panose="02020503060505020303" pitchFamily="18" charset="0"/>
              </a:rPr>
              <a:t>C</a:t>
            </a:r>
            <a:r>
              <a:rPr lang="en-US" altLang="zh-CN" b="1" i="1" baseline="-25000" dirty="0">
                <a:latin typeface="Euclid" panose="02020503060505020303" pitchFamily="18" charset="0"/>
              </a:rPr>
              <a:t>i</a:t>
            </a:r>
            <a:r>
              <a:rPr lang="en-US" altLang="zh-CN" dirty="0">
                <a:latin typeface="Euclid" panose="02020503060505020303" pitchFamily="18" charset="0"/>
              </a:rPr>
              <a:t> </a:t>
            </a:r>
            <a:r>
              <a:rPr lang="zh-CN" altLang="en-US" dirty="0">
                <a:latin typeface="Euclid" panose="02020503060505020303" pitchFamily="18" charset="0"/>
              </a:rPr>
              <a:t>的解密为</a:t>
            </a:r>
            <a:r>
              <a:rPr lang="en-US" altLang="zh-CN" dirty="0">
                <a:latin typeface="Euclid" panose="02020503060505020303" pitchFamily="18" charset="0"/>
              </a:rPr>
              <a:t>: </a:t>
            </a:r>
            <a:r>
              <a:rPr lang="zh-CN" altLang="en-US" dirty="0">
                <a:latin typeface="Euclid" panose="02020503060505020303" pitchFamily="18" charset="0"/>
              </a:rPr>
              <a:t> </a:t>
            </a:r>
            <a:endParaRPr lang="en-US" altLang="zh-CN" dirty="0">
              <a:latin typeface="Euclid" panose="02020503060505020303" pitchFamily="18" charset="0"/>
            </a:endParaRPr>
          </a:p>
          <a:p>
            <a:pPr marL="0" indent="0" algn="ctr">
              <a:lnSpc>
                <a:spcPct val="150000"/>
              </a:lnSpc>
              <a:spcBef>
                <a:spcPts val="0"/>
              </a:spcBef>
              <a:buFont typeface="Arial" panose="020B0604020202020204" pitchFamily="34" charset="0"/>
              <a:buNone/>
              <a:defRPr/>
            </a:pPr>
            <a:r>
              <a:rPr lang="en-US" altLang="zh-CN" b="1" i="1" dirty="0">
                <a:latin typeface="Euclid" panose="02020503060505020303" pitchFamily="18" charset="0"/>
              </a:rPr>
              <a:t>M</a:t>
            </a:r>
            <a:r>
              <a:rPr lang="en-US" altLang="zh-CN" b="1" i="1" baseline="-25000" dirty="0">
                <a:latin typeface="Euclid" panose="02020503060505020303" pitchFamily="18" charset="0"/>
              </a:rPr>
              <a:t>i</a:t>
            </a:r>
            <a:r>
              <a:rPr lang="en-US" altLang="zh-CN" b="1" i="1" dirty="0">
                <a:latin typeface="Euclid" panose="02020503060505020303" pitchFamily="18" charset="0"/>
              </a:rPr>
              <a:t> </a:t>
            </a:r>
            <a:r>
              <a:rPr lang="zh-CN" altLang="en-US" b="1" dirty="0">
                <a:solidFill>
                  <a:srgbClr val="333333"/>
                </a:solidFill>
                <a:latin typeface="Euclid" panose="02020503060505020303" pitchFamily="18" charset="0"/>
              </a:rPr>
              <a:t>≡</a:t>
            </a:r>
            <a:r>
              <a:rPr lang="zh-CN" altLang="en-US" b="1" i="1" dirty="0">
                <a:solidFill>
                  <a:srgbClr val="333333"/>
                </a:solidFill>
                <a:latin typeface="Euclid" panose="02020503060505020303" pitchFamily="18" charset="0"/>
              </a:rPr>
              <a:t> </a:t>
            </a:r>
            <a:r>
              <a:rPr lang="en-US" altLang="zh-CN" b="1" i="1" dirty="0">
                <a:solidFill>
                  <a:srgbClr val="333333"/>
                </a:solidFill>
                <a:latin typeface="Euclid" panose="02020503060505020303" pitchFamily="18" charset="0"/>
              </a:rPr>
              <a:t>A</a:t>
            </a:r>
            <a:r>
              <a:rPr lang="zh-CN" altLang="en-US" b="1" baseline="30000" dirty="0">
                <a:latin typeface="Euclid" panose="02020503060505020303" pitchFamily="18" charset="0"/>
              </a:rPr>
              <a:t>－</a:t>
            </a:r>
            <a:r>
              <a:rPr lang="en-US" altLang="zh-CN" b="1" baseline="30000" dirty="0">
                <a:latin typeface="Euclid" panose="02020503060505020303" pitchFamily="18" charset="0"/>
              </a:rPr>
              <a:t>1</a:t>
            </a:r>
            <a:r>
              <a:rPr lang="en-US" altLang="zh-CN" b="1" dirty="0">
                <a:latin typeface="Euclid" panose="02020503060505020303" pitchFamily="18" charset="0"/>
              </a:rPr>
              <a:t>(</a:t>
            </a:r>
            <a:r>
              <a:rPr lang="en-US" altLang="zh-CN" b="1" i="1" dirty="0">
                <a:latin typeface="Euclid" panose="02020503060505020303" pitchFamily="18" charset="0"/>
              </a:rPr>
              <a:t>C</a:t>
            </a:r>
            <a:r>
              <a:rPr lang="en-US" altLang="zh-CN" b="1" i="1" baseline="-25000" dirty="0">
                <a:latin typeface="Euclid" panose="02020503060505020303" pitchFamily="18" charset="0"/>
              </a:rPr>
              <a:t>i</a:t>
            </a:r>
            <a:r>
              <a:rPr lang="zh-CN" altLang="en-US" b="1" dirty="0">
                <a:latin typeface="Euclid" panose="02020503060505020303" pitchFamily="18" charset="0"/>
              </a:rPr>
              <a:t>－</a:t>
            </a:r>
            <a:r>
              <a:rPr lang="en-US" altLang="zh-CN" b="1" i="1" dirty="0">
                <a:latin typeface="Euclid" panose="02020503060505020303" pitchFamily="18" charset="0"/>
              </a:rPr>
              <a:t>B</a:t>
            </a:r>
            <a:r>
              <a:rPr lang="en-US" altLang="zh-CN" b="1" dirty="0">
                <a:latin typeface="Euclid" panose="02020503060505020303" pitchFamily="18" charset="0"/>
              </a:rPr>
              <a:t>) (mod</a:t>
            </a:r>
            <a:r>
              <a:rPr lang="en-US" altLang="zh-CN" b="1" i="1" dirty="0">
                <a:latin typeface="Euclid" panose="02020503060505020303" pitchFamily="18" charset="0"/>
              </a:rPr>
              <a:t> N</a:t>
            </a:r>
            <a:r>
              <a:rPr lang="en-US" altLang="zh-CN" b="1" dirty="0">
                <a:latin typeface="Euclid" panose="02020503060505020303" pitchFamily="18" charset="0"/>
              </a:rPr>
              <a:t>),</a:t>
            </a:r>
            <a:r>
              <a:rPr lang="en-US" altLang="zh-CN" b="1" i="1" dirty="0">
                <a:latin typeface="Euclid" panose="02020503060505020303" pitchFamily="18" charset="0"/>
              </a:rPr>
              <a:t> </a:t>
            </a:r>
            <a:r>
              <a:rPr lang="en-US" altLang="zh-CN" b="1" i="1" dirty="0" err="1">
                <a:solidFill>
                  <a:srgbClr val="333333"/>
                </a:solidFill>
                <a:latin typeface="Euclid" panose="02020503060505020303" pitchFamily="18" charset="0"/>
              </a:rPr>
              <a:t>i</a:t>
            </a:r>
            <a:r>
              <a:rPr lang="en-US" altLang="zh-CN" b="1" i="1" dirty="0">
                <a:solidFill>
                  <a:srgbClr val="333333"/>
                </a:solidFill>
                <a:latin typeface="Euclid" panose="02020503060505020303" pitchFamily="18" charset="0"/>
              </a:rPr>
              <a:t> </a:t>
            </a:r>
            <a:r>
              <a:rPr lang="en-US" altLang="zh-CN" b="1" dirty="0">
                <a:solidFill>
                  <a:srgbClr val="333333"/>
                </a:solidFill>
                <a:latin typeface="Euclid" panose="02020503060505020303" pitchFamily="18" charset="0"/>
              </a:rPr>
              <a:t>= 1, 2, </a:t>
            </a:r>
            <a:r>
              <a:rPr lang="en-US" altLang="zh-CN" b="1" dirty="0">
                <a:latin typeface="Euclid" panose="02020503060505020303" pitchFamily="18" charset="0"/>
                <a:cs typeface="Times New Roman" panose="02020603050405020304" pitchFamily="18" charset="0"/>
              </a:rPr>
              <a:t>∙∙∙, </a:t>
            </a:r>
            <a:r>
              <a:rPr lang="en-US" altLang="zh-CN" b="1" i="1" dirty="0">
                <a:latin typeface="Euclid" panose="02020503060505020303" pitchFamily="18" charset="0"/>
                <a:cs typeface="Times New Roman" panose="02020603050405020304" pitchFamily="18" charset="0"/>
              </a:rPr>
              <a:t>j</a:t>
            </a:r>
            <a:endParaRPr lang="en-US" altLang="zh-CN" i="1" dirty="0">
              <a:latin typeface="Euclid" panose="02020503060505020303" pitchFamily="18" charset="0"/>
            </a:endParaRP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058086D8-F2A7-427D-9D13-C9469240669D}"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xmlns="" id="{42BE9BDB-389A-44E1-88DC-902C443656E2}"/>
              </a:ext>
            </a:extLst>
          </p:cNvPr>
          <p:cNvSpPr>
            <a:spLocks noGrp="1"/>
          </p:cNvSpPr>
          <p:nvPr>
            <p:ph type="title"/>
          </p:nvPr>
        </p:nvSpPr>
        <p:spPr>
          <a:xfrm>
            <a:off x="1098550" y="365125"/>
            <a:ext cx="6778625" cy="668338"/>
          </a:xfrm>
        </p:spPr>
        <p:txBody>
          <a:bodyPr/>
          <a:lstStyle/>
          <a:p>
            <a:r>
              <a:rPr lang="zh-CN" altLang="en-US"/>
              <a:t>例题</a:t>
            </a:r>
          </a:p>
        </p:txBody>
      </p:sp>
      <p:sp>
        <p:nvSpPr>
          <p:cNvPr id="73731" name="内容占位符 2">
            <a:extLst>
              <a:ext uri="{FF2B5EF4-FFF2-40B4-BE49-F238E27FC236}">
                <a16:creationId xmlns:a16="http://schemas.microsoft.com/office/drawing/2014/main" xmlns="" id="{464EBD60-D947-471A-8F37-91A4CA508640}"/>
              </a:ext>
            </a:extLst>
          </p:cNvPr>
          <p:cNvSpPr>
            <a:spLocks noGrp="1"/>
          </p:cNvSpPr>
          <p:nvPr>
            <p:ph idx="1"/>
          </p:nvPr>
        </p:nvSpPr>
        <p:spPr>
          <a:xfrm>
            <a:off x="617538" y="1143000"/>
            <a:ext cx="8145462" cy="4902200"/>
          </a:xfrm>
        </p:spPr>
        <p:txBody>
          <a:bodyPr/>
          <a:lstStyle/>
          <a:p>
            <a:pPr marL="0" indent="0">
              <a:lnSpc>
                <a:spcPct val="100000"/>
              </a:lnSpc>
              <a:spcBef>
                <a:spcPct val="0"/>
              </a:spcBef>
              <a:buFont typeface="Arial" panose="020B0604020202020204" pitchFamily="34" charset="0"/>
              <a:buNone/>
            </a:pPr>
            <a:r>
              <a:rPr lang="zh-CN" altLang="en-US" sz="2800" dirty="0">
                <a:latin typeface="Euclid" panose="02020503060505020303" pitchFamily="18" charset="0"/>
              </a:rPr>
              <a:t>设 </a:t>
            </a:r>
            <a:r>
              <a:rPr lang="en-US" altLang="zh-CN" sz="2800" b="1" i="1" dirty="0">
                <a:latin typeface="Euclid" panose="02020503060505020303" pitchFamily="18" charset="0"/>
              </a:rPr>
              <a:t>n</a:t>
            </a:r>
            <a:r>
              <a:rPr lang="en-US" altLang="zh-CN" sz="2800" b="1" dirty="0">
                <a:latin typeface="Euclid" panose="02020503060505020303" pitchFamily="18" charset="0"/>
              </a:rPr>
              <a:t> = 3</a:t>
            </a:r>
            <a:r>
              <a:rPr lang="en-US" altLang="zh-CN" sz="2800" dirty="0">
                <a:latin typeface="Times New Roman" panose="02020603050405020304" pitchFamily="18" charset="0"/>
              </a:rPr>
              <a:t>,</a:t>
            </a:r>
            <a:r>
              <a:rPr lang="en-US" altLang="zh-CN" sz="2800" b="1" dirty="0">
                <a:latin typeface="Euclid" panose="02020503060505020303" pitchFamily="18" charset="0"/>
              </a:rPr>
              <a:t> </a:t>
            </a:r>
            <a:r>
              <a:rPr lang="en-US" altLang="zh-CN" sz="2800" b="1" i="1" dirty="0">
                <a:latin typeface="Euclid" panose="02020503060505020303" pitchFamily="18" charset="0"/>
              </a:rPr>
              <a:t>N</a:t>
            </a:r>
            <a:r>
              <a:rPr lang="en-US" altLang="zh-CN" sz="2800" b="1" dirty="0">
                <a:latin typeface="Euclid" panose="02020503060505020303" pitchFamily="18" charset="0"/>
              </a:rPr>
              <a:t> = 26</a:t>
            </a:r>
            <a:r>
              <a:rPr lang="en-US" altLang="zh-CN" sz="2800" dirty="0">
                <a:latin typeface="Times New Roman" panose="02020603050405020304" pitchFamily="18" charset="0"/>
              </a:rPr>
              <a:t>,</a:t>
            </a:r>
            <a:r>
              <a:rPr lang="en-US" altLang="zh-CN" sz="2800" dirty="0">
                <a:latin typeface="Euclid" panose="02020503060505020303" pitchFamily="18" charset="0"/>
              </a:rPr>
              <a:t> </a:t>
            </a:r>
          </a:p>
          <a:p>
            <a:pPr marL="0" indent="0">
              <a:lnSpc>
                <a:spcPct val="100000"/>
              </a:lnSpc>
              <a:spcBef>
                <a:spcPct val="0"/>
              </a:spcBef>
              <a:buFont typeface="Arial" panose="020B0604020202020204" pitchFamily="34" charset="0"/>
              <a:buNone/>
            </a:pPr>
            <a:endParaRPr lang="en-US" altLang="zh-CN" dirty="0">
              <a:latin typeface="Euclid" panose="02020503060505020303" pitchFamily="18" charset="0"/>
            </a:endParaRPr>
          </a:p>
          <a:p>
            <a:pPr marL="0" indent="0">
              <a:lnSpc>
                <a:spcPct val="100000"/>
              </a:lnSpc>
              <a:spcBef>
                <a:spcPct val="0"/>
              </a:spcBef>
              <a:buFont typeface="Arial" panose="020B0604020202020204" pitchFamily="34" charset="0"/>
              <a:buNone/>
            </a:pPr>
            <a:endParaRPr lang="en-US" altLang="zh-CN" dirty="0">
              <a:latin typeface="Euclid" panose="02020503060505020303" pitchFamily="18" charset="0"/>
            </a:endParaRPr>
          </a:p>
          <a:p>
            <a:pPr marL="0" indent="0">
              <a:lnSpc>
                <a:spcPct val="100000"/>
              </a:lnSpc>
              <a:spcBef>
                <a:spcPct val="0"/>
              </a:spcBef>
              <a:buFont typeface="Arial" panose="020B0604020202020204" pitchFamily="34" charset="0"/>
              <a:buNone/>
            </a:pPr>
            <a:endParaRPr lang="en-US" altLang="zh-CN" dirty="0">
              <a:latin typeface="Euclid" panose="02020503060505020303" pitchFamily="18" charset="0"/>
            </a:endParaRPr>
          </a:p>
          <a:p>
            <a:pPr marL="0" indent="0">
              <a:lnSpc>
                <a:spcPct val="100000"/>
              </a:lnSpc>
              <a:spcBef>
                <a:spcPct val="0"/>
              </a:spcBef>
              <a:buFont typeface="Arial" panose="020B0604020202020204" pitchFamily="34" charset="0"/>
              <a:buNone/>
            </a:pPr>
            <a:r>
              <a:rPr lang="zh-CN" altLang="en-US" sz="2800" dirty="0">
                <a:latin typeface="Times New Roman" panose="02020603050405020304" pitchFamily="18" charset="0"/>
              </a:rPr>
              <a:t>明文为 </a:t>
            </a:r>
            <a:r>
              <a:rPr lang="en-US" altLang="zh-CN" sz="2800" dirty="0">
                <a:latin typeface="Times New Roman" panose="02020603050405020304" pitchFamily="18" charset="0"/>
              </a:rPr>
              <a:t>“YOUR PIN NO IS FOUR ONE TWO SIX”</a:t>
            </a:r>
            <a:r>
              <a:rPr lang="zh-CN" altLang="en-US" sz="2800" dirty="0">
                <a:latin typeface="Times New Roman" panose="02020603050405020304" pitchFamily="18" charset="0"/>
              </a:rPr>
              <a:t>。</a:t>
            </a:r>
            <a:endParaRPr lang="en-US" altLang="zh-CN" sz="2800" dirty="0">
              <a:latin typeface="Times New Roman" panose="02020603050405020304" pitchFamily="18" charset="0"/>
            </a:endParaRPr>
          </a:p>
          <a:p>
            <a:pPr marL="0" indent="0">
              <a:lnSpc>
                <a:spcPct val="100000"/>
              </a:lnSpc>
              <a:spcBef>
                <a:spcPct val="0"/>
              </a:spcBef>
              <a:buFont typeface="Arial" panose="020B0604020202020204" pitchFamily="34" charset="0"/>
              <a:buNone/>
            </a:pPr>
            <a:r>
              <a:rPr lang="zh-CN" altLang="en-US" sz="2800" dirty="0">
                <a:latin typeface="Times New Roman" panose="02020603050405020304" pitchFamily="18" charset="0"/>
              </a:rPr>
              <a:t>将明文分成</a:t>
            </a:r>
            <a:r>
              <a:rPr lang="en-US" altLang="zh-CN" sz="2800" dirty="0">
                <a:latin typeface="Times New Roman" panose="02020603050405020304" pitchFamily="18" charset="0"/>
              </a:rPr>
              <a:t>3</a:t>
            </a:r>
            <a:r>
              <a:rPr lang="zh-CN" altLang="en-US" sz="2800" dirty="0">
                <a:latin typeface="Times New Roman" panose="02020603050405020304" pitchFamily="18" charset="0"/>
              </a:rPr>
              <a:t>个字母组成的分组 </a:t>
            </a:r>
            <a:r>
              <a:rPr lang="en-US" altLang="zh-CN" sz="2800" dirty="0">
                <a:latin typeface="Times New Roman" panose="02020603050405020304" pitchFamily="18" charset="0"/>
              </a:rPr>
              <a:t>“YOU RPI NNO ISF OUR ONE TWO SIX”</a:t>
            </a:r>
            <a:r>
              <a:rPr lang="zh-CN" altLang="en-US" sz="2800" dirty="0">
                <a:latin typeface="Times New Roman" panose="02020603050405020304" pitchFamily="18" charset="0"/>
              </a:rPr>
              <a:t> </a:t>
            </a:r>
            <a:r>
              <a:rPr lang="en-US" altLang="zh-CN" sz="2800" dirty="0">
                <a:latin typeface="Times New Roman" panose="02020603050405020304" pitchFamily="18" charset="0"/>
              </a:rPr>
              <a:t>, </a:t>
            </a:r>
            <a:r>
              <a:rPr lang="zh-CN" altLang="en-US" sz="2800" dirty="0">
                <a:latin typeface="Times New Roman" panose="02020603050405020304" pitchFamily="18" charset="0"/>
              </a:rPr>
              <a:t>由表</a:t>
            </a:r>
            <a:r>
              <a:rPr lang="en-US" altLang="zh-CN" sz="2800" dirty="0">
                <a:latin typeface="Times New Roman" panose="02020603050405020304" pitchFamily="18" charset="0"/>
              </a:rPr>
              <a:t>1-2</a:t>
            </a:r>
            <a:r>
              <a:rPr lang="zh-CN" altLang="en-US" sz="2800" dirty="0">
                <a:latin typeface="Times New Roman" panose="02020603050405020304" pitchFamily="18" charset="0"/>
              </a:rPr>
              <a:t>得</a:t>
            </a:r>
          </a:p>
        </p:txBody>
      </p:sp>
      <p:grpSp>
        <p:nvGrpSpPr>
          <p:cNvPr id="3" name="组合 2">
            <a:extLst>
              <a:ext uri="{FF2B5EF4-FFF2-40B4-BE49-F238E27FC236}">
                <a16:creationId xmlns:a16="http://schemas.microsoft.com/office/drawing/2014/main" xmlns="" id="{B080BCF3-3513-48E9-BB7A-1ABBBEB5A1BC}"/>
              </a:ext>
            </a:extLst>
          </p:cNvPr>
          <p:cNvGrpSpPr>
            <a:grpSpLocks/>
          </p:cNvGrpSpPr>
          <p:nvPr/>
        </p:nvGrpSpPr>
        <p:grpSpPr bwMode="auto">
          <a:xfrm>
            <a:off x="2579688" y="1646238"/>
            <a:ext cx="3516312" cy="944562"/>
            <a:chOff x="1978025" y="1676400"/>
            <a:chExt cx="3516313" cy="944563"/>
          </a:xfrm>
        </p:grpSpPr>
        <p:graphicFrame>
          <p:nvGraphicFramePr>
            <p:cNvPr id="87050" name="对象 7">
              <a:extLst>
                <a:ext uri="{FF2B5EF4-FFF2-40B4-BE49-F238E27FC236}">
                  <a16:creationId xmlns:a16="http://schemas.microsoft.com/office/drawing/2014/main" xmlns="" id="{E7316E67-05CC-40F5-BCC4-4278B42DDF7F}"/>
                </a:ext>
              </a:extLst>
            </p:cNvPr>
            <p:cNvGraphicFramePr>
              <a:graphicFrameLocks noChangeAspect="1"/>
            </p:cNvGraphicFramePr>
            <p:nvPr/>
          </p:nvGraphicFramePr>
          <p:xfrm>
            <a:off x="1978025" y="1676400"/>
            <a:ext cx="2325688" cy="944563"/>
          </p:xfrm>
          <a:graphic>
            <a:graphicData uri="http://schemas.openxmlformats.org/presentationml/2006/ole">
              <mc:AlternateContent xmlns:mc="http://schemas.openxmlformats.org/markup-compatibility/2006">
                <mc:Choice xmlns:v="urn:schemas-microsoft-com:vml" Requires="v">
                  <p:oleObj spid="_x0000_s87228" name="Formula" r:id="rId3" imgW="1172210" imgH="476250" progId="Equation.Ribbit">
                    <p:embed/>
                  </p:oleObj>
                </mc:Choice>
                <mc:Fallback>
                  <p:oleObj name="Formula" r:id="rId3" imgW="1172210" imgH="476250" progId="Equation.Ribbit">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025" y="1676400"/>
                          <a:ext cx="232568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51" name="对象 8">
              <a:extLst>
                <a:ext uri="{FF2B5EF4-FFF2-40B4-BE49-F238E27FC236}">
                  <a16:creationId xmlns:a16="http://schemas.microsoft.com/office/drawing/2014/main" xmlns="" id="{51E515CD-0302-4049-933D-DF46BE463CB5}"/>
                </a:ext>
              </a:extLst>
            </p:cNvPr>
            <p:cNvGraphicFramePr>
              <a:graphicFrameLocks noChangeAspect="1"/>
            </p:cNvGraphicFramePr>
            <p:nvPr/>
          </p:nvGraphicFramePr>
          <p:xfrm>
            <a:off x="4452938" y="1676400"/>
            <a:ext cx="1041400" cy="944563"/>
          </p:xfrm>
          <a:graphic>
            <a:graphicData uri="http://schemas.openxmlformats.org/presentationml/2006/ole">
              <mc:AlternateContent xmlns:mc="http://schemas.openxmlformats.org/markup-compatibility/2006">
                <mc:Choice xmlns:v="urn:schemas-microsoft-com:vml" Requires="v">
                  <p:oleObj spid="_x0000_s87229" name="Formula" r:id="rId5" imgW="525780" imgH="476250" progId="Equation.Ribbit">
                    <p:embed/>
                  </p:oleObj>
                </mc:Choice>
                <mc:Fallback>
                  <p:oleObj name="Formula" r:id="rId5" imgW="525780" imgH="476250" progId="Equation.Ribbit">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2938" y="1676400"/>
                          <a:ext cx="10414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3739" name="对象 9">
            <a:extLst>
              <a:ext uri="{FF2B5EF4-FFF2-40B4-BE49-F238E27FC236}">
                <a16:creationId xmlns:a16="http://schemas.microsoft.com/office/drawing/2014/main" xmlns="" id="{53F97EE7-FAA9-4EAF-B114-4F07E9E8E7A8}"/>
              </a:ext>
            </a:extLst>
          </p:cNvPr>
          <p:cNvGraphicFramePr>
            <a:graphicFrameLocks noChangeAspect="1"/>
          </p:cNvGraphicFramePr>
          <p:nvPr/>
        </p:nvGraphicFramePr>
        <p:xfrm>
          <a:off x="1443038" y="4084638"/>
          <a:ext cx="6089650" cy="944562"/>
        </p:xfrm>
        <a:graphic>
          <a:graphicData uri="http://schemas.openxmlformats.org/presentationml/2006/ole">
            <mc:AlternateContent xmlns:mc="http://schemas.openxmlformats.org/markup-compatibility/2006">
              <mc:Choice xmlns:v="urn:schemas-microsoft-com:vml" Requires="v">
                <p:oleObj spid="_x0000_s87230" name="Formula" r:id="rId7" imgW="3070860" imgH="476250" progId="Equation.Ribbit">
                  <p:embed/>
                </p:oleObj>
              </mc:Choice>
              <mc:Fallback>
                <p:oleObj name="Formula" r:id="rId7" imgW="3070860" imgH="476250" progId="Equation.Ribbit">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3038" y="4084638"/>
                        <a:ext cx="608965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40" name="对象 10">
            <a:extLst>
              <a:ext uri="{FF2B5EF4-FFF2-40B4-BE49-F238E27FC236}">
                <a16:creationId xmlns:a16="http://schemas.microsoft.com/office/drawing/2014/main" xmlns="" id="{20C656F6-57D2-424A-B4EB-0DBA99502DB0}"/>
              </a:ext>
            </a:extLst>
          </p:cNvPr>
          <p:cNvGraphicFramePr>
            <a:graphicFrameLocks noChangeAspect="1"/>
          </p:cNvGraphicFramePr>
          <p:nvPr/>
        </p:nvGraphicFramePr>
        <p:xfrm>
          <a:off x="1446213" y="5229225"/>
          <a:ext cx="6083300" cy="942975"/>
        </p:xfrm>
        <a:graphic>
          <a:graphicData uri="http://schemas.openxmlformats.org/presentationml/2006/ole">
            <mc:AlternateContent xmlns:mc="http://schemas.openxmlformats.org/markup-compatibility/2006">
              <mc:Choice xmlns:v="urn:schemas-microsoft-com:vml" Requires="v">
                <p:oleObj spid="_x0000_s87231" name="Formula" r:id="rId9" imgW="3068320" imgH="476250" progId="Equation.Ribbit">
                  <p:embed/>
                </p:oleObj>
              </mc:Choice>
              <mc:Fallback>
                <p:oleObj name="Formula" r:id="rId9" imgW="3068320" imgH="476250" progId="Equation.Ribbit">
                  <p:embed/>
                  <p:pic>
                    <p:nvPicPr>
                      <p:cNvPr id="0" name="对象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6213" y="5229225"/>
                        <a:ext cx="60833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6C5BFE56-4224-4945-8342-B0D0F3B6B3F6}"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37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xmlns="" id="{7E02EB0D-1DDA-470B-BA61-12DE91CE154E}"/>
              </a:ext>
            </a:extLst>
          </p:cNvPr>
          <p:cNvSpPr>
            <a:spLocks noGrp="1"/>
          </p:cNvSpPr>
          <p:nvPr>
            <p:ph type="title"/>
          </p:nvPr>
        </p:nvSpPr>
        <p:spPr>
          <a:xfrm>
            <a:off x="1098550" y="365125"/>
            <a:ext cx="6778625" cy="668338"/>
          </a:xfrm>
        </p:spPr>
        <p:txBody>
          <a:bodyPr/>
          <a:lstStyle/>
          <a:p>
            <a:r>
              <a:rPr lang="zh-CN" altLang="en-US"/>
              <a:t>例题 </a:t>
            </a:r>
            <a:r>
              <a:rPr lang="en-US" altLang="zh-CN">
                <a:latin typeface="Times New Roman" panose="02020603050405020304" pitchFamily="18" charset="0"/>
              </a:rPr>
              <a:t>(</a:t>
            </a:r>
            <a:r>
              <a:rPr lang="zh-CN" altLang="en-US">
                <a:latin typeface="Times New Roman" panose="02020603050405020304" pitchFamily="18" charset="0"/>
              </a:rPr>
              <a:t>续</a:t>
            </a:r>
            <a:r>
              <a:rPr lang="en-US" altLang="zh-CN">
                <a:latin typeface="Times New Roman" panose="02020603050405020304" pitchFamily="18" charset="0"/>
              </a:rPr>
              <a:t>) </a:t>
            </a:r>
            <a:endParaRPr lang="zh-CN" altLang="en-US">
              <a:latin typeface="Times New Roman" panose="02020603050405020304" pitchFamily="18" charset="0"/>
            </a:endParaRPr>
          </a:p>
        </p:txBody>
      </p:sp>
      <p:sp>
        <p:nvSpPr>
          <p:cNvPr id="74755" name="内容占位符 2">
            <a:extLst>
              <a:ext uri="{FF2B5EF4-FFF2-40B4-BE49-F238E27FC236}">
                <a16:creationId xmlns:a16="http://schemas.microsoft.com/office/drawing/2014/main" xmlns="" id="{662B14BE-BE4C-418B-B149-2A73EC9ACFBB}"/>
              </a:ext>
            </a:extLst>
          </p:cNvPr>
          <p:cNvSpPr>
            <a:spLocks noGrp="1"/>
          </p:cNvSpPr>
          <p:nvPr>
            <p:ph idx="1"/>
          </p:nvPr>
        </p:nvSpPr>
        <p:spPr>
          <a:xfrm>
            <a:off x="617538" y="1219200"/>
            <a:ext cx="8374062" cy="4826000"/>
          </a:xfrm>
        </p:spPr>
        <p:txBody>
          <a:bodyPr/>
          <a:lstStyle/>
          <a:p>
            <a:pPr marL="0" indent="0">
              <a:buFont typeface="Arial" panose="020B0604020202020204" pitchFamily="34" charset="0"/>
              <a:buNone/>
            </a:pPr>
            <a:r>
              <a:rPr lang="zh-CN" altLang="en-US" sz="2800"/>
              <a:t>所以</a:t>
            </a: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r>
              <a:rPr lang="zh-CN" altLang="en-US" sz="2800">
                <a:latin typeface="Times New Roman" panose="02020603050405020304" pitchFamily="18" charset="0"/>
              </a:rPr>
              <a:t>密文为 </a:t>
            </a:r>
            <a:r>
              <a:rPr lang="en-US" altLang="zh-CN" sz="2800">
                <a:latin typeface="Times New Roman" panose="02020603050405020304" pitchFamily="18" charset="0"/>
              </a:rPr>
              <a:t>“WGI FGJ TMR LHH XTH WBX ZPS BRB”</a:t>
            </a:r>
            <a:r>
              <a:rPr lang="zh-CN" altLang="en-US" sz="2800">
                <a:latin typeface="Times New Roman" panose="02020603050405020304" pitchFamily="18" charset="0"/>
              </a:rPr>
              <a:t>。</a:t>
            </a:r>
            <a:endParaRPr lang="en-US" altLang="zh-CN" sz="2800">
              <a:latin typeface="Times New Roman" panose="02020603050405020304" pitchFamily="18" charset="0"/>
            </a:endParaRPr>
          </a:p>
        </p:txBody>
      </p:sp>
      <p:graphicFrame>
        <p:nvGraphicFramePr>
          <p:cNvPr id="74756" name="对象 7">
            <a:extLst>
              <a:ext uri="{FF2B5EF4-FFF2-40B4-BE49-F238E27FC236}">
                <a16:creationId xmlns:a16="http://schemas.microsoft.com/office/drawing/2014/main" xmlns="" id="{ACF74235-095F-403D-91F0-0CB0C17C69BF}"/>
              </a:ext>
            </a:extLst>
          </p:cNvPr>
          <p:cNvGraphicFramePr>
            <a:graphicFrameLocks noChangeAspect="1"/>
          </p:cNvGraphicFramePr>
          <p:nvPr/>
        </p:nvGraphicFramePr>
        <p:xfrm>
          <a:off x="617538" y="1752600"/>
          <a:ext cx="8123237" cy="3201988"/>
        </p:xfrm>
        <a:graphic>
          <a:graphicData uri="http://schemas.openxmlformats.org/presentationml/2006/ole">
            <mc:AlternateContent xmlns:mc="http://schemas.openxmlformats.org/markup-compatibility/2006">
              <mc:Choice xmlns:v="urn:schemas-microsoft-com:vml" Requires="v">
                <p:oleObj spid="_x0000_s88115" name="Formula" r:id="rId3" imgW="4097020" imgH="1614170" progId="Equation.Ribbit">
                  <p:embed/>
                </p:oleObj>
              </mc:Choice>
              <mc:Fallback>
                <p:oleObj name="Formula" r:id="rId3" imgW="4097020" imgH="1614170" progId="Equation.Ribbit">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38" y="1752600"/>
                        <a:ext cx="8123237"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84E76CF0-A8B4-41A7-9589-A71F449A7315}"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xmlns="" id="{3ED850EB-C67A-40D9-A280-9FE502468D96}"/>
              </a:ext>
            </a:extLst>
          </p:cNvPr>
          <p:cNvSpPr>
            <a:spLocks noGrp="1"/>
          </p:cNvSpPr>
          <p:nvPr>
            <p:ph type="title"/>
          </p:nvPr>
        </p:nvSpPr>
        <p:spPr>
          <a:xfrm>
            <a:off x="1098550" y="365125"/>
            <a:ext cx="6778625" cy="668338"/>
          </a:xfrm>
        </p:spPr>
        <p:txBody>
          <a:bodyPr/>
          <a:lstStyle/>
          <a:p>
            <a:r>
              <a:rPr lang="zh-CN" altLang="en-US">
                <a:latin typeface="Times New Roman" panose="02020603050405020304" pitchFamily="18" charset="0"/>
              </a:rPr>
              <a:t>例题 </a:t>
            </a:r>
            <a:r>
              <a:rPr lang="en-US" altLang="zh-CN">
                <a:latin typeface="Times New Roman" panose="02020603050405020304" pitchFamily="18" charset="0"/>
              </a:rPr>
              <a:t>(</a:t>
            </a:r>
            <a:r>
              <a:rPr lang="zh-CN" altLang="en-US">
                <a:latin typeface="Times New Roman" panose="02020603050405020304" pitchFamily="18" charset="0"/>
              </a:rPr>
              <a:t>续</a:t>
            </a:r>
            <a:r>
              <a:rPr lang="en-US" altLang="zh-CN">
                <a:latin typeface="Times New Roman" panose="02020603050405020304" pitchFamily="18" charset="0"/>
              </a:rPr>
              <a:t>) </a:t>
            </a:r>
            <a:endParaRPr lang="zh-CN" altLang="en-US">
              <a:latin typeface="Times New Roman" panose="02020603050405020304" pitchFamily="18" charset="0"/>
            </a:endParaRPr>
          </a:p>
        </p:txBody>
      </p:sp>
      <p:sp>
        <p:nvSpPr>
          <p:cNvPr id="75779" name="内容占位符 2">
            <a:extLst>
              <a:ext uri="{FF2B5EF4-FFF2-40B4-BE49-F238E27FC236}">
                <a16:creationId xmlns:a16="http://schemas.microsoft.com/office/drawing/2014/main" xmlns="" id="{B6A4E9F7-8037-4B4C-83D7-5352F1BDACCD}"/>
              </a:ext>
            </a:extLst>
          </p:cNvPr>
          <p:cNvSpPr>
            <a:spLocks noGrp="1"/>
          </p:cNvSpPr>
          <p:nvPr>
            <p:ph idx="1"/>
          </p:nvPr>
        </p:nvSpPr>
        <p:spPr>
          <a:xfrm>
            <a:off x="617538" y="1143000"/>
            <a:ext cx="7886700" cy="4579938"/>
          </a:xfrm>
        </p:spPr>
        <p:txBody>
          <a:bodyPr/>
          <a:lstStyle/>
          <a:p>
            <a:pPr marL="0" indent="0">
              <a:buFont typeface="Arial" panose="020B0604020202020204" pitchFamily="34" charset="0"/>
              <a:buNone/>
            </a:pPr>
            <a:r>
              <a:rPr lang="zh-CN" altLang="en-US" sz="2800"/>
              <a:t>解密时</a:t>
            </a:r>
            <a:r>
              <a:rPr lang="en-US" altLang="zh-CN" sz="2800">
                <a:latin typeface="Times New Roman" panose="02020603050405020304" pitchFamily="18" charset="0"/>
              </a:rPr>
              <a:t>,</a:t>
            </a:r>
            <a:r>
              <a:rPr lang="en-US" altLang="zh-CN" sz="2800"/>
              <a:t> </a:t>
            </a:r>
            <a:r>
              <a:rPr lang="zh-CN" altLang="en-US" sz="2800"/>
              <a:t>先求出</a:t>
            </a: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r>
              <a:rPr lang="zh-CN" altLang="en-US" sz="2800"/>
              <a:t>再求</a:t>
            </a:r>
          </a:p>
        </p:txBody>
      </p:sp>
      <p:graphicFrame>
        <p:nvGraphicFramePr>
          <p:cNvPr id="75784" name="对象 6">
            <a:extLst>
              <a:ext uri="{FF2B5EF4-FFF2-40B4-BE49-F238E27FC236}">
                <a16:creationId xmlns:a16="http://schemas.microsoft.com/office/drawing/2014/main" xmlns="" id="{F72E65E7-199C-4FD1-AA97-9A301B896EDE}"/>
              </a:ext>
            </a:extLst>
          </p:cNvPr>
          <p:cNvGraphicFramePr>
            <a:graphicFrameLocks noChangeAspect="1"/>
          </p:cNvGraphicFramePr>
          <p:nvPr/>
        </p:nvGraphicFramePr>
        <p:xfrm>
          <a:off x="2124075" y="1600200"/>
          <a:ext cx="4727575" cy="998538"/>
        </p:xfrm>
        <a:graphic>
          <a:graphicData uri="http://schemas.openxmlformats.org/presentationml/2006/ole">
            <mc:AlternateContent xmlns:mc="http://schemas.openxmlformats.org/markup-compatibility/2006">
              <mc:Choice xmlns:v="urn:schemas-microsoft-com:vml" Requires="v">
                <p:oleObj spid="_x0000_s89183" name="Formula" r:id="rId3" imgW="2383790" imgH="502920" progId="Equation.Ribbit">
                  <p:embed/>
                </p:oleObj>
              </mc:Choice>
              <mc:Fallback>
                <p:oleObj name="Formula" r:id="rId3" imgW="2383790" imgH="502920" progId="Equation.Ribbit">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600200"/>
                        <a:ext cx="4727575"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5" name="对象 7">
            <a:extLst>
              <a:ext uri="{FF2B5EF4-FFF2-40B4-BE49-F238E27FC236}">
                <a16:creationId xmlns:a16="http://schemas.microsoft.com/office/drawing/2014/main" xmlns="" id="{8703ABF5-5927-4D3A-9856-A873AF468475}"/>
              </a:ext>
            </a:extLst>
          </p:cNvPr>
          <p:cNvGraphicFramePr>
            <a:graphicFrameLocks noChangeAspect="1"/>
          </p:cNvGraphicFramePr>
          <p:nvPr/>
        </p:nvGraphicFramePr>
        <p:xfrm>
          <a:off x="1525588" y="2971800"/>
          <a:ext cx="6070600" cy="3201988"/>
        </p:xfrm>
        <a:graphic>
          <a:graphicData uri="http://schemas.openxmlformats.org/presentationml/2006/ole">
            <mc:AlternateContent xmlns:mc="http://schemas.openxmlformats.org/markup-compatibility/2006">
              <mc:Choice xmlns:v="urn:schemas-microsoft-com:vml" Requires="v">
                <p:oleObj spid="_x0000_s89184" name="Formula" r:id="rId5" imgW="3060700" imgH="1614170" progId="Equation.Ribbit">
                  <p:embed/>
                </p:oleObj>
              </mc:Choice>
              <mc:Fallback>
                <p:oleObj name="Formula" r:id="rId5" imgW="3060700" imgH="1614170" progId="Equation.Ribbit">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8" y="2971800"/>
                        <a:ext cx="60706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1432F858-F1CE-4EFA-8B23-BF100ECCA056}"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57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7">
            <a:extLst>
              <a:ext uri="{FF2B5EF4-FFF2-40B4-BE49-F238E27FC236}">
                <a16:creationId xmlns:a16="http://schemas.microsoft.com/office/drawing/2014/main" xmlns="" id="{D8842C0F-68C5-460A-BF8D-F088D838B8DF}"/>
              </a:ext>
            </a:extLst>
          </p:cNvPr>
          <p:cNvSpPr>
            <a:spLocks noGrp="1"/>
          </p:cNvSpPr>
          <p:nvPr>
            <p:ph idx="1"/>
          </p:nvPr>
        </p:nvSpPr>
        <p:spPr>
          <a:xfrm>
            <a:off x="617538" y="1465263"/>
            <a:ext cx="7886700" cy="4579937"/>
          </a:xfrm>
        </p:spPr>
        <p:txBody>
          <a:bodyPr/>
          <a:lstStyle/>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endParaRPr lang="en-US" altLang="zh-CN" sz="2800"/>
          </a:p>
          <a:p>
            <a:pPr marL="0" indent="0">
              <a:buFont typeface="Arial" panose="020B0604020202020204" pitchFamily="34" charset="0"/>
              <a:buNone/>
            </a:pPr>
            <a:r>
              <a:rPr lang="zh-CN" altLang="en-US" sz="2800"/>
              <a:t>得明文为</a:t>
            </a:r>
            <a:r>
              <a:rPr lang="zh-CN" altLang="en-US" sz="2800">
                <a:latin typeface="Times New Roman" panose="02020603050405020304" pitchFamily="18" charset="0"/>
              </a:rPr>
              <a:t> </a:t>
            </a:r>
            <a:r>
              <a:rPr lang="en-US" altLang="zh-CN" sz="2800">
                <a:latin typeface="Times New Roman" panose="02020603050405020304" pitchFamily="18" charset="0"/>
              </a:rPr>
              <a:t>“YOU RPI NNO ISF OUR ONE TWO SIX”</a:t>
            </a:r>
            <a:r>
              <a:rPr lang="zh-CN" altLang="en-US" sz="2800">
                <a:latin typeface="Times New Roman" panose="02020603050405020304" pitchFamily="18" charset="0"/>
              </a:rPr>
              <a:t>。</a:t>
            </a:r>
            <a:endParaRPr lang="en-US" altLang="zh-CN" sz="2800"/>
          </a:p>
        </p:txBody>
      </p:sp>
      <p:sp>
        <p:nvSpPr>
          <p:cNvPr id="90115" name="标题 1">
            <a:extLst>
              <a:ext uri="{FF2B5EF4-FFF2-40B4-BE49-F238E27FC236}">
                <a16:creationId xmlns:a16="http://schemas.microsoft.com/office/drawing/2014/main" xmlns="" id="{90F68B88-244A-4F9B-BF8F-90FAE712D773}"/>
              </a:ext>
            </a:extLst>
          </p:cNvPr>
          <p:cNvSpPr>
            <a:spLocks noGrp="1"/>
          </p:cNvSpPr>
          <p:nvPr>
            <p:ph type="title"/>
          </p:nvPr>
        </p:nvSpPr>
        <p:spPr>
          <a:xfrm>
            <a:off x="1098550" y="365125"/>
            <a:ext cx="6778625" cy="668338"/>
          </a:xfrm>
        </p:spPr>
        <p:txBody>
          <a:bodyPr/>
          <a:lstStyle/>
          <a:p>
            <a:r>
              <a:rPr lang="zh-CN" altLang="en-US">
                <a:latin typeface="Times New Roman" panose="02020603050405020304" pitchFamily="18" charset="0"/>
              </a:rPr>
              <a:t>例题 </a:t>
            </a:r>
            <a:r>
              <a:rPr lang="en-US" altLang="zh-CN">
                <a:latin typeface="Times New Roman" panose="02020603050405020304" pitchFamily="18" charset="0"/>
              </a:rPr>
              <a:t>(</a:t>
            </a:r>
            <a:r>
              <a:rPr lang="zh-CN" altLang="en-US">
                <a:latin typeface="Times New Roman" panose="02020603050405020304" pitchFamily="18" charset="0"/>
              </a:rPr>
              <a:t>续</a:t>
            </a:r>
            <a:r>
              <a:rPr lang="en-US" altLang="zh-CN">
                <a:latin typeface="Times New Roman" panose="02020603050405020304" pitchFamily="18" charset="0"/>
              </a:rPr>
              <a:t>) </a:t>
            </a:r>
            <a:endParaRPr lang="zh-CN" altLang="en-US">
              <a:latin typeface="Times New Roman" panose="02020603050405020304" pitchFamily="18" charset="0"/>
            </a:endParaRPr>
          </a:p>
        </p:txBody>
      </p:sp>
      <p:graphicFrame>
        <p:nvGraphicFramePr>
          <p:cNvPr id="76804" name="对象 6">
            <a:extLst>
              <a:ext uri="{FF2B5EF4-FFF2-40B4-BE49-F238E27FC236}">
                <a16:creationId xmlns:a16="http://schemas.microsoft.com/office/drawing/2014/main" xmlns="" id="{51FA492A-FA2C-4555-9142-6F0F946B51C8}"/>
              </a:ext>
            </a:extLst>
          </p:cNvPr>
          <p:cNvGraphicFramePr>
            <a:graphicFrameLocks noChangeAspect="1"/>
          </p:cNvGraphicFramePr>
          <p:nvPr/>
        </p:nvGraphicFramePr>
        <p:xfrm>
          <a:off x="609600" y="1905000"/>
          <a:ext cx="7346950" cy="1143000"/>
        </p:xfrm>
        <a:graphic>
          <a:graphicData uri="http://schemas.openxmlformats.org/presentationml/2006/ole">
            <mc:AlternateContent xmlns:mc="http://schemas.openxmlformats.org/markup-compatibility/2006">
              <mc:Choice xmlns:v="urn:schemas-microsoft-com:vml" Requires="v">
                <p:oleObj spid="_x0000_s90163" name="Formula" r:id="rId3" imgW="3058160" imgH="476250" progId="Equation.Ribbit">
                  <p:embed/>
                </p:oleObj>
              </mc:Choice>
              <mc:Fallback>
                <p:oleObj name="Formula" r:id="rId3" imgW="3058160" imgH="476250" progId="Equation.Ribbit">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05000"/>
                        <a:ext cx="7346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827242CE-51C7-4C60-9D5C-8580E16C0CB1}"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68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xmlns="" id="{79217F23-DD1C-458B-8871-ACBBE7CE93C5}"/>
              </a:ext>
            </a:extLst>
          </p:cNvPr>
          <p:cNvSpPr>
            <a:spLocks noGrp="1"/>
          </p:cNvSpPr>
          <p:nvPr>
            <p:ph type="title"/>
          </p:nvPr>
        </p:nvSpPr>
        <p:spPr>
          <a:xfrm>
            <a:off x="1098550" y="365125"/>
            <a:ext cx="6778625" cy="668338"/>
          </a:xfrm>
        </p:spPr>
        <p:txBody>
          <a:bodyPr/>
          <a:lstStyle/>
          <a:p>
            <a:r>
              <a:rPr lang="zh-CN" altLang="en-US"/>
              <a:t>作业</a:t>
            </a:r>
          </a:p>
        </p:txBody>
      </p:sp>
      <p:sp>
        <p:nvSpPr>
          <p:cNvPr id="91139" name="内容占位符 2">
            <a:extLst>
              <a:ext uri="{FF2B5EF4-FFF2-40B4-BE49-F238E27FC236}">
                <a16:creationId xmlns:a16="http://schemas.microsoft.com/office/drawing/2014/main" xmlns="" id="{8B7E5522-A7ED-46C9-B2CF-F40A33BFBB78}"/>
              </a:ext>
            </a:extLst>
          </p:cNvPr>
          <p:cNvSpPr>
            <a:spLocks noGrp="1"/>
          </p:cNvSpPr>
          <p:nvPr>
            <p:ph idx="1"/>
          </p:nvPr>
        </p:nvSpPr>
        <p:spPr>
          <a:xfrm>
            <a:off x="617538" y="1371600"/>
            <a:ext cx="7886700" cy="4673600"/>
          </a:xfrm>
        </p:spPr>
        <p:txBody>
          <a:bodyPr/>
          <a:lstStyle/>
          <a:p>
            <a:pPr marL="0" indent="0">
              <a:lnSpc>
                <a:spcPct val="120000"/>
              </a:lnSpc>
              <a:buFont typeface="Arial" panose="020B0604020202020204" pitchFamily="34" charset="0"/>
              <a:buNone/>
            </a:pPr>
            <a:r>
              <a:rPr lang="en-US" altLang="zh-CN" sz="2800" dirty="0">
                <a:latin typeface="Times New Roman" panose="02020603050405020304" pitchFamily="18" charset="0"/>
              </a:rPr>
              <a:t>1. </a:t>
            </a:r>
            <a:r>
              <a:rPr lang="zh-CN" altLang="en-US" sz="2800" dirty="0">
                <a:latin typeface="Times New Roman" panose="02020603050405020304" pitchFamily="18" charset="0"/>
              </a:rPr>
              <a:t>设仿射变换的加密是</a:t>
            </a:r>
            <a:r>
              <a:rPr lang="en-US" altLang="zh-CN" sz="2800" dirty="0">
                <a:latin typeface="Times New Roman" panose="02020603050405020304" pitchFamily="18" charset="0"/>
              </a:rPr>
              <a:t>: </a:t>
            </a:r>
          </a:p>
          <a:p>
            <a:pPr marL="0" indent="0" algn="ctr">
              <a:lnSpc>
                <a:spcPct val="120000"/>
              </a:lnSpc>
              <a:buFont typeface="Arial" panose="020B0604020202020204" pitchFamily="34" charset="0"/>
              <a:buNone/>
            </a:pPr>
            <a:r>
              <a:rPr lang="en-US" altLang="zh-CN" sz="2800" b="1" i="1" dirty="0">
                <a:latin typeface="Euclid" panose="02020503060505020303" pitchFamily="18" charset="0"/>
              </a:rPr>
              <a:t>E</a:t>
            </a:r>
            <a:r>
              <a:rPr lang="en-US" altLang="zh-CN" sz="2800" b="1" baseline="-25000" dirty="0">
                <a:latin typeface="Euclid" panose="02020503060505020303" pitchFamily="18" charset="0"/>
              </a:rPr>
              <a:t>11, 23</a:t>
            </a:r>
            <a:r>
              <a:rPr lang="en-US" altLang="zh-CN" sz="2800" b="1" dirty="0">
                <a:latin typeface="Euclid" panose="02020503060505020303" pitchFamily="18" charset="0"/>
              </a:rPr>
              <a:t>(</a:t>
            </a:r>
            <a:r>
              <a:rPr lang="en-US" altLang="zh-CN" sz="2800" b="1" i="1" dirty="0">
                <a:latin typeface="Euclid" panose="02020503060505020303" pitchFamily="18" charset="0"/>
              </a:rPr>
              <a:t>m</a:t>
            </a:r>
            <a:r>
              <a:rPr lang="en-US" altLang="zh-CN" sz="2800" b="1" dirty="0">
                <a:latin typeface="Euclid" panose="02020503060505020303" pitchFamily="18" charset="0"/>
              </a:rPr>
              <a:t>) </a:t>
            </a:r>
            <a:r>
              <a:rPr lang="zh-CN" altLang="en-US" sz="2800" b="1" dirty="0">
                <a:solidFill>
                  <a:srgbClr val="333333"/>
                </a:solidFill>
                <a:latin typeface="Euclid" panose="02020503060505020303" pitchFamily="18" charset="0"/>
              </a:rPr>
              <a:t>≡ </a:t>
            </a:r>
            <a:r>
              <a:rPr lang="en-US" altLang="zh-CN" sz="2800" b="1" dirty="0">
                <a:solidFill>
                  <a:srgbClr val="333333"/>
                </a:solidFill>
                <a:latin typeface="Euclid" panose="02020503060505020303" pitchFamily="18" charset="0"/>
              </a:rPr>
              <a:t>11</a:t>
            </a:r>
            <a:r>
              <a:rPr lang="en-US" altLang="zh-CN" sz="2800" b="1" i="1" dirty="0">
                <a:solidFill>
                  <a:srgbClr val="333333"/>
                </a:solidFill>
                <a:latin typeface="Euclid" panose="02020503060505020303" pitchFamily="18" charset="0"/>
              </a:rPr>
              <a:t>m</a:t>
            </a:r>
            <a:r>
              <a:rPr lang="en-US" altLang="zh-CN" sz="2800" b="1" dirty="0">
                <a:solidFill>
                  <a:srgbClr val="333333"/>
                </a:solidFill>
                <a:latin typeface="Euclid" panose="02020503060505020303" pitchFamily="18" charset="0"/>
              </a:rPr>
              <a:t>+23 (mod 26)</a:t>
            </a:r>
            <a:endParaRPr lang="en-US" altLang="zh-CN" sz="2800" b="1" dirty="0">
              <a:latin typeface="Euclid" panose="02020503060505020303" pitchFamily="18" charset="0"/>
            </a:endParaRPr>
          </a:p>
          <a:p>
            <a:pPr marL="0" indent="0">
              <a:lnSpc>
                <a:spcPct val="120000"/>
              </a:lnSpc>
              <a:buFont typeface="Arial" panose="020B0604020202020204" pitchFamily="34" charset="0"/>
              <a:buNone/>
            </a:pPr>
            <a:r>
              <a:rPr lang="zh-CN" altLang="en-US" sz="2800" dirty="0">
                <a:latin typeface="Times New Roman" panose="02020603050405020304" pitchFamily="18" charset="0"/>
              </a:rPr>
              <a:t>对明文 </a:t>
            </a:r>
            <a:r>
              <a:rPr lang="en-US" altLang="zh-CN" sz="2800" dirty="0">
                <a:latin typeface="Times New Roman" panose="02020603050405020304" pitchFamily="18" charset="0"/>
              </a:rPr>
              <a:t>“SECURITY”</a:t>
            </a:r>
            <a:r>
              <a:rPr lang="zh-CN" altLang="en-US" sz="2800" dirty="0">
                <a:latin typeface="Times New Roman" panose="02020603050405020304" pitchFamily="18" charset="0"/>
              </a:rPr>
              <a:t> 加密</a:t>
            </a:r>
            <a:r>
              <a:rPr lang="en-US" altLang="zh-CN" sz="2800" dirty="0">
                <a:latin typeface="Times New Roman" panose="02020603050405020304" pitchFamily="18" charset="0"/>
              </a:rPr>
              <a:t>, </a:t>
            </a:r>
            <a:r>
              <a:rPr lang="zh-CN" altLang="en-US" sz="2800" dirty="0">
                <a:latin typeface="Times New Roman" panose="02020603050405020304" pitchFamily="18" charset="0"/>
              </a:rPr>
              <a:t>并使用解密变换</a:t>
            </a:r>
            <a:r>
              <a:rPr lang="en-US" altLang="zh-CN" sz="2800" dirty="0">
                <a:latin typeface="Times New Roman" panose="02020603050405020304" pitchFamily="18" charset="0"/>
              </a:rPr>
              <a:t>: </a:t>
            </a:r>
          </a:p>
          <a:p>
            <a:pPr marL="0" indent="0" algn="ctr">
              <a:lnSpc>
                <a:spcPct val="120000"/>
              </a:lnSpc>
              <a:buFont typeface="Arial" panose="020B0604020202020204" pitchFamily="34" charset="0"/>
              <a:buNone/>
            </a:pPr>
            <a:r>
              <a:rPr lang="en-US" altLang="zh-CN" sz="2800" b="1" i="1" dirty="0">
                <a:latin typeface="Euclid" panose="02020503060505020303" pitchFamily="18" charset="0"/>
              </a:rPr>
              <a:t>D</a:t>
            </a:r>
            <a:r>
              <a:rPr lang="en-US" altLang="zh-CN" sz="2800" b="1" baseline="-25000" dirty="0">
                <a:latin typeface="Euclid" panose="02020503060505020303" pitchFamily="18" charset="0"/>
              </a:rPr>
              <a:t>11, 23</a:t>
            </a:r>
            <a:r>
              <a:rPr lang="en-US" altLang="zh-CN" sz="2800" b="1" dirty="0">
                <a:latin typeface="Euclid" panose="02020503060505020303" pitchFamily="18" charset="0"/>
              </a:rPr>
              <a:t>(</a:t>
            </a:r>
            <a:r>
              <a:rPr lang="en-US" altLang="zh-CN" sz="2800" b="1" i="1" dirty="0">
                <a:latin typeface="Euclid" panose="02020503060505020303" pitchFamily="18" charset="0"/>
              </a:rPr>
              <a:t>c</a:t>
            </a:r>
            <a:r>
              <a:rPr lang="en-US" altLang="zh-CN" sz="2800" b="1" dirty="0">
                <a:latin typeface="Euclid" panose="02020503060505020303" pitchFamily="18" charset="0"/>
              </a:rPr>
              <a:t>) </a:t>
            </a:r>
            <a:r>
              <a:rPr lang="zh-CN" altLang="en-US" sz="2800" b="1" dirty="0">
                <a:solidFill>
                  <a:srgbClr val="333333"/>
                </a:solidFill>
                <a:latin typeface="Euclid" panose="02020503060505020303" pitchFamily="18" charset="0"/>
              </a:rPr>
              <a:t>≡ </a:t>
            </a:r>
            <a:r>
              <a:rPr lang="en-US" altLang="zh-CN" sz="2800" b="1" dirty="0">
                <a:solidFill>
                  <a:srgbClr val="333333"/>
                </a:solidFill>
                <a:latin typeface="Euclid" panose="02020503060505020303" pitchFamily="18" charset="0"/>
              </a:rPr>
              <a:t>11</a:t>
            </a:r>
            <a:r>
              <a:rPr lang="zh-CN" altLang="en-US" sz="2800" b="1" baseline="30000" dirty="0">
                <a:latin typeface="Euclid" panose="02020503060505020303" pitchFamily="18" charset="0"/>
              </a:rPr>
              <a:t>－</a:t>
            </a:r>
            <a:r>
              <a:rPr lang="en-US" altLang="zh-CN" sz="2800" b="1" baseline="30000" dirty="0">
                <a:latin typeface="Euclid" panose="02020503060505020303" pitchFamily="18" charset="0"/>
              </a:rPr>
              <a:t>1</a:t>
            </a:r>
            <a:r>
              <a:rPr lang="en-US" altLang="zh-CN" sz="2800" b="1" dirty="0">
                <a:latin typeface="Euclid" panose="02020503060505020303" pitchFamily="18" charset="0"/>
              </a:rPr>
              <a:t>(</a:t>
            </a:r>
            <a:r>
              <a:rPr lang="en-US" altLang="zh-CN" sz="2800" b="1" i="1" dirty="0">
                <a:latin typeface="Euclid" panose="02020503060505020303" pitchFamily="18" charset="0"/>
              </a:rPr>
              <a:t>c</a:t>
            </a:r>
            <a:r>
              <a:rPr lang="zh-CN" altLang="en-US" sz="2800" b="1" dirty="0">
                <a:latin typeface="Euclid" panose="02020503060505020303" pitchFamily="18" charset="0"/>
              </a:rPr>
              <a:t>－</a:t>
            </a:r>
            <a:r>
              <a:rPr lang="en-US" altLang="zh-CN" sz="2800" b="1" dirty="0">
                <a:latin typeface="Euclid" panose="02020503060505020303" pitchFamily="18" charset="0"/>
              </a:rPr>
              <a:t>23) (mod 26)</a:t>
            </a:r>
          </a:p>
          <a:p>
            <a:pPr marL="0" indent="0">
              <a:lnSpc>
                <a:spcPct val="120000"/>
              </a:lnSpc>
              <a:buFont typeface="Arial" panose="020B0604020202020204" pitchFamily="34" charset="0"/>
              <a:buNone/>
            </a:pPr>
            <a:r>
              <a:rPr lang="zh-CN" altLang="en-US" sz="2800" dirty="0">
                <a:latin typeface="Times New Roman" panose="02020603050405020304" pitchFamily="18" charset="0"/>
              </a:rPr>
              <a:t>验证你的加密结果。</a:t>
            </a:r>
            <a:endParaRPr lang="en-US" altLang="zh-CN" sz="2800" dirty="0">
              <a:latin typeface="Times New Roman" panose="02020603050405020304" pitchFamily="18" charset="0"/>
            </a:endParaRPr>
          </a:p>
          <a:p>
            <a:pPr marL="0" indent="0">
              <a:lnSpc>
                <a:spcPct val="120000"/>
              </a:lnSpc>
              <a:buFont typeface="Arial" panose="020B0604020202020204" pitchFamily="34" charset="0"/>
              <a:buNone/>
            </a:pPr>
            <a:r>
              <a:rPr lang="zh-CN" altLang="en-US" sz="2800" smtClean="0">
                <a:latin typeface="Times New Roman" panose="02020603050405020304" pitchFamily="18" charset="0"/>
              </a:rPr>
              <a:t>。</a:t>
            </a:r>
            <a:endParaRPr lang="zh-CN" altLang="en-US" sz="2800" dirty="0">
              <a:latin typeface="Times New Roman" panose="02020603050405020304" pitchFamily="18" charset="0"/>
            </a:endParaRP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9BF4FBA9-DABE-4A58-943C-D08EFEE3DE2E}" type="datetime1">
              <a:rPr lang="zh-CN" altLang="en-US" smtClean="0"/>
              <a:t>2023/3/7</a:t>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xmlns="" id="{39FB2D71-1B79-4D24-880C-8EDED38AD1CF}"/>
              </a:ext>
            </a:extLst>
          </p:cNvPr>
          <p:cNvSpPr>
            <a:spLocks noGrp="1" noChangeArrowheads="1"/>
          </p:cNvSpPr>
          <p:nvPr>
            <p:ph type="title"/>
          </p:nvPr>
        </p:nvSpPr>
        <p:spPr>
          <a:xfrm>
            <a:off x="1098550" y="365125"/>
            <a:ext cx="6778625" cy="668338"/>
          </a:xfrm>
        </p:spPr>
        <p:txBody>
          <a:bodyPr/>
          <a:lstStyle/>
          <a:p>
            <a:pPr eaLnBrk="1" hangingPunct="1">
              <a:defRPr/>
            </a:pPr>
            <a:r>
              <a:rPr lang="zh-CN" altLang="en-US" dirty="0"/>
              <a:t>密码学研究内容</a:t>
            </a:r>
            <a:endParaRPr lang="zh-CN" altLang="en-US" dirty="0">
              <a:latin typeface="+mn-lt"/>
            </a:endParaRPr>
          </a:p>
        </p:txBody>
      </p:sp>
      <p:sp>
        <p:nvSpPr>
          <p:cNvPr id="13315" name="Rectangle 3">
            <a:extLst>
              <a:ext uri="{FF2B5EF4-FFF2-40B4-BE49-F238E27FC236}">
                <a16:creationId xmlns:a16="http://schemas.microsoft.com/office/drawing/2014/main" xmlns="" id="{71AE7890-1EF9-484E-AA77-8A5367433D24}"/>
              </a:ext>
            </a:extLst>
          </p:cNvPr>
          <p:cNvSpPr>
            <a:spLocks noGrp="1"/>
          </p:cNvSpPr>
          <p:nvPr>
            <p:ph idx="1"/>
          </p:nvPr>
        </p:nvSpPr>
        <p:spPr>
          <a:xfrm>
            <a:off x="617538" y="1143001"/>
            <a:ext cx="7886700" cy="4902200"/>
          </a:xfrm>
        </p:spPr>
        <p:txBody>
          <a:bodyPr/>
          <a:lstStyle/>
          <a:p>
            <a:pPr algn="just" eaLnBrk="1" hangingPunct="1">
              <a:lnSpc>
                <a:spcPct val="125000"/>
              </a:lnSpc>
              <a:spcBef>
                <a:spcPct val="0"/>
              </a:spcBef>
              <a:buFont typeface="Wingdings" panose="05000000000000000000" pitchFamily="2" charset="2"/>
              <a:buChar char="Ø"/>
            </a:pPr>
            <a:r>
              <a:rPr lang="zh-CN" altLang="en-US" sz="3200" dirty="0">
                <a:latin typeface="Times New Roman" panose="02020603050405020304" pitchFamily="18" charset="0"/>
              </a:rPr>
              <a:t>密码学研究什么</a:t>
            </a:r>
            <a:r>
              <a:rPr lang="en-US" altLang="zh-CN" sz="3200" dirty="0">
                <a:latin typeface="Times New Roman" panose="02020603050405020304" pitchFamily="18" charset="0"/>
              </a:rPr>
              <a:t>?</a:t>
            </a:r>
            <a:endParaRPr lang="zh-CN" altLang="en-US" sz="3200" dirty="0">
              <a:latin typeface="Times New Roman" panose="02020603050405020304" pitchFamily="18" charset="0"/>
            </a:endParaRPr>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zh-CN" altLang="en-US" sz="2800" dirty="0">
                <a:solidFill>
                  <a:srgbClr val="000000"/>
                </a:solidFill>
              </a:rPr>
              <a:t>如何使得某个数据自己能看懂</a:t>
            </a:r>
            <a:r>
              <a:rPr lang="en-US" altLang="zh-CN" sz="2800" dirty="0">
                <a:solidFill>
                  <a:srgbClr val="000000"/>
                </a:solidFill>
              </a:rPr>
              <a:t>, </a:t>
            </a:r>
            <a:r>
              <a:rPr lang="zh-CN" altLang="en-US" sz="2800" dirty="0">
                <a:solidFill>
                  <a:srgbClr val="000000"/>
                </a:solidFill>
              </a:rPr>
              <a:t>别人看不懂</a:t>
            </a:r>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zh-CN" altLang="en-US" sz="2800" dirty="0">
                <a:solidFill>
                  <a:srgbClr val="000000"/>
                </a:solidFill>
              </a:rPr>
              <a:t>如何确保数据在传输过程中没有被删改</a:t>
            </a:r>
            <a:endParaRPr lang="en-US" altLang="zh-CN" sz="2800" dirty="0">
              <a:solidFill>
                <a:srgbClr val="000000"/>
              </a:solidFill>
            </a:endParaRPr>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zh-CN" altLang="en-US" sz="2800" dirty="0">
                <a:solidFill>
                  <a:srgbClr val="000000"/>
                </a:solidFill>
              </a:rPr>
              <a:t>如何确保数据的正确来源</a:t>
            </a:r>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zh-CN" altLang="en-US" sz="2800" dirty="0">
                <a:solidFill>
                  <a:srgbClr val="000000"/>
                </a:solidFill>
              </a:rPr>
              <a:t>如何保证通信实体的真实性</a:t>
            </a:r>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zh-CN" altLang="en-US" sz="2800" dirty="0">
                <a:solidFill>
                  <a:srgbClr val="000000"/>
                </a:solidFill>
              </a:rPr>
              <a:t>如何控制信息由指定的主体访问</a:t>
            </a:r>
            <a:endParaRPr lang="en-US" altLang="zh-CN" sz="2800" dirty="0">
              <a:solidFill>
                <a:srgbClr val="000000"/>
              </a:solidFill>
            </a:endParaRPr>
          </a:p>
          <a:p>
            <a:pPr algn="just" eaLnBrk="1" hangingPunct="1">
              <a:lnSpc>
                <a:spcPct val="125000"/>
              </a:lnSpc>
              <a:spcBef>
                <a:spcPct val="0"/>
              </a:spcBef>
              <a:buFont typeface="Wingdings" panose="05000000000000000000" pitchFamily="2" charset="2"/>
              <a:buChar char="Ø"/>
            </a:pPr>
            <a:r>
              <a:rPr lang="zh-CN" altLang="en-US" sz="3200" dirty="0">
                <a:latin typeface="Times New Roman" panose="02020603050405020304" pitchFamily="18" charset="0"/>
              </a:rPr>
              <a:t>功能如何实现</a:t>
            </a:r>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zh-CN" altLang="en-US" sz="2800" dirty="0">
                <a:solidFill>
                  <a:srgbClr val="000000"/>
                </a:solidFill>
              </a:rPr>
              <a:t>算法</a:t>
            </a:r>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zh-CN" altLang="en-US" sz="2800" dirty="0">
                <a:solidFill>
                  <a:srgbClr val="000000"/>
                </a:solidFill>
              </a:rPr>
              <a:t>协议</a:t>
            </a: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C41F0D99-DF0C-4285-A551-CB75DBA08172}" type="datetime1">
              <a:rPr lang="zh-CN" altLang="en-US" smtClean="0"/>
              <a:t>2023/3/7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31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xmlns="" id="{14B9556B-6F8D-46D4-92A4-03BCEF116962}"/>
              </a:ext>
            </a:extLst>
          </p:cNvPr>
          <p:cNvSpPr>
            <a:spLocks noGrp="1"/>
          </p:cNvSpPr>
          <p:nvPr>
            <p:ph type="title"/>
          </p:nvPr>
        </p:nvSpPr>
        <p:spPr>
          <a:xfrm>
            <a:off x="1098550" y="365125"/>
            <a:ext cx="6778625" cy="668338"/>
          </a:xfrm>
        </p:spPr>
        <p:txBody>
          <a:bodyPr/>
          <a:lstStyle/>
          <a:p>
            <a:r>
              <a:rPr lang="zh-CN" altLang="en-US"/>
              <a:t>密码学研究内容</a:t>
            </a:r>
          </a:p>
        </p:txBody>
      </p:sp>
      <p:sp>
        <p:nvSpPr>
          <p:cNvPr id="22532" name="文本框 7">
            <a:extLst>
              <a:ext uri="{FF2B5EF4-FFF2-40B4-BE49-F238E27FC236}">
                <a16:creationId xmlns:a16="http://schemas.microsoft.com/office/drawing/2014/main" xmlns="" id="{EBDC74C9-D6AB-4F1E-B6B8-4F5CBA52A0CB}"/>
              </a:ext>
            </a:extLst>
          </p:cNvPr>
          <p:cNvSpPr txBox="1">
            <a:spLocks noChangeArrowheads="1"/>
          </p:cNvSpPr>
          <p:nvPr/>
        </p:nvSpPr>
        <p:spPr bwMode="auto">
          <a:xfrm>
            <a:off x="885031" y="1371600"/>
            <a:ext cx="7391400" cy="335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华文中宋" panose="0201060004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华文中宋" panose="020106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华文中宋" panose="020106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Times New Roman" panose="02020603050405020304" pitchFamily="18" charset="0"/>
                <a:ea typeface="华文中宋" panose="02010600040101010101" pitchFamily="2" charset="-122"/>
              </a:defRPr>
            </a:lvl9pPr>
          </a:lstStyle>
          <a:p>
            <a:pPr>
              <a:lnSpc>
                <a:spcPct val="125000"/>
              </a:lnSpc>
              <a:spcBef>
                <a:spcPct val="0"/>
              </a:spcBef>
              <a:buFontTx/>
              <a:buNone/>
            </a:pPr>
            <a:r>
              <a:rPr lang="zh-CN" altLang="en-US" sz="3200" dirty="0">
                <a:latin typeface="华文中宋" panose="02010600040101010101" pitchFamily="2" charset="-122"/>
              </a:rPr>
              <a:t>密码算法的分类</a:t>
            </a:r>
            <a:endParaRPr lang="en-US" altLang="zh-CN" sz="3200" dirty="0">
              <a:latin typeface="华文中宋" panose="02010600040101010101" pitchFamily="2" charset="-122"/>
            </a:endParaRPr>
          </a:p>
          <a:p>
            <a:pPr marL="228600" indent="-228600" algn="just" eaLnBrk="1" hangingPunct="1">
              <a:lnSpc>
                <a:spcPct val="125000"/>
              </a:lnSpc>
              <a:spcBef>
                <a:spcPct val="0"/>
              </a:spcBef>
              <a:buFont typeface="Wingdings" panose="05000000000000000000" pitchFamily="2" charset="2"/>
              <a:buChar char="Ø"/>
            </a:pPr>
            <a:r>
              <a:rPr lang="zh-CN" altLang="en-US" dirty="0"/>
              <a:t>按照功能分类</a:t>
            </a:r>
            <a:endParaRPr lang="en-US" altLang="zh-CN" dirty="0"/>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zh-CN" altLang="en-US" sz="2800" dirty="0">
                <a:solidFill>
                  <a:srgbClr val="000000"/>
                </a:solidFill>
                <a:latin typeface="+mn-lt"/>
              </a:rPr>
              <a:t>加密算法</a:t>
            </a:r>
            <a:r>
              <a:rPr lang="en-US" altLang="zh-CN" sz="2800" dirty="0">
                <a:solidFill>
                  <a:srgbClr val="000000"/>
                </a:solidFill>
                <a:latin typeface="+mn-lt"/>
              </a:rPr>
              <a:t>: </a:t>
            </a:r>
            <a:r>
              <a:rPr lang="zh-CN" altLang="en-US" sz="2800" dirty="0">
                <a:solidFill>
                  <a:srgbClr val="000000"/>
                </a:solidFill>
                <a:latin typeface="+mn-lt"/>
              </a:rPr>
              <a:t>用于机密性解决方案</a:t>
            </a:r>
            <a:endParaRPr lang="en-US" altLang="zh-CN" sz="2800" dirty="0">
              <a:solidFill>
                <a:srgbClr val="000000"/>
              </a:solidFill>
              <a:latin typeface="+mn-lt"/>
            </a:endParaRPr>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en-US" altLang="zh-CN" sz="2800" dirty="0">
                <a:solidFill>
                  <a:srgbClr val="000000"/>
                </a:solidFill>
                <a:latin typeface="+mn-lt"/>
              </a:rPr>
              <a:t>Hash</a:t>
            </a:r>
            <a:r>
              <a:rPr lang="zh-CN" altLang="en-US" sz="2800" dirty="0">
                <a:solidFill>
                  <a:srgbClr val="000000"/>
                </a:solidFill>
                <a:latin typeface="+mn-lt"/>
              </a:rPr>
              <a:t>函数</a:t>
            </a:r>
            <a:r>
              <a:rPr lang="en-US" altLang="zh-CN" sz="2800" dirty="0">
                <a:solidFill>
                  <a:srgbClr val="000000"/>
                </a:solidFill>
                <a:latin typeface="+mn-lt"/>
              </a:rPr>
              <a:t>: </a:t>
            </a:r>
            <a:r>
              <a:rPr lang="zh-CN" altLang="en-US" sz="2800" dirty="0">
                <a:solidFill>
                  <a:srgbClr val="000000"/>
                </a:solidFill>
                <a:latin typeface="+mn-lt"/>
              </a:rPr>
              <a:t>用于完整性解决方案</a:t>
            </a:r>
            <a:endParaRPr lang="en-US" altLang="zh-CN" sz="2800" dirty="0">
              <a:solidFill>
                <a:srgbClr val="000000"/>
              </a:solidFill>
              <a:latin typeface="+mn-lt"/>
            </a:endParaRPr>
          </a:p>
          <a:p>
            <a:pPr marL="687600" lvl="3" indent="-230400" eaLnBrk="1" hangingPunct="1">
              <a:lnSpc>
                <a:spcPct val="125000"/>
              </a:lnSpc>
              <a:spcBef>
                <a:spcPct val="0"/>
              </a:spcBef>
              <a:buClr>
                <a:schemeClr val="tx1"/>
              </a:buClr>
              <a:buSzPct val="100000"/>
              <a:buFont typeface="Times New Roman" panose="02020603050405020304" pitchFamily="18" charset="0"/>
              <a:buChar char="‒"/>
            </a:pPr>
            <a:r>
              <a:rPr lang="zh-CN" altLang="en-US" sz="2800" dirty="0">
                <a:solidFill>
                  <a:srgbClr val="000000"/>
                </a:solidFill>
                <a:latin typeface="+mn-lt"/>
              </a:rPr>
              <a:t>数字签名</a:t>
            </a:r>
            <a:r>
              <a:rPr lang="en-US" altLang="zh-CN" sz="2800" dirty="0">
                <a:solidFill>
                  <a:srgbClr val="000000"/>
                </a:solidFill>
                <a:latin typeface="+mn-lt"/>
              </a:rPr>
              <a:t>: </a:t>
            </a:r>
            <a:r>
              <a:rPr lang="zh-CN" altLang="en-US" sz="2800" dirty="0">
                <a:solidFill>
                  <a:srgbClr val="000000"/>
                </a:solidFill>
                <a:latin typeface="+mn-lt"/>
              </a:rPr>
              <a:t>用于认证和不可否认性</a:t>
            </a:r>
          </a:p>
          <a:p>
            <a:pPr>
              <a:lnSpc>
                <a:spcPct val="125000"/>
              </a:lnSpc>
              <a:spcBef>
                <a:spcPct val="0"/>
              </a:spcBef>
              <a:buFontTx/>
              <a:buNone/>
            </a:pPr>
            <a:endParaRPr lang="zh-CN" altLang="en-US" dirty="0">
              <a:latin typeface="华文中宋" panose="02010600040101010101" pitchFamily="2" charset="-122"/>
            </a:endParaRPr>
          </a:p>
        </p:txBody>
      </p:sp>
      <p:sp>
        <p:nvSpPr>
          <p:cNvPr id="4" name="页脚占位符 3"/>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5" name="日期占位符 4"/>
          <p:cNvSpPr>
            <a:spLocks noGrp="1"/>
          </p:cNvSpPr>
          <p:nvPr>
            <p:ph type="dt" sz="half" idx="10"/>
          </p:nvPr>
        </p:nvSpPr>
        <p:spPr/>
        <p:txBody>
          <a:bodyPr/>
          <a:lstStyle/>
          <a:p>
            <a:pPr>
              <a:defRPr/>
            </a:pPr>
            <a:fld id="{A6FD0C42-430C-4656-8FDF-38ED6A98CE5F}"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9A8C67B-BCED-401A-9822-D7D7CC339B44}"/>
              </a:ext>
            </a:extLst>
          </p:cNvPr>
          <p:cNvSpPr>
            <a:spLocks noGrp="1"/>
          </p:cNvSpPr>
          <p:nvPr>
            <p:ph type="title"/>
          </p:nvPr>
        </p:nvSpPr>
        <p:spPr>
          <a:xfrm>
            <a:off x="1098550" y="365125"/>
            <a:ext cx="6778625" cy="668338"/>
          </a:xfrm>
        </p:spPr>
        <p:txBody>
          <a:bodyPr/>
          <a:lstStyle/>
          <a:p>
            <a:pPr>
              <a:defRPr/>
            </a:pPr>
            <a:r>
              <a:rPr lang="zh-CN" altLang="en-US" dirty="0">
                <a:latin typeface="+mn-lt"/>
              </a:rPr>
              <a:t>密码学研究内容</a:t>
            </a:r>
          </a:p>
        </p:txBody>
      </p:sp>
      <p:sp>
        <p:nvSpPr>
          <p:cNvPr id="9" name="文本框 8">
            <a:extLst>
              <a:ext uri="{FF2B5EF4-FFF2-40B4-BE49-F238E27FC236}">
                <a16:creationId xmlns:a16="http://schemas.microsoft.com/office/drawing/2014/main" xmlns="" id="{BEA70C8A-4E11-4840-A851-51862D064069}"/>
              </a:ext>
            </a:extLst>
          </p:cNvPr>
          <p:cNvSpPr txBox="1"/>
          <p:nvPr/>
        </p:nvSpPr>
        <p:spPr>
          <a:xfrm>
            <a:off x="838200" y="1754188"/>
            <a:ext cx="7315200" cy="4335289"/>
          </a:xfrm>
          <a:prstGeom prst="rect">
            <a:avLst/>
          </a:prstGeom>
          <a:noFill/>
        </p:spPr>
        <p:txBody>
          <a:bodyPr wrap="square">
            <a:spAutoFit/>
          </a:bodyPr>
          <a:lstStyle/>
          <a:p>
            <a:pPr marL="228600" lvl="3" indent="-228600" algn="just" eaLnBrk="1" hangingPunct="1">
              <a:lnSpc>
                <a:spcPct val="125000"/>
              </a:lnSpc>
              <a:buClr>
                <a:schemeClr val="tx1"/>
              </a:buClr>
              <a:buSzPct val="100000"/>
              <a:buFont typeface="Wingdings" panose="05000000000000000000" pitchFamily="2" charset="2"/>
              <a:buChar char="Ø"/>
              <a:defRPr/>
            </a:pPr>
            <a:r>
              <a:rPr lang="zh-CN" altLang="en-US" sz="3200" dirty="0">
                <a:latin typeface="Times New Roman" panose="02020603050405020304" pitchFamily="18" charset="0"/>
                <a:ea typeface="华文中宋" panose="02010600040101010101" pitchFamily="2" charset="-122"/>
              </a:rPr>
              <a:t>按照密钥的使用方式不同分类</a:t>
            </a:r>
            <a:endParaRPr lang="en-US" altLang="zh-CN" sz="3200" dirty="0">
              <a:latin typeface="Times New Roman" panose="02020603050405020304" pitchFamily="18" charset="0"/>
              <a:ea typeface="华文中宋" panose="02010600040101010101" pitchFamily="2" charset="-122"/>
            </a:endParaRPr>
          </a:p>
          <a:p>
            <a:pPr marL="687600" lvl="3" indent="-230400" eaLnBrk="1" hangingPunct="1">
              <a:lnSpc>
                <a:spcPct val="125000"/>
              </a:lnSpc>
              <a:buClr>
                <a:schemeClr val="tx1"/>
              </a:buClr>
              <a:buSzPct val="100000"/>
              <a:buFont typeface="Times New Roman" panose="02020603050405020304" pitchFamily="18" charset="0"/>
              <a:buChar char="‒"/>
              <a:defRPr/>
            </a:pPr>
            <a:r>
              <a:rPr lang="zh-CN" altLang="en-US" sz="2800" dirty="0">
                <a:solidFill>
                  <a:srgbClr val="000000"/>
                </a:solidFill>
                <a:latin typeface="+mn-lt"/>
                <a:ea typeface="华文中宋" panose="02010600040101010101" pitchFamily="2" charset="-122"/>
              </a:rPr>
              <a:t>对称密钥密码</a:t>
            </a:r>
            <a:r>
              <a:rPr lang="en-US" altLang="zh-CN" sz="2800" dirty="0">
                <a:solidFill>
                  <a:srgbClr val="000000"/>
                </a:solidFill>
                <a:latin typeface="+mn-lt"/>
                <a:ea typeface="华文中宋" panose="02010600040101010101" pitchFamily="2" charset="-122"/>
              </a:rPr>
              <a:t>: </a:t>
            </a:r>
            <a:r>
              <a:rPr lang="zh-CN" altLang="en-US" sz="2800" dirty="0">
                <a:solidFill>
                  <a:srgbClr val="000000"/>
                </a:solidFill>
                <a:latin typeface="+mn-lt"/>
                <a:ea typeface="华文中宋" panose="02010600040101010101" pitchFamily="2" charset="-122"/>
              </a:rPr>
              <a:t>加密密钥与解密密钥</a:t>
            </a:r>
            <a:r>
              <a:rPr lang="zh-CN" altLang="en-US" sz="2800" dirty="0">
                <a:solidFill>
                  <a:srgbClr val="FF0000"/>
                </a:solidFill>
                <a:latin typeface="+mn-lt"/>
                <a:ea typeface="华文中宋" panose="02010600040101010101" pitchFamily="2" charset="-122"/>
              </a:rPr>
              <a:t>相同</a:t>
            </a:r>
            <a:endParaRPr lang="en-US" altLang="zh-CN" sz="2800" dirty="0">
              <a:solidFill>
                <a:srgbClr val="FF0000"/>
              </a:solidFill>
              <a:latin typeface="+mn-lt"/>
              <a:ea typeface="华文中宋" panose="02010600040101010101" pitchFamily="2" charset="-122"/>
            </a:endParaRPr>
          </a:p>
          <a:p>
            <a:pPr marL="687600" lvl="3" eaLnBrk="1" hangingPunct="1">
              <a:lnSpc>
                <a:spcPct val="125000"/>
              </a:lnSpc>
              <a:buClr>
                <a:schemeClr val="tx1"/>
              </a:buClr>
              <a:buSzPct val="100000"/>
              <a:defRPr/>
            </a:pPr>
            <a:r>
              <a:rPr lang="zh-CN" altLang="en-US" sz="2800" dirty="0">
                <a:solidFill>
                  <a:srgbClr val="000000"/>
                </a:solidFill>
                <a:latin typeface="+mn-lt"/>
                <a:ea typeface="华文中宋" panose="02010600040101010101" pitchFamily="2" charset="-122"/>
              </a:rPr>
              <a:t>如</a:t>
            </a:r>
            <a:r>
              <a:rPr lang="en-US" altLang="zh-CN" sz="2800" dirty="0">
                <a:solidFill>
                  <a:srgbClr val="000000"/>
                </a:solidFill>
                <a:latin typeface="+mn-lt"/>
                <a:ea typeface="华文中宋" panose="02010600040101010101" pitchFamily="2" charset="-122"/>
              </a:rPr>
              <a:t>: </a:t>
            </a:r>
            <a:r>
              <a:rPr lang="zh-CN" altLang="en-US" sz="2800" dirty="0">
                <a:solidFill>
                  <a:srgbClr val="000000"/>
                </a:solidFill>
                <a:latin typeface="+mn-lt"/>
                <a:ea typeface="华文中宋" panose="02010600040101010101" pitchFamily="2" charset="-122"/>
              </a:rPr>
              <a:t>分组密码</a:t>
            </a:r>
            <a:r>
              <a:rPr lang="en-US" altLang="zh-CN" sz="2800" dirty="0">
                <a:solidFill>
                  <a:srgbClr val="000000"/>
                </a:solidFill>
                <a:latin typeface="+mn-lt"/>
                <a:ea typeface="华文中宋" panose="02010600040101010101" pitchFamily="2" charset="-122"/>
              </a:rPr>
              <a:t>, </a:t>
            </a:r>
            <a:r>
              <a:rPr lang="zh-CN" altLang="en-US" sz="2800" dirty="0">
                <a:solidFill>
                  <a:srgbClr val="000000"/>
                </a:solidFill>
                <a:latin typeface="+mn-lt"/>
                <a:ea typeface="华文中宋" panose="02010600040101010101" pitchFamily="2" charset="-122"/>
              </a:rPr>
              <a:t>流密码</a:t>
            </a:r>
            <a:endParaRPr lang="en-US" altLang="zh-CN" sz="2800" dirty="0">
              <a:solidFill>
                <a:srgbClr val="000000"/>
              </a:solidFill>
              <a:latin typeface="+mn-lt"/>
              <a:ea typeface="华文中宋" panose="02010600040101010101" pitchFamily="2" charset="-122"/>
            </a:endParaRPr>
          </a:p>
          <a:p>
            <a:pPr marL="687600" lvl="3" indent="-230400" eaLnBrk="1" hangingPunct="1">
              <a:lnSpc>
                <a:spcPct val="125000"/>
              </a:lnSpc>
              <a:buClr>
                <a:schemeClr val="tx1"/>
              </a:buClr>
              <a:buSzPct val="100000"/>
              <a:buFont typeface="Times New Roman" panose="02020603050405020304" pitchFamily="18" charset="0"/>
              <a:buChar char="‒"/>
              <a:defRPr/>
            </a:pPr>
            <a:r>
              <a:rPr lang="zh-CN" altLang="en-US" sz="2800" dirty="0">
                <a:solidFill>
                  <a:srgbClr val="000000"/>
                </a:solidFill>
                <a:latin typeface="+mn-lt"/>
                <a:ea typeface="华文中宋" panose="02010600040101010101" pitchFamily="2" charset="-122"/>
              </a:rPr>
              <a:t>非对称密钥密码体制</a:t>
            </a:r>
            <a:r>
              <a:rPr lang="en-US" altLang="zh-CN" sz="2800" dirty="0">
                <a:solidFill>
                  <a:srgbClr val="000000"/>
                </a:solidFill>
                <a:latin typeface="+mn-lt"/>
                <a:ea typeface="华文中宋" panose="02010600040101010101" pitchFamily="2" charset="-122"/>
              </a:rPr>
              <a:t>: </a:t>
            </a:r>
            <a:r>
              <a:rPr lang="zh-CN" altLang="en-US" sz="2800" dirty="0">
                <a:solidFill>
                  <a:srgbClr val="000000"/>
                </a:solidFill>
                <a:latin typeface="+mn-lt"/>
                <a:ea typeface="华文中宋" panose="02010600040101010101" pitchFamily="2" charset="-122"/>
              </a:rPr>
              <a:t>加密密钥与解密密钥</a:t>
            </a:r>
            <a:r>
              <a:rPr lang="zh-CN" altLang="en-US" sz="2800" dirty="0">
                <a:solidFill>
                  <a:srgbClr val="FF0000"/>
                </a:solidFill>
                <a:latin typeface="+mn-lt"/>
                <a:ea typeface="华文中宋" panose="02010600040101010101" pitchFamily="2" charset="-122"/>
              </a:rPr>
              <a:t>不同</a:t>
            </a:r>
          </a:p>
          <a:p>
            <a:pPr marL="687600" lvl="3" eaLnBrk="1" hangingPunct="1">
              <a:lnSpc>
                <a:spcPct val="125000"/>
              </a:lnSpc>
              <a:buClr>
                <a:schemeClr val="tx1"/>
              </a:buClr>
              <a:buSzPct val="100000"/>
              <a:defRPr/>
            </a:pPr>
            <a:r>
              <a:rPr lang="zh-CN" altLang="en-US" sz="2800" dirty="0">
                <a:solidFill>
                  <a:srgbClr val="000000"/>
                </a:solidFill>
                <a:latin typeface="+mn-lt"/>
                <a:ea typeface="华文中宋" panose="02010600040101010101" pitchFamily="2" charset="-122"/>
              </a:rPr>
              <a:t>如</a:t>
            </a:r>
            <a:r>
              <a:rPr lang="en-US" altLang="zh-CN" sz="2800" dirty="0">
                <a:solidFill>
                  <a:srgbClr val="000000"/>
                </a:solidFill>
                <a:latin typeface="+mn-lt"/>
                <a:ea typeface="华文中宋" panose="02010600040101010101" pitchFamily="2" charset="-122"/>
              </a:rPr>
              <a:t>: </a:t>
            </a:r>
            <a:r>
              <a:rPr lang="zh-CN" altLang="en-US" sz="2800" dirty="0">
                <a:solidFill>
                  <a:srgbClr val="000000"/>
                </a:solidFill>
                <a:latin typeface="+mn-lt"/>
                <a:ea typeface="华文中宋" panose="02010600040101010101" pitchFamily="2" charset="-122"/>
              </a:rPr>
              <a:t>公钥加密</a:t>
            </a:r>
            <a:r>
              <a:rPr lang="en-US" altLang="zh-CN" sz="2800" dirty="0">
                <a:solidFill>
                  <a:srgbClr val="000000"/>
                </a:solidFill>
                <a:latin typeface="+mn-lt"/>
                <a:ea typeface="华文中宋" panose="02010600040101010101" pitchFamily="2" charset="-122"/>
              </a:rPr>
              <a:t>, </a:t>
            </a:r>
            <a:r>
              <a:rPr lang="zh-CN" altLang="en-US" sz="2800" dirty="0">
                <a:solidFill>
                  <a:srgbClr val="000000"/>
                </a:solidFill>
                <a:latin typeface="+mn-lt"/>
                <a:ea typeface="华文中宋" panose="02010600040101010101" pitchFamily="2" charset="-122"/>
              </a:rPr>
              <a:t>数字签名</a:t>
            </a:r>
          </a:p>
          <a:p>
            <a:pPr eaLnBrk="1" hangingPunct="1">
              <a:lnSpc>
                <a:spcPct val="100000"/>
              </a:lnSpc>
              <a:spcBef>
                <a:spcPct val="50000"/>
              </a:spcBef>
              <a:buFontTx/>
              <a:buNone/>
              <a:defRPr/>
            </a:pPr>
            <a:endParaRPr lang="zh-CN" altLang="en-US" dirty="0">
              <a:ea typeface="华文中宋" panose="02010600040101010101" pitchFamily="2" charset="-122"/>
            </a:endParaRPr>
          </a:p>
          <a:p>
            <a:pPr marL="228600" lvl="3" indent="-228600" algn="just" eaLnBrk="1" hangingPunct="1">
              <a:lnSpc>
                <a:spcPct val="125000"/>
              </a:lnSpc>
              <a:buClr>
                <a:schemeClr val="tx1"/>
              </a:buClr>
              <a:buSzPct val="100000"/>
              <a:buFont typeface="Wingdings" panose="05000000000000000000" pitchFamily="2" charset="2"/>
              <a:buChar char="Ø"/>
              <a:defRPr/>
            </a:pPr>
            <a:endParaRPr lang="zh-CN" altLang="en-US" sz="2800" dirty="0">
              <a:latin typeface="Times New Roman" panose="02020603050405020304" pitchFamily="18" charset="0"/>
              <a:ea typeface="华文中宋" panose="02010600040101010101" pitchFamily="2" charset="-122"/>
            </a:endParaRPr>
          </a:p>
        </p:txBody>
      </p:sp>
      <p:sp>
        <p:nvSpPr>
          <p:cNvPr id="5" name="页脚占位符 4"/>
          <p:cNvSpPr>
            <a:spLocks noGrp="1"/>
          </p:cNvSpPr>
          <p:nvPr>
            <p:ph type="ftr" sz="quarter" idx="12"/>
          </p:nvPr>
        </p:nvSpPr>
        <p:spPr/>
        <p:txBody>
          <a:bodyPr/>
          <a:lstStyle/>
          <a:p>
            <a:pPr>
              <a:defRPr/>
            </a:pPr>
            <a:r>
              <a:rPr lang="zh-CN" altLang="en-US" smtClean="0"/>
              <a:t>电子科技大学 汪小芬</a:t>
            </a:r>
            <a:endParaRPr lang="zh-CN" altLang="en-US"/>
          </a:p>
        </p:txBody>
      </p:sp>
      <p:sp>
        <p:nvSpPr>
          <p:cNvPr id="6" name="日期占位符 5"/>
          <p:cNvSpPr>
            <a:spLocks noGrp="1"/>
          </p:cNvSpPr>
          <p:nvPr>
            <p:ph type="dt" sz="half" idx="10"/>
          </p:nvPr>
        </p:nvSpPr>
        <p:spPr/>
        <p:txBody>
          <a:bodyPr/>
          <a:lstStyle/>
          <a:p>
            <a:pPr>
              <a:defRPr/>
            </a:pPr>
            <a:fld id="{F03C0F7D-95FD-4023-9472-984BBBEEA174}" type="datetime1">
              <a:rPr lang="zh-CN" altLang="en-US" smtClean="0"/>
              <a:t>2023/3/7</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仿宋"/>
        <a:cs typeface=""/>
      </a:majorFont>
      <a:minorFont>
        <a:latin typeface="Times New Roman"/>
        <a:ea typeface="仿宋"/>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仿宋"/>
        <a:cs typeface=""/>
      </a:majorFont>
      <a:minorFont>
        <a:latin typeface="Times New Roman"/>
        <a:ea typeface="仿宋"/>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7320</TotalTime>
  <Words>5153</Words>
  <Application>Microsoft Office PowerPoint</Application>
  <PresentationFormat>全屏显示(4:3)</PresentationFormat>
  <Paragraphs>921</Paragraphs>
  <Slides>68</Slides>
  <Notes>12</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68</vt:i4>
      </vt:variant>
    </vt:vector>
  </HeadingPairs>
  <TitlesOfParts>
    <vt:vector size="72" baseType="lpstr">
      <vt:lpstr>1_Office 主题</vt:lpstr>
      <vt:lpstr>2_Office 主题</vt:lpstr>
      <vt:lpstr>Visio</vt:lpstr>
      <vt:lpstr>Formula</vt:lpstr>
      <vt:lpstr>密码学</vt:lpstr>
      <vt:lpstr>第二章 古典密码</vt:lpstr>
      <vt:lpstr>信息安全的基本属性</vt:lpstr>
      <vt:lpstr>信息安全的基本属性 (续)</vt:lpstr>
      <vt:lpstr>信息安全的基本属性 (续)</vt:lpstr>
      <vt:lpstr>密码学研究内容</vt:lpstr>
      <vt:lpstr>密码学研究内容</vt:lpstr>
      <vt:lpstr>密码学研究内容</vt:lpstr>
      <vt:lpstr>密码学研究内容</vt:lpstr>
      <vt:lpstr>密码学的应用</vt:lpstr>
      <vt:lpstr>密码学的地位</vt:lpstr>
      <vt:lpstr>第二章 古典密码</vt:lpstr>
      <vt:lpstr>密码算法(密码体制)</vt:lpstr>
      <vt:lpstr>密码算法 (续) </vt:lpstr>
      <vt:lpstr>密码体制</vt:lpstr>
      <vt:lpstr>密码通信系统模型</vt:lpstr>
      <vt:lpstr>密码分析学</vt:lpstr>
      <vt:lpstr>密码分析学</vt:lpstr>
      <vt:lpstr>密码体制的攻击方式</vt:lpstr>
      <vt:lpstr>密码体制的攻击方式 (续) </vt:lpstr>
      <vt:lpstr>密码体制的攻击方式 (续) </vt:lpstr>
      <vt:lpstr>密码体制的攻击方式 (续) </vt:lpstr>
      <vt:lpstr>密码体制的攻击方式 (续) </vt:lpstr>
      <vt:lpstr>密码体制的攻击方式 (续) </vt:lpstr>
      <vt:lpstr>密码通信系统的安全观念</vt:lpstr>
      <vt:lpstr>保密通信系统安全性要求</vt:lpstr>
      <vt:lpstr>第二章 古典密码</vt:lpstr>
      <vt:lpstr>密码学的起源</vt:lpstr>
      <vt:lpstr>密码学的起源</vt:lpstr>
      <vt:lpstr>密码学发展历程</vt:lpstr>
      <vt:lpstr>密码学发展历程</vt:lpstr>
      <vt:lpstr>密码学发展历程</vt:lpstr>
      <vt:lpstr>密码学发展历程</vt:lpstr>
      <vt:lpstr>密码学发展历程</vt:lpstr>
      <vt:lpstr>密码学发展历程</vt:lpstr>
      <vt:lpstr>第二章 古典密码</vt:lpstr>
      <vt:lpstr>整除与同余</vt:lpstr>
      <vt:lpstr>古典密码体制</vt:lpstr>
      <vt:lpstr>置换密码</vt:lpstr>
      <vt:lpstr>例子</vt:lpstr>
      <vt:lpstr>置换密码</vt:lpstr>
      <vt:lpstr>置换密码</vt:lpstr>
      <vt:lpstr>置换密码</vt:lpstr>
      <vt:lpstr>代换密码</vt:lpstr>
      <vt:lpstr>单表代换密码</vt:lpstr>
      <vt:lpstr>单表代换密码</vt:lpstr>
      <vt:lpstr>单表代换密码—加法密码</vt:lpstr>
      <vt:lpstr>单表代换密码—乘法密码</vt:lpstr>
      <vt:lpstr>单表代换密码—仿射密码</vt:lpstr>
      <vt:lpstr>单表代换密码—仿射密码算法</vt:lpstr>
      <vt:lpstr>扩展的欧几里得算法</vt:lpstr>
      <vt:lpstr>例题</vt:lpstr>
      <vt:lpstr>例题</vt:lpstr>
      <vt:lpstr>单表代换密码—密钥短语代替密码</vt:lpstr>
      <vt:lpstr>例题</vt:lpstr>
      <vt:lpstr>单表代换密码—统计分析</vt:lpstr>
      <vt:lpstr>单表代换密码—统计分析</vt:lpstr>
      <vt:lpstr>单表代换密码—统计分析</vt:lpstr>
      <vt:lpstr>单表代换密码—统计分析</vt:lpstr>
      <vt:lpstr>单表代换密码—统计分析</vt:lpstr>
      <vt:lpstr>多表代换密码-Vigenère维吉尼亚密码</vt:lpstr>
      <vt:lpstr>例题</vt:lpstr>
      <vt:lpstr>多表代换密码</vt:lpstr>
      <vt:lpstr>例题</vt:lpstr>
      <vt:lpstr>例题 (续) </vt:lpstr>
      <vt:lpstr>例题 (续) </vt:lpstr>
      <vt:lpstr>例题 (续) </vt:lpstr>
      <vt:lpstr>作业</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xiaofen</cp:lastModifiedBy>
  <cp:revision>318</cp:revision>
  <cp:lastPrinted>1601-01-01T00:00:00Z</cp:lastPrinted>
  <dcterms:created xsi:type="dcterms:W3CDTF">1601-01-01T00:00:00Z</dcterms:created>
  <dcterms:modified xsi:type="dcterms:W3CDTF">2023-03-07T01:32:38Z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